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90" r:id="rId3"/>
    <p:sldId id="288" r:id="rId4"/>
    <p:sldId id="259" r:id="rId5"/>
    <p:sldId id="291" r:id="rId6"/>
    <p:sldId id="292" r:id="rId7"/>
    <p:sldId id="293" r:id="rId8"/>
    <p:sldId id="294" r:id="rId9"/>
    <p:sldId id="287" r:id="rId10"/>
    <p:sldId id="298" r:id="rId11"/>
    <p:sldId id="299" r:id="rId12"/>
    <p:sldId id="261" r:id="rId13"/>
    <p:sldId id="297" r:id="rId14"/>
    <p:sldId id="263" r:id="rId15"/>
    <p:sldId id="267" r:id="rId16"/>
  </p:sldIdLst>
  <p:sldSz cx="14630400" cy="8229600"/>
  <p:notesSz cx="6858000" cy="9144000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D"/>
    <a:srgbClr val="E8E8E8"/>
    <a:srgbClr val="F9F9F9"/>
    <a:srgbClr val="0089CF"/>
    <a:srgbClr val="D7D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1" autoAdjust="0"/>
    <p:restoredTop sz="92427" autoAdjust="0"/>
  </p:normalViewPr>
  <p:slideViewPr>
    <p:cSldViewPr snapToGrid="0">
      <p:cViewPr varScale="1">
        <p:scale>
          <a:sx n="62" d="100"/>
          <a:sy n="62" d="100"/>
        </p:scale>
        <p:origin x="714" y="78"/>
      </p:cViewPr>
      <p:guideLst>
        <p:guide orient="horz" pos="2592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3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5D44-691D-4237-BCEC-69BC2F85554D}" type="datetimeFigureOut">
              <a:rPr lang="en-US" smtClean="0"/>
              <a:t>12/19/2018</a:t>
            </a:fld>
            <a:endParaRPr lang="en-US" dirty="0"/>
          </a:p>
        </p:txBody>
      </p:sp>
      <p:sp>
        <p:nvSpPr>
          <p:cNvPr id="104873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4873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73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5261C-3A85-4AB8-ADC8-CB695DC4D8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8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625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626" name="Title 1"/>
          <p:cNvSpPr>
            <a:spLocks noGrp="1"/>
          </p:cNvSpPr>
          <p:nvPr>
            <p:ph type="ctrTitle" hasCustomPrompt="1"/>
          </p:nvPr>
        </p:nvSpPr>
        <p:spPr>
          <a:xfrm>
            <a:off x="3291840" y="6286500"/>
            <a:ext cx="8046720" cy="571500"/>
          </a:xfrm>
        </p:spPr>
        <p:txBody>
          <a:bodyPr lIns="0" tIns="0" rIns="0" bIns="0" anchor="ctr" anchorCtr="0">
            <a:norm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enter name of the presenter</a:t>
            </a:r>
            <a:endParaRPr lang="en-US" dirty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949441"/>
            <a:ext cx="1219200" cy="293370"/>
          </a:xfrm>
        </p:spPr>
        <p:txBody>
          <a:bodyPr lIns="0" tIns="0" rIns="0" bIns="0"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B2178B7B-80B7-4C10-A4E7-EB2E55A4B33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28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2560320" y="4389120"/>
            <a:ext cx="9509760" cy="1097280"/>
          </a:xfrm>
        </p:spPr>
        <p:txBody>
          <a:bodyPr lIns="0" tIns="0" rIns="0" bIns="0" anchor="ctr" anchorCtr="0">
            <a:normAutofit/>
          </a:bodyPr>
          <a:lstStyle>
            <a:lvl1pPr algn="ctr">
              <a:buNone/>
              <a:defRPr sz="3400">
                <a:solidFill>
                  <a:schemeClr val="bg1"/>
                </a:solidFill>
              </a:defRPr>
            </a:lvl1pPr>
            <a:lvl2pPr algn="ctr">
              <a:buNone/>
            </a:lvl2pPr>
            <a:lvl3pPr algn="ctr">
              <a:buNone/>
            </a:lvl3pPr>
            <a:lvl4pPr algn="ctr">
              <a:buNone/>
            </a:lvl4pPr>
            <a:lvl5pPr algn="ctr">
              <a:buNone/>
            </a:lvl5pPr>
          </a:lstStyle>
          <a:p>
            <a:pPr lvl="0"/>
            <a:r>
              <a:rPr lang="en-US" dirty="0" smtClean="0"/>
              <a:t>Click to enter title of the presentation</a:t>
            </a:r>
            <a:endParaRPr lang="en-US" dirty="0"/>
          </a:p>
        </p:txBody>
      </p:sp>
      <p:pic>
        <p:nvPicPr>
          <p:cNvPr id="2097160" name="Picture 9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409772" y="1605017"/>
            <a:ext cx="5989384" cy="2743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904849" y="4183289"/>
            <a:ext cx="4260659" cy="1079436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 smtClean="0"/>
              <a:t>Contact 1</a:t>
            </a:r>
          </a:p>
          <a:p>
            <a:pPr lvl="0"/>
            <a:r>
              <a:rPr lang="en-US" dirty="0" smtClean="0"/>
              <a:t>Contact 2</a:t>
            </a:r>
          </a:p>
          <a:p>
            <a:pPr lvl="0"/>
            <a:r>
              <a:rPr lang="en-US" dirty="0" smtClean="0"/>
              <a:t>E-mail id</a:t>
            </a:r>
            <a:endParaRPr lang="en-US" dirty="0"/>
          </a:p>
        </p:txBody>
      </p:sp>
      <p:sp>
        <p:nvSpPr>
          <p:cNvPr id="10487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8904849" y="6194969"/>
            <a:ext cx="4260659" cy="1116012"/>
          </a:xfrm>
        </p:spPr>
        <p:txBody>
          <a:bodyPr lIns="0" tIns="0" rIns="0" bIns="0">
            <a:normAutofit/>
          </a:bodyPr>
          <a:lstStyle>
            <a:lvl1pPr algn="l">
              <a:buNone/>
              <a:defRPr sz="1200"/>
            </a:lvl1pPr>
            <a:lvl2pPr algn="l">
              <a:buNone/>
              <a:defRPr sz="1200"/>
            </a:lvl2pPr>
            <a:lvl3pPr algn="l">
              <a:buNone/>
              <a:defRPr sz="1200"/>
            </a:lvl3pPr>
            <a:lvl4pPr algn="l">
              <a:buNone/>
              <a:defRPr sz="1200"/>
            </a:lvl4pPr>
            <a:lvl5pPr algn="l">
              <a:buNone/>
              <a:defRPr sz="1200"/>
            </a:lvl5pPr>
          </a:lstStyle>
          <a:p>
            <a:pPr lvl="0"/>
            <a:r>
              <a:rPr lang="en-US" dirty="0" smtClean="0"/>
              <a:t>Contact 1</a:t>
            </a:r>
          </a:p>
          <a:p>
            <a:pPr lvl="0"/>
            <a:r>
              <a:rPr lang="en-US" dirty="0" smtClean="0"/>
              <a:t>Contact 2</a:t>
            </a:r>
          </a:p>
          <a:p>
            <a:pPr lvl="0"/>
            <a:r>
              <a:rPr lang="en-US" dirty="0" smtClean="0"/>
              <a:t>E-mail id</a:t>
            </a:r>
            <a:endParaRPr lang="en-US" dirty="0"/>
          </a:p>
        </p:txBody>
      </p:sp>
      <p:cxnSp>
        <p:nvCxnSpPr>
          <p:cNvPr id="3145752" name="Straight Connector 19"/>
          <p:cNvCxnSpPr>
            <a:cxnSpLocks/>
          </p:cNvCxnSpPr>
          <p:nvPr userDrawn="1"/>
        </p:nvCxnSpPr>
        <p:spPr>
          <a:xfrm>
            <a:off x="8904849" y="4055716"/>
            <a:ext cx="4270248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3" name="Straight Connector 20"/>
          <p:cNvCxnSpPr>
            <a:cxnSpLocks/>
          </p:cNvCxnSpPr>
          <p:nvPr userDrawn="1"/>
        </p:nvCxnSpPr>
        <p:spPr>
          <a:xfrm>
            <a:off x="8904849" y="6067396"/>
            <a:ext cx="4270248" cy="1588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7" name="Rectangle 21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18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8891198" y="3573025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 smtClean="0"/>
              <a:t>Name of the presenter 1</a:t>
            </a:r>
            <a:endParaRPr lang="en-US" dirty="0"/>
          </a:p>
        </p:txBody>
      </p:sp>
      <p:sp>
        <p:nvSpPr>
          <p:cNvPr id="1048719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8891198" y="5556569"/>
            <a:ext cx="4951412" cy="422201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2000" baseline="0"/>
            </a:lvl1pPr>
          </a:lstStyle>
          <a:p>
            <a:pPr lvl="0"/>
            <a:r>
              <a:rPr lang="en-US" dirty="0" smtClean="0"/>
              <a:t>Name of the presenter 2</a:t>
            </a:r>
            <a:endParaRPr lang="en-US" dirty="0"/>
          </a:p>
        </p:txBody>
      </p:sp>
      <p:sp>
        <p:nvSpPr>
          <p:cNvPr id="1048720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721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7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54" name="Straight Connector 27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5" name="Straight Connector 28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6" name="Straight Connector 29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24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725" name="Rectangle 31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66" name="Picture 32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755494" y="0"/>
            <a:ext cx="2874906" cy="987552"/>
          </a:xfrm>
          <a:prstGeom prst="rect">
            <a:avLst/>
          </a:prstGeom>
        </p:spPr>
      </p:pic>
      <p:sp>
        <p:nvSpPr>
          <p:cNvPr id="1048596" name="Rectangle 7"/>
          <p:cNvSpPr/>
          <p:nvPr userDrawn="1"/>
        </p:nvSpPr>
        <p:spPr>
          <a:xfrm>
            <a:off x="0" y="0"/>
            <a:ext cx="14630400" cy="7680960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59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131110" y="3807561"/>
            <a:ext cx="8251341" cy="5705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048598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442714" y="5607101"/>
            <a:ext cx="3628134" cy="39502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www.kpit.com</a:t>
            </a:r>
            <a:endParaRPr lang="en-US" dirty="0"/>
          </a:p>
        </p:txBody>
      </p:sp>
      <p:grpSp>
        <p:nvGrpSpPr>
          <p:cNvPr id="31" name="Group 1"/>
          <p:cNvGrpSpPr/>
          <p:nvPr userDrawn="1"/>
        </p:nvGrpSpPr>
        <p:grpSpPr>
          <a:xfrm>
            <a:off x="6433907" y="6264408"/>
            <a:ext cx="1711628" cy="349752"/>
            <a:chOff x="6188136" y="6294888"/>
            <a:chExt cx="1249508" cy="255323"/>
          </a:xfrm>
        </p:grpSpPr>
        <p:pic>
          <p:nvPicPr>
            <p:cNvPr id="2097154" name="Picture 16" descr="fb.png"/>
            <p:cNvPicPr>
              <a:picLocks noChangeAspect="1"/>
            </p:cNvPicPr>
            <p:nvPr userDrawn="1"/>
          </p:nvPicPr>
          <p:blipFill rotWithShape="1">
            <a:blip r:embed="rId3" cstate="print"/>
            <a:srcRect r="62804" b="-4354"/>
            <a:stretch>
              <a:fillRect/>
            </a:stretch>
          </p:blipFill>
          <p:spPr>
            <a:xfrm>
              <a:off x="6188136" y="6294889"/>
              <a:ext cx="230594" cy="219464"/>
            </a:xfrm>
            <a:prstGeom prst="rect">
              <a:avLst/>
            </a:prstGeom>
          </p:spPr>
        </p:pic>
        <p:pic>
          <p:nvPicPr>
            <p:cNvPr id="2097155" name="Picture 17" descr="linkedin.png"/>
            <p:cNvPicPr>
              <a:picLocks noChangeAspect="1"/>
            </p:cNvPicPr>
            <p:nvPr userDrawn="1"/>
          </p:nvPicPr>
          <p:blipFill rotWithShape="1">
            <a:blip r:embed="rId4" cstate="print"/>
            <a:srcRect t="2" r="62767" b="-15720"/>
            <a:stretch>
              <a:fillRect/>
            </a:stretch>
          </p:blipFill>
          <p:spPr>
            <a:xfrm>
              <a:off x="6530317" y="6294889"/>
              <a:ext cx="229072" cy="243370"/>
            </a:xfrm>
            <a:prstGeom prst="rect">
              <a:avLst/>
            </a:prstGeom>
          </p:spPr>
        </p:pic>
        <p:pic>
          <p:nvPicPr>
            <p:cNvPr id="2097156" name="Picture 18" descr="twitter.png"/>
            <p:cNvPicPr>
              <a:picLocks noChangeAspect="1"/>
            </p:cNvPicPr>
            <p:nvPr userDrawn="1"/>
          </p:nvPicPr>
          <p:blipFill rotWithShape="1">
            <a:blip r:embed="rId5" cstate="print"/>
            <a:srcRect t="-1" r="67940" b="-21401"/>
            <a:stretch>
              <a:fillRect/>
            </a:stretch>
          </p:blipFill>
          <p:spPr>
            <a:xfrm>
              <a:off x="6870976" y="6294888"/>
              <a:ext cx="232465" cy="255323"/>
            </a:xfrm>
            <a:prstGeom prst="rect">
              <a:avLst/>
            </a:prstGeom>
          </p:spPr>
        </p:pic>
        <p:pic>
          <p:nvPicPr>
            <p:cNvPr id="2097157" name="Picture 21" descr="you-tube.png"/>
            <p:cNvPicPr>
              <a:picLocks noChangeAspect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>
            <a:xfrm>
              <a:off x="7211635" y="6294889"/>
              <a:ext cx="226009" cy="210312"/>
            </a:xfrm>
            <a:prstGeom prst="rect">
              <a:avLst/>
            </a:prstGeom>
          </p:spPr>
        </p:pic>
      </p:grpSp>
      <p:sp>
        <p:nvSpPr>
          <p:cNvPr id="1048599" name="Rectangle 23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0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60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1" name="Straight Connector 28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Straight Connector 35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36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3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604" name="Rectangle 3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58" name="Picture 39" descr="KPIT logo-(RGB)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1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582" name="Title 1"/>
          <p:cNvSpPr>
            <a:spLocks noGrp="1"/>
          </p:cNvSpPr>
          <p:nvPr>
            <p:ph type="title" hasCustomPrompt="1"/>
          </p:nvPr>
        </p:nvSpPr>
        <p:spPr>
          <a:xfrm>
            <a:off x="365760" y="329566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algn="l"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28" name="Straight Connector 6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7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Straight Connector 12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6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587" name="Rectangle 15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588" name="Rectangle 14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52" name="Picture 16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048610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11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65125" y="851979"/>
            <a:ext cx="13266738" cy="660400"/>
          </a:xfr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1048612" name="Content Placeholder 13"/>
          <p:cNvSpPr>
            <a:spLocks noGrp="1"/>
          </p:cNvSpPr>
          <p:nvPr>
            <p:ph sz="quarter" idx="15"/>
          </p:nvPr>
        </p:nvSpPr>
        <p:spPr>
          <a:xfrm>
            <a:off x="333346" y="1857340"/>
            <a:ext cx="13382281" cy="562014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Rectangle 21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4" name="Straight Connector 25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26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7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17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618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59" name="Picture 30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04863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3"/>
            <a:ext cx="13637261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None/>
              <a:defRPr sz="24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1048632" name="Rectangle 20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3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023" y="1206467"/>
            <a:ext cx="11128040" cy="914400"/>
          </a:xfrm>
        </p:spPr>
        <p:txBody>
          <a:bodyPr/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634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37" name="Straight Connector 24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8" name="Straight Connector 25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9" name="Straight Connector 26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8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639" name="Rectangle 28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61" name="Picture 29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65760" y="332844"/>
            <a:ext cx="13258800" cy="73152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33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the title</a:t>
            </a:r>
          </a:p>
        </p:txBody>
      </p:sp>
      <p:sp>
        <p:nvSpPr>
          <p:cNvPr id="104868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209822"/>
            <a:ext cx="6803136" cy="626273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857"/>
              </a:spcBef>
              <a:buFont typeface="Arial"/>
              <a:buChar char="•"/>
              <a:defRPr sz="2000"/>
            </a:lvl1pPr>
            <a:lvl2pPr marL="0" indent="0">
              <a:spcBef>
                <a:spcPts val="857"/>
              </a:spcBef>
              <a:buNone/>
              <a:defRPr sz="2600"/>
            </a:lvl2pPr>
            <a:lvl3pPr marL="0" indent="0">
              <a:spcBef>
                <a:spcPts val="857"/>
              </a:spcBef>
              <a:buNone/>
              <a:defRPr sz="2600"/>
            </a:lvl3pPr>
            <a:lvl4pPr marL="0" indent="0">
              <a:spcBef>
                <a:spcPts val="857"/>
              </a:spcBef>
              <a:buNone/>
              <a:defRPr sz="2600"/>
            </a:lvl4pPr>
            <a:lvl5pPr marL="0" indent="0">
              <a:spcBef>
                <a:spcPts val="857"/>
              </a:spcBef>
              <a:buNone/>
              <a:defRPr sz="2600"/>
            </a:lvl5pPr>
          </a:lstStyle>
          <a:p>
            <a:pPr lvl="0"/>
            <a:r>
              <a:rPr lang="en-US" dirty="0" smtClean="0"/>
              <a:t>Click to edit the body text</a:t>
            </a:r>
          </a:p>
        </p:txBody>
      </p:sp>
      <p:sp>
        <p:nvSpPr>
          <p:cNvPr id="1048682" name="Chart Placeholder 9"/>
          <p:cNvSpPr>
            <a:spLocks noGrp="1"/>
          </p:cNvSpPr>
          <p:nvPr>
            <p:ph type="chart" sz="quarter" idx="14" hasCustomPrompt="1"/>
          </p:nvPr>
        </p:nvSpPr>
        <p:spPr>
          <a:xfrm>
            <a:off x="7498080" y="1223889"/>
            <a:ext cx="6591302" cy="6270382"/>
          </a:xfrm>
        </p:spPr>
        <p:txBody>
          <a:bodyPr lIns="0" tIns="0" rIns="0" bIns="0">
            <a:normAutofit/>
          </a:bodyPr>
          <a:lstStyle>
            <a:lvl1pPr>
              <a:buFontTx/>
              <a:buNone/>
              <a:defRPr sz="2600"/>
            </a:lvl1pPr>
          </a:lstStyle>
          <a:p>
            <a:r>
              <a:rPr lang="en-US" dirty="0" smtClean="0"/>
              <a:t>Click to place a chart</a:t>
            </a:r>
            <a:endParaRPr lang="en-US" dirty="0"/>
          </a:p>
        </p:txBody>
      </p:sp>
      <p:sp>
        <p:nvSpPr>
          <p:cNvPr id="1048683" name="Rectangle 2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84" name="Rectangle 14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40" name="Straight Connector 18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1" name="Straight Connector 19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Straight Connector 27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8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689" name="Rectangle 29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62" name="Picture 30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3" name="Straight Connector 18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4" name="Straight Connector 19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3" name="Picture 20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432523" y="7680960"/>
            <a:ext cx="1197877" cy="548640"/>
          </a:xfrm>
          <a:prstGeom prst="rect">
            <a:avLst/>
          </a:prstGeom>
        </p:spPr>
      </p:pic>
      <p:cxnSp>
        <p:nvCxnSpPr>
          <p:cNvPr id="3145745" name="Straight Connector 21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0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173C4A84-7C60-4089-A564-A39ABE05C7C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94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95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696" name="Text Placeholder 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131110" y="2841674"/>
            <a:ext cx="8229600" cy="1828800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buNone/>
              <a:defRPr sz="3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enter section title</a:t>
            </a:r>
            <a:endParaRPr lang="en-US" dirty="0"/>
          </a:p>
        </p:txBody>
      </p:sp>
      <p:sp>
        <p:nvSpPr>
          <p:cNvPr id="1048697" name="Text Placeholder 24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64856" y="5036234"/>
            <a:ext cx="5500687" cy="393895"/>
          </a:xfrm>
        </p:spPr>
        <p:txBody>
          <a:bodyPr lIns="91440" tIns="0" rIns="91440" bIns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  <a:lvl2pPr marL="0" indent="0">
              <a:spcBef>
                <a:spcPts val="0"/>
              </a:spcBef>
              <a:buNone/>
            </a:lvl2pPr>
            <a:lvl3pPr marL="0" indent="0">
              <a:spcBef>
                <a:spcPts val="0"/>
              </a:spcBef>
              <a:buNone/>
            </a:lvl3pPr>
            <a:lvl4pPr marL="0" indent="0">
              <a:spcBef>
                <a:spcPts val="0"/>
              </a:spcBef>
              <a:buNone/>
            </a:lvl4pPr>
            <a:lvl5pPr marL="0" indent="0">
              <a:spcBef>
                <a:spcPts val="0"/>
              </a:spcBef>
              <a:buNone/>
            </a:lvl5pPr>
          </a:lstStyle>
          <a:p>
            <a:pPr lvl="0"/>
            <a:r>
              <a:rPr lang="en-US" dirty="0" smtClean="0"/>
              <a:t>Subtitle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r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548640" y="1108710"/>
            <a:ext cx="13431520" cy="6286500"/>
          </a:xfrm>
        </p:spPr>
        <p:txBody>
          <a:bodyPr>
            <a:normAutofit/>
          </a:bodyPr>
          <a:lstStyle>
            <a:lvl1pPr>
              <a:buNone/>
              <a:defRPr sz="2600"/>
            </a:lvl1pPr>
          </a:lstStyle>
          <a:p>
            <a:r>
              <a:rPr lang="en-US" dirty="0" smtClean="0"/>
              <a:t>Click to place map / picture</a:t>
            </a:r>
            <a:endParaRPr lang="en-US" dirty="0"/>
          </a:p>
        </p:txBody>
      </p:sp>
      <p:sp>
        <p:nvSpPr>
          <p:cNvPr id="1048699" name="Rectangle 24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00" name="Rectangle 12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46" name="Straight Connector 16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7" name="Straight Connector 17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8" name="Straight Connector 25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4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705" name="Rectangle 27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64" name="Picture 28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16"/>
          <p:cNvSpPr/>
          <p:nvPr userDrawn="1"/>
        </p:nvSpPr>
        <p:spPr>
          <a:xfrm>
            <a:off x="13990320" y="365760"/>
            <a:ext cx="640080" cy="457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27" name="Rectangle 17"/>
          <p:cNvSpPr/>
          <p:nvPr userDrawn="1"/>
        </p:nvSpPr>
        <p:spPr>
          <a:xfrm>
            <a:off x="0" y="7680960"/>
            <a:ext cx="14630400" cy="548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sp>
        <p:nvSpPr>
          <p:cNvPr id="1048728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7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41832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7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45757" name="Straight Connector 21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8" name="Straight Connector 22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9" name="Straight Connector 23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31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732" name="Rectangle 25"/>
          <p:cNvSpPr/>
          <p:nvPr userDrawn="1"/>
        </p:nvSpPr>
        <p:spPr>
          <a:xfrm>
            <a:off x="0" y="7607030"/>
            <a:ext cx="14630400" cy="73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 dirty="0"/>
          </a:p>
        </p:txBody>
      </p:sp>
      <p:pic>
        <p:nvPicPr>
          <p:cNvPr id="2097167" name="Picture 26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365782" y="7643997"/>
            <a:ext cx="1278588" cy="5856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49" name="Straight Connector 18"/>
          <p:cNvCxnSpPr>
            <a:cxnSpLocks/>
          </p:cNvCxnSpPr>
          <p:nvPr userDrawn="1"/>
        </p:nvCxnSpPr>
        <p:spPr>
          <a:xfrm rot="5400000">
            <a:off x="62357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50" name="Straight Connector 19"/>
          <p:cNvCxnSpPr>
            <a:cxnSpLocks/>
          </p:cNvCxnSpPr>
          <p:nvPr userDrawn="1"/>
        </p:nvCxnSpPr>
        <p:spPr>
          <a:xfrm rot="5400000">
            <a:off x="155194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5" name="Picture 20" descr="KPIT logo-(RGB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3432523" y="7680960"/>
            <a:ext cx="1197877" cy="548640"/>
          </a:xfrm>
          <a:prstGeom prst="rect">
            <a:avLst/>
          </a:prstGeom>
        </p:spPr>
      </p:pic>
      <p:cxnSp>
        <p:nvCxnSpPr>
          <p:cNvPr id="3145751" name="Straight Connector 21"/>
          <p:cNvCxnSpPr>
            <a:cxnSpLocks/>
          </p:cNvCxnSpPr>
          <p:nvPr userDrawn="1"/>
        </p:nvCxnSpPr>
        <p:spPr>
          <a:xfrm rot="5400000">
            <a:off x="3439160" y="7954010"/>
            <a:ext cx="274320" cy="25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6" name="Footer Placeholder 4"/>
          <p:cNvSpPr txBox="1"/>
          <p:nvPr userDrawn="1"/>
        </p:nvSpPr>
        <p:spPr>
          <a:xfrm>
            <a:off x="1816100" y="7818120"/>
            <a:ext cx="165735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sz="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© KPIT Technologies Limited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>
            <a:lvl1pPr>
              <a:defRPr sz="1000"/>
            </a:lvl1pPr>
          </a:lstStyle>
          <a:p>
            <a:fld id="{173C4A84-7C60-4089-A564-A39ABE05C7C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7818120"/>
            <a:ext cx="9509760" cy="274320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Sample footer</a:t>
            </a:r>
            <a:endParaRPr lang="en-US" dirty="0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>
            <a:lvl1pPr>
              <a:defRPr sz="1000"/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10" name="Rectangle 14"/>
          <p:cNvSpPr/>
          <p:nvPr userDrawn="1"/>
        </p:nvSpPr>
        <p:spPr>
          <a:xfrm>
            <a:off x="0" y="2560320"/>
            <a:ext cx="14630400" cy="2350631"/>
          </a:xfrm>
          <a:prstGeom prst="rect">
            <a:avLst/>
          </a:prstGeom>
          <a:solidFill>
            <a:srgbClr val="0089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11" name="Rectangle 15"/>
          <p:cNvSpPr/>
          <p:nvPr userDrawn="1"/>
        </p:nvSpPr>
        <p:spPr>
          <a:xfrm>
            <a:off x="0" y="4946250"/>
            <a:ext cx="14630400" cy="548640"/>
          </a:xfrm>
          <a:prstGeom prst="rect">
            <a:avLst/>
          </a:prstGeom>
          <a:solidFill>
            <a:srgbClr val="D7D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12" name="TextBox 13"/>
          <p:cNvSpPr txBox="1"/>
          <p:nvPr userDrawn="1"/>
        </p:nvSpPr>
        <p:spPr>
          <a:xfrm>
            <a:off x="7315200" y="3960052"/>
            <a:ext cx="211147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306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3400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Questions</a:t>
            </a:r>
          </a:p>
        </p:txBody>
      </p:sp>
      <p:grpSp>
        <p:nvGrpSpPr>
          <p:cNvPr id="50" name="Group 23"/>
          <p:cNvGrpSpPr/>
          <p:nvPr userDrawn="1"/>
        </p:nvGrpSpPr>
        <p:grpSpPr>
          <a:xfrm>
            <a:off x="3595452" y="2691273"/>
            <a:ext cx="2552127" cy="1725981"/>
            <a:chOff x="2627156" y="2000250"/>
            <a:chExt cx="2009647" cy="1359106"/>
          </a:xfrm>
        </p:grpSpPr>
        <p:sp>
          <p:nvSpPr>
            <p:cNvPr id="1048713" name="Oval Callout 16"/>
            <p:cNvSpPr/>
            <p:nvPr userDrawn="1"/>
          </p:nvSpPr>
          <p:spPr>
            <a:xfrm>
              <a:off x="3481378" y="2000250"/>
              <a:ext cx="1155425" cy="693255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714" name="Oval Callout 17"/>
            <p:cNvSpPr/>
            <p:nvPr userDrawn="1"/>
          </p:nvSpPr>
          <p:spPr>
            <a:xfrm flipH="1">
              <a:off x="2627156" y="2274294"/>
              <a:ext cx="1589943" cy="1085062"/>
            </a:xfrm>
            <a:prstGeom prst="wedgeEllipseCallout">
              <a:avLst>
                <a:gd name="adj1" fmla="val -41827"/>
                <a:gd name="adj2" fmla="val 73370"/>
              </a:avLst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731520" y="329566"/>
            <a:ext cx="13167360" cy="1371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431156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7772401"/>
            <a:ext cx="12192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347DFF8D-94D4-43DD-8BFB-E5E31B38334E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2240" y="7772401"/>
            <a:ext cx="1146048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3840" y="7772401"/>
            <a:ext cx="609600" cy="2933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/>
                </a:solidFill>
                <a:latin typeface="Segoe UI" pitchFamily="34" charset="0"/>
                <a:cs typeface="Segoe UI" pitchFamily="34" charset="0"/>
              </a:defRPr>
            </a:lvl1pPr>
          </a:lstStyle>
          <a:p>
            <a:fld id="{19A725F3-83D0-4529-A15C-9D644B8C51E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130622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Segoe UI" pitchFamily="34" charset="0"/>
          <a:ea typeface="+mj-ea"/>
          <a:cs typeface="Segoe UI" pitchFamily="34" charset="0"/>
        </a:defRPr>
      </a:lvl1pPr>
    </p:titleStyle>
    <p:bodyStyle>
      <a:lvl1pPr marL="489833" indent="-489833" algn="l" defTabSz="130622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1061304" indent="-408194" algn="l" defTabSz="130622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63277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2285886" indent="-326555" algn="l" defTabSz="130622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938996" indent="-326555" algn="l" defTabSz="130622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359210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245216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489832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551437" indent="-326555" algn="l" defTabSz="1306220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1699919" y="4138294"/>
            <a:ext cx="11381874" cy="2011680"/>
          </a:xfrm>
        </p:spPr>
        <p:txBody>
          <a:bodyPr>
            <a:normAutofit/>
          </a:bodyPr>
          <a:lstStyle/>
          <a:p>
            <a:r>
              <a:rPr lang="en-US" altLang="zh-CN" dirty="0"/>
              <a:t>EEPROM </a:t>
            </a:r>
            <a:r>
              <a:rPr lang="en-US" altLang="zh-CN" dirty="0" smtClean="0"/>
              <a:t> and Flash Memory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Vikas </a:t>
            </a:r>
            <a:r>
              <a:rPr lang="en-US" altLang="zh-CN" dirty="0" smtClean="0"/>
              <a:t>Rokade </a:t>
            </a:r>
            <a:endParaRPr lang="zh-CN" altLang="en-US" dirty="0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477724"/>
              </p:ext>
            </p:extLst>
          </p:nvPr>
        </p:nvGraphicFramePr>
        <p:xfrm>
          <a:off x="6603265" y="6149974"/>
          <a:ext cx="2071127" cy="97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2847"/>
                <a:gridCol w="208280"/>
              </a:tblGrid>
              <a:tr h="38745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19-Dec-2018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altLang="en-US"/>
                    </a:p>
                  </a:txBody>
                  <a:tcPr/>
                </a:tc>
              </a:tr>
              <a:tr h="429573">
                <a:tc>
                  <a:txBody>
                    <a:bodyPr/>
                    <a:lstStyle/>
                    <a:p>
                      <a:endParaRPr lang="en-GB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Flash Memory : NAND Flash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/>
              <a:t>Data storage memory</a:t>
            </a:r>
            <a:endParaRPr lang="en-US" dirty="0"/>
          </a:p>
          <a:p>
            <a:pPr fontAlgn="base"/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allow to randomly access any location in the memory</a:t>
            </a:r>
            <a:r>
              <a:rPr lang="en-US" dirty="0" smtClean="0"/>
              <a:t>.</a:t>
            </a:r>
            <a:endParaRPr lang="en-US" dirty="0" smtClean="0"/>
          </a:p>
          <a:p>
            <a:pPr fontAlgn="base"/>
            <a:r>
              <a:rPr lang="en-US" dirty="0"/>
              <a:t>NAND type is primarily used in main memory, memory cards, USB flash drives, solid-state </a:t>
            </a:r>
            <a:r>
              <a:rPr lang="en-US" dirty="0" smtClean="0"/>
              <a:t>drives</a:t>
            </a:r>
            <a:r>
              <a:rPr lang="en-US" dirty="0"/>
              <a:t>.</a:t>
            </a: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dirty="0" smtClean="0"/>
              <a:t>To Read the NAND memory, </a:t>
            </a:r>
            <a:r>
              <a:rPr lang="en-US" dirty="0" smtClean="0"/>
              <a:t>groups of bytes called pages to be requested. </a:t>
            </a:r>
          </a:p>
          <a:p>
            <a:endParaRPr lang="en-US" dirty="0" smtClean="0"/>
          </a:p>
          <a:p>
            <a:r>
              <a:rPr lang="en-US" dirty="0" smtClean="0"/>
              <a:t> In NAND Flash, several memory cells (typically eight cells) are connected in series similar to a NAND gate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428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Types of Flash Memory : NOR Flash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Execution in-place memory(XIP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NOR </a:t>
            </a:r>
            <a:r>
              <a:rPr lang="en-US" dirty="0"/>
              <a:t>offers faster read speed and random access </a:t>
            </a:r>
            <a:r>
              <a:rPr lang="en-US" dirty="0" smtClean="0"/>
              <a:t>capabilities.</a:t>
            </a:r>
          </a:p>
          <a:p>
            <a:pPr fontAlgn="base"/>
            <a:r>
              <a:rPr lang="en-US" dirty="0" smtClean="0"/>
              <a:t>write </a:t>
            </a:r>
            <a:r>
              <a:rPr lang="en-US" dirty="0"/>
              <a:t>and erase functions are slow compared to NAND.</a:t>
            </a:r>
            <a:endParaRPr lang="en-US" dirty="0" smtClean="0"/>
          </a:p>
          <a:p>
            <a:pPr fontAlgn="base"/>
            <a:r>
              <a:rPr lang="en-US" dirty="0" smtClean="0"/>
              <a:t>NAND </a:t>
            </a:r>
            <a:r>
              <a:rPr lang="en-US" dirty="0"/>
              <a:t>or NOR flash memory is also often used to store configuration data in</a:t>
            </a:r>
          </a:p>
          <a:p>
            <a:pPr fontAlgn="base"/>
            <a:r>
              <a:rPr lang="en-US" dirty="0"/>
              <a:t>numerous digital products, a task previously made possible by EEPROMs or battery-powered static </a:t>
            </a:r>
            <a:r>
              <a:rPr lang="en-US" dirty="0" smtClean="0"/>
              <a:t>RAM</a:t>
            </a:r>
          </a:p>
          <a:p>
            <a:pPr fontAlgn="base"/>
            <a:r>
              <a:rPr lang="en-US" dirty="0"/>
              <a:t>NOR Flash, one end of each memory cell is connected to the source line and the other end directly to a bit line resembling a NOR Gate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08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+mn-lt"/>
              </a:rPr>
              <a:t>Applications of flash memory</a:t>
            </a:r>
            <a:endParaRPr lang="en-US" dirty="0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12</a:t>
            </a:fld>
            <a:endParaRPr lang="en-US" dirty="0"/>
          </a:p>
        </p:txBody>
      </p:sp>
      <p:pic>
        <p:nvPicPr>
          <p:cNvPr id="1040" name="Picture 16" descr="https://lh4.googleusercontent.com/kMiD9d_1SCoUdjf-Eo4-3TabPYoc0aQdqHNsa4cP1Zr3QWBIBp4pwXwFbrMWnFvVqAOmAuktnbPT-6YVJvj1peo3PnciU02YFUInYAPYq9Xw-z_A_JWaG8T92kbAYD8_w0QqxEAg6l2RTy8tX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03433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lh5.googleusercontent.com/ke4458CruvSEzadbD1LA5_AOBcuyr034JW6ayr6KFBz18n-7pWCt9buiAm6lihlCrDevRCbSyiRY8OmbN6F5nZxYmOuBRr0qHxIs9lWnqORNcPPfkFvDuuP6OdL0gns8YmV4r3sC3eKZyAGlD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59" y="2870145"/>
            <a:ext cx="3048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lh4.googleusercontent.com/umpKri2JtxWO-7UlHgigmVJKhZpvJQv_2-2u8zJ-x6XoXsfXAxmEo6eE9mual1p1baH_0k7Q06Vrvc1baeE4pLaCbftAdhIkpLsULiEF0lJKItt26FcLwIRyR5gk58KSRI6aC4vCwIPGqGpyk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474" y="3047562"/>
            <a:ext cx="3145564" cy="234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4A84-7C60-4089-A564-A39ABE05C7C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3600" dirty="0" smtClean="0"/>
              <a:t>RAM</a:t>
            </a:r>
          </a:p>
          <a:p>
            <a:endParaRPr lang="en-US" dirty="0"/>
          </a:p>
        </p:txBody>
      </p:sp>
      <p:pic>
        <p:nvPicPr>
          <p:cNvPr id="7170" name="Picture 2" descr="Image result for RAM memory 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0" y="5494338"/>
            <a:ext cx="2682240" cy="193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6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b="1" u="sng" dirty="0" smtClean="0"/>
              <a:t>Types of RAM</a:t>
            </a:r>
            <a:endParaRPr lang="zh-CN" altLang="en-US" sz="2800" b="1" u="sng" dirty="0"/>
          </a:p>
        </p:txBody>
      </p:sp>
      <p:sp>
        <p:nvSpPr>
          <p:cNvPr id="104866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22" y="1964638"/>
            <a:ext cx="14249378" cy="407845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Volatile</a:t>
            </a:r>
          </a:p>
          <a:p>
            <a:r>
              <a:rPr lang="en-US" dirty="0" smtClean="0"/>
              <a:t>Basic types - SRAM</a:t>
            </a:r>
            <a:r>
              <a:rPr lang="en-US" dirty="0" smtClean="0"/>
              <a:t>, </a:t>
            </a:r>
            <a:r>
              <a:rPr lang="en-US" dirty="0" smtClean="0"/>
              <a:t>DRAM</a:t>
            </a:r>
          </a:p>
          <a:p>
            <a:r>
              <a:rPr lang="en-US" dirty="0"/>
              <a:t>Double Data Rate Synchronous Dynamic RAM (DDR SDRAM, DDR2, DDR3, DDR4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SRAM used in CPU Cache, Hard drive </a:t>
            </a:r>
            <a:r>
              <a:rPr lang="en-US" dirty="0"/>
              <a:t>buffer/cache</a:t>
            </a:r>
          </a:p>
          <a:p>
            <a:r>
              <a:rPr lang="en-US" dirty="0" smtClean="0"/>
              <a:t>DRAM used in System memory, Video </a:t>
            </a:r>
            <a:r>
              <a:rPr lang="en-US" dirty="0"/>
              <a:t>graphics memory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7818120"/>
            <a:ext cx="731520" cy="274320"/>
          </a:xfrm>
        </p:spPr>
        <p:txBody>
          <a:bodyPr/>
          <a:lstStyle/>
          <a:p>
            <a:fld id="{C9C5368D-7FF2-49BD-AC76-A9E58FB7F25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0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365760" y="7818120"/>
            <a:ext cx="365760" cy="274320"/>
          </a:xfrm>
        </p:spPr>
        <p:txBody>
          <a:bodyPr/>
          <a:lstStyle/>
          <a:p>
            <a:fld id="{19A725F3-83D0-4529-A15C-9D644B8C51E0}" type="slidenum">
              <a:rPr lang="en-US" smtClean="0"/>
              <a:t>15</a:t>
            </a:fld>
            <a:endParaRPr lang="en-US" dirty="0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048608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www.kpit.com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r>
              <a:rPr lang="en-US" dirty="0"/>
              <a:t>Memory structures are crucial in digital design. </a:t>
            </a:r>
          </a:p>
          <a:p>
            <a:r>
              <a:rPr lang="en-US" dirty="0"/>
              <a:t>– ROM, PROM, EPROM, RAM, SRAM, </a:t>
            </a:r>
            <a:r>
              <a:rPr lang="en-US" dirty="0" smtClean="0"/>
              <a:t>DRAM</a:t>
            </a:r>
            <a:endParaRPr lang="en-US" dirty="0"/>
          </a:p>
          <a:p>
            <a:r>
              <a:rPr lang="en-US" dirty="0"/>
              <a:t>• All memory structures have an address bus and a data bus </a:t>
            </a:r>
          </a:p>
          <a:p>
            <a:r>
              <a:rPr lang="en-US" dirty="0"/>
              <a:t>– Possibly other control signals to control output etc. </a:t>
            </a:r>
          </a:p>
          <a:p>
            <a:r>
              <a:rPr lang="en-US" dirty="0"/>
              <a:t>• E.g. 4 Bit Address bus with 5 Bit Data Bus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915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C4A84-7C60-4089-A564-A39ABE05C7C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600" dirty="0" smtClean="0"/>
              <a:t>Types of ROM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337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Types of ROM: PROM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r>
              <a:rPr lang="en-US" dirty="0" smtClean="0"/>
              <a:t>Modified/Programmed only once </a:t>
            </a:r>
            <a:r>
              <a:rPr lang="en-US" dirty="0"/>
              <a:t>by a user. </a:t>
            </a:r>
          </a:p>
          <a:p>
            <a:r>
              <a:rPr lang="en-US" dirty="0"/>
              <a:t>PROM is a way of allowing a user to tailor a microcode program using a special machine called a PROM programmer . </a:t>
            </a:r>
          </a:p>
          <a:p>
            <a:r>
              <a:rPr lang="en-US" dirty="0"/>
              <a:t>This machine supplies an electrical current to specific cells in the ROM that effectively blows a fuse in them. </a:t>
            </a:r>
          </a:p>
          <a:p>
            <a:r>
              <a:rPr lang="en-US" dirty="0"/>
              <a:t>The process is known as burning the PROM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2050" name="Picture 2" descr="PR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61022"/>
            <a:ext cx="3070459" cy="287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Types of ROM: EPROM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r>
              <a:rPr lang="en-US" dirty="0"/>
              <a:t>EPROM chips can be rewritten many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EPROM </a:t>
            </a:r>
            <a:r>
              <a:rPr lang="en-US" dirty="0"/>
              <a:t>is erased using Ultra violet rays.</a:t>
            </a:r>
          </a:p>
          <a:p>
            <a:r>
              <a:rPr lang="en-US" dirty="0"/>
              <a:t>EPROM chip has to be removed from the computer circuit to erase and reprogram the computer </a:t>
            </a:r>
            <a:r>
              <a:rPr lang="en-US" dirty="0" smtClean="0"/>
              <a:t>BIOS</a:t>
            </a:r>
          </a:p>
          <a:p>
            <a:r>
              <a:rPr lang="en-US" dirty="0"/>
              <a:t>An EPROM eraser is not selective, it will erase the entire </a:t>
            </a:r>
            <a:r>
              <a:rPr lang="en-US" dirty="0" smtClean="0"/>
              <a:t>EPROM</a:t>
            </a:r>
          </a:p>
          <a:p>
            <a:r>
              <a:rPr lang="en-US" dirty="0"/>
              <a:t>To rewrite an EPROM, you must erase it first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3074" name="Picture 2" descr="Image result for EPROM memory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01" y="4728494"/>
            <a:ext cx="305752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9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Types of ROM: EEPROM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r>
              <a:rPr lang="en-US" dirty="0"/>
              <a:t>EEPROM chip can be erased and reprogrammed in the computer circuit to erase and reprogram the content of computer BIOS.</a:t>
            </a:r>
          </a:p>
          <a:p>
            <a:r>
              <a:rPr lang="en-US" dirty="0"/>
              <a:t>EEPROM can be erased in the circuit by applying the special programming </a:t>
            </a:r>
            <a:r>
              <a:rPr lang="en-US" dirty="0" smtClean="0"/>
              <a:t>signals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9" name="Picture 2" descr="Image result for EEPROM memory 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13669"/>
            <a:ext cx="3096126" cy="283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3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Types of EEPROM: Parallel EEPROM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r>
              <a:rPr lang="en-US" dirty="0"/>
              <a:t>The serial access represents 90 percent of the overall EEPROM market, and parallel EEPROMs about 10 percent. </a:t>
            </a:r>
            <a:endParaRPr lang="en-US" dirty="0" smtClean="0"/>
          </a:p>
          <a:p>
            <a:r>
              <a:rPr lang="en-US" dirty="0" smtClean="0"/>
              <a:t>Parallel devices </a:t>
            </a:r>
            <a:r>
              <a:rPr lang="en-US" dirty="0"/>
              <a:t>are available in higher densities (≥256Kbit), are generally faster, offer high endurance and reliability, </a:t>
            </a:r>
          </a:p>
          <a:p>
            <a:r>
              <a:rPr lang="en-US" dirty="0"/>
              <a:t>and are found mostly in the military market. They are pin compatible with EPROMs</a:t>
            </a:r>
          </a:p>
          <a:p>
            <a:r>
              <a:rPr lang="en-US" dirty="0"/>
              <a:t>and flash memory devices. </a:t>
            </a:r>
            <a:endParaRPr lang="en-US" dirty="0" smtClean="0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Types of EEPROM: Series EEPROM</a:t>
            </a: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r>
              <a:rPr lang="en-US" dirty="0"/>
              <a:t>Serial EEPROMs are less dense (typically from 256 bit to 256Kbit) and are slower than </a:t>
            </a:r>
            <a:r>
              <a:rPr lang="en-US" dirty="0" smtClean="0"/>
              <a:t>parallel devices</a:t>
            </a:r>
            <a:r>
              <a:rPr lang="en-US" dirty="0"/>
              <a:t>. </a:t>
            </a:r>
          </a:p>
          <a:p>
            <a:r>
              <a:rPr lang="en-US" dirty="0"/>
              <a:t>They are much cheaper and used in more “commodity” applications</a:t>
            </a:r>
            <a:r>
              <a:rPr lang="en-US" dirty="0" smtClean="0"/>
              <a:t>.</a:t>
            </a:r>
          </a:p>
          <a:p>
            <a:r>
              <a:rPr lang="en-US" dirty="0"/>
              <a:t>serial ones are less expensive hardware-wise, as they require less pins, energy, and wires/circuits</a:t>
            </a:r>
            <a:r>
              <a:rPr lang="en-US" dirty="0" smtClean="0"/>
              <a:t>.</a:t>
            </a:r>
          </a:p>
          <a:p>
            <a:r>
              <a:rPr lang="en-US" b="1" dirty="0"/>
              <a:t>Programmability</a:t>
            </a:r>
            <a:r>
              <a:rPr lang="en-US" dirty="0"/>
              <a:t> - serial EEPROMs are easier to program compared to parallel. Serial EEPROMs have the ability and ease of programming one byte at a time;</a:t>
            </a:r>
            <a:endParaRPr lang="en-US" dirty="0" smtClean="0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111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Flash Memory?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zh-CN" altLang="en-US" dirty="0"/>
          </a:p>
        </p:txBody>
      </p:sp>
      <p:sp>
        <p:nvSpPr>
          <p:cNvPr id="104864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         </a:t>
            </a:r>
            <a:endParaRPr lang="en-US" b="1" dirty="0"/>
          </a:p>
        </p:txBody>
      </p:sp>
      <p:sp>
        <p:nvSpPr>
          <p:cNvPr id="104864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81023" y="1206467"/>
            <a:ext cx="14094394" cy="626608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 type of Non-Volatile memory</a:t>
            </a:r>
          </a:p>
          <a:p>
            <a:pPr fontAlgn="base"/>
            <a:r>
              <a:rPr lang="en-US" dirty="0"/>
              <a:t>A specific type of EEPROM (Electrically Erasable Read Only Programmable Memory)</a:t>
            </a:r>
          </a:p>
          <a:p>
            <a:pPr fontAlgn="base"/>
            <a:r>
              <a:rPr lang="en-US" dirty="0"/>
              <a:t>Solid-State </a:t>
            </a:r>
            <a:r>
              <a:rPr lang="en-US" dirty="0" smtClean="0"/>
              <a:t>Memory</a:t>
            </a:r>
            <a:endParaRPr lang="en-US" dirty="0"/>
          </a:p>
          <a:p>
            <a:pPr fontAlgn="base"/>
            <a:r>
              <a:rPr lang="en-US" dirty="0"/>
              <a:t>It can be read/written and it doesn’t need POWER for data retention.</a:t>
            </a:r>
          </a:p>
          <a:p>
            <a:pPr fontAlgn="base"/>
            <a:r>
              <a:rPr lang="en-US" dirty="0"/>
              <a:t>It’s fast.</a:t>
            </a:r>
          </a:p>
          <a:p>
            <a:pPr fontAlgn="base"/>
            <a:r>
              <a:rPr lang="en-US" dirty="0"/>
              <a:t>It’s durable</a:t>
            </a:r>
          </a:p>
          <a:p>
            <a:pPr fontAlgn="base"/>
            <a:endParaRPr lang="en-US" dirty="0"/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71ED-8F0A-4F74-A503-A1718E888FF0}" type="datetime1">
              <a:rPr lang="en-US" smtClean="0"/>
              <a:t>12/19/2018</a:t>
            </a:fld>
            <a:endParaRPr lang="en-US" dirty="0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725F3-83D0-4529-A15C-9D644B8C51E0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7177181" y="3868579"/>
            <a:ext cx="27603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9549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PIT Master 2013-2014">
  <a:themeElements>
    <a:clrScheme name="Custom 3">
      <a:dk1>
        <a:sysClr val="windowText" lastClr="000000"/>
      </a:dk1>
      <a:lt1>
        <a:sysClr val="window" lastClr="FFFFFF"/>
      </a:lt1>
      <a:dk2>
        <a:srgbClr val="0089CF"/>
      </a:dk2>
      <a:lt2>
        <a:srgbClr val="D7DF23"/>
      </a:lt2>
      <a:accent1>
        <a:srgbClr val="6ECDF5"/>
      </a:accent1>
      <a:accent2>
        <a:srgbClr val="004B91"/>
      </a:accent2>
      <a:accent3>
        <a:srgbClr val="FFF550"/>
      </a:accent3>
      <a:accent4>
        <a:srgbClr val="FAA519"/>
      </a:accent4>
      <a:accent5>
        <a:srgbClr val="828282"/>
      </a:accent5>
      <a:accent6>
        <a:srgbClr val="558732"/>
      </a:accent6>
      <a:hlink>
        <a:srgbClr val="0000B1"/>
      </a:hlink>
      <a:folHlink>
        <a:srgbClr val="F77916"/>
      </a:folHlink>
    </a:clrScheme>
    <a:fontScheme name="KPIT font theme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626</Words>
  <Application>Microsoft Office PowerPoint</Application>
  <PresentationFormat>Custom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</vt:lpstr>
      <vt:lpstr>KPIT Master 2013-2014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zeemusic</dc:creator>
  <cp:lastModifiedBy>Vikas Rokade</cp:lastModifiedBy>
  <cp:revision>77</cp:revision>
  <dcterms:created xsi:type="dcterms:W3CDTF">2013-08-10T00:50:28Z</dcterms:created>
  <dcterms:modified xsi:type="dcterms:W3CDTF">2018-12-19T09:31:58Z</dcterms:modified>
</cp:coreProperties>
</file>