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70" r:id="rId4"/>
    <p:sldId id="258" r:id="rId5"/>
    <p:sldId id="259" r:id="rId6"/>
    <p:sldId id="260" r:id="rId7"/>
    <p:sldId id="263" r:id="rId8"/>
    <p:sldId id="261" r:id="rId9"/>
    <p:sldId id="267" r:id="rId10"/>
    <p:sldId id="269" r:id="rId11"/>
    <p:sldId id="271" r:id="rId12"/>
    <p:sldId id="268" r:id="rId13"/>
    <p:sldId id="265" r:id="rId14"/>
    <p:sldId id="266" r:id="rId15"/>
    <p:sldId id="26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79" autoAdjust="0"/>
    <p:restoredTop sz="94660"/>
  </p:normalViewPr>
  <p:slideViewPr>
    <p:cSldViewPr snapToGrid="0">
      <p:cViewPr varScale="1">
        <p:scale>
          <a:sx n="74" d="100"/>
          <a:sy n="74" d="100"/>
        </p:scale>
        <p:origin x="58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EBD1A-135C-40C5-970F-9E5D971F7AC4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A490-0F7E-4543-8F70-2CD714FC3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482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EBD1A-135C-40C5-970F-9E5D971F7AC4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A490-0F7E-4543-8F70-2CD714FC3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376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EBD1A-135C-40C5-970F-9E5D971F7AC4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A490-0F7E-4543-8F70-2CD714FC3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461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EBD1A-135C-40C5-970F-9E5D971F7AC4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A490-0F7E-4543-8F70-2CD714FC3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5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EBD1A-135C-40C5-970F-9E5D971F7AC4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A490-0F7E-4543-8F70-2CD714FC3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932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EBD1A-135C-40C5-970F-9E5D971F7AC4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A490-0F7E-4543-8F70-2CD714FC3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632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EBD1A-135C-40C5-970F-9E5D971F7AC4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A490-0F7E-4543-8F70-2CD714FC3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434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EBD1A-135C-40C5-970F-9E5D971F7AC4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A490-0F7E-4543-8F70-2CD714FC3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312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EBD1A-135C-40C5-970F-9E5D971F7AC4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A490-0F7E-4543-8F70-2CD714FC3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240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EBD1A-135C-40C5-970F-9E5D971F7AC4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A490-0F7E-4543-8F70-2CD714FC3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63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EBD1A-135C-40C5-970F-9E5D971F7AC4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A490-0F7E-4543-8F70-2CD714FC3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945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CEBD1A-135C-40C5-970F-9E5D971F7AC4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9BA490-0F7E-4543-8F70-2CD714FC3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352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71223" y="1674254"/>
            <a:ext cx="7765959" cy="3915177"/>
          </a:xfrm>
          <a:solidFill>
            <a:srgbClr val="92D050"/>
          </a:solidFill>
          <a:ln w="76200">
            <a:solidFill>
              <a:srgbClr val="002060"/>
            </a:solidFill>
          </a:ln>
        </p:spPr>
        <p:txBody>
          <a:bodyPr/>
          <a:lstStyle/>
          <a:p>
            <a:r>
              <a:rPr lang="en-US" sz="9600" dirty="0" smtClean="0"/>
              <a:t>GMOCK</a:t>
            </a:r>
            <a:r>
              <a:rPr lang="en-US" sz="8000" dirty="0" smtClean="0"/>
              <a:t/>
            </a:r>
            <a:br>
              <a:rPr lang="en-US" sz="8000" dirty="0" smtClean="0"/>
            </a:b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3232410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220" y="365125"/>
            <a:ext cx="8551572" cy="1025793"/>
          </a:xfrm>
          <a:solidFill>
            <a:srgbClr val="92D050"/>
          </a:solidFill>
          <a:ln w="76200">
            <a:solidFill>
              <a:schemeClr val="accent5">
                <a:lumMod val="75000"/>
              </a:schemeClr>
            </a:solidFill>
          </a:ln>
        </p:spPr>
        <p:txBody>
          <a:bodyPr>
            <a:normAutofit/>
          </a:bodyPr>
          <a:lstStyle/>
          <a:p>
            <a:r>
              <a:rPr lang="en-US" altLang="zh-TW" dirty="0" smtClean="0"/>
              <a:t>Setting Expectations - General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4096" y="1584101"/>
            <a:ext cx="10619704" cy="4592862"/>
          </a:xfrm>
        </p:spPr>
        <p:txBody>
          <a:bodyPr/>
          <a:lstStyle/>
          <a:p>
            <a:r>
              <a:rPr lang="en-US" altLang="zh-TW" dirty="0" smtClean="0"/>
              <a:t>use the EXPECT_CALL() macro to set an expectation on a mock method</a:t>
            </a:r>
          </a:p>
          <a:p>
            <a:r>
              <a:rPr lang="en-US" altLang="zh-TW" dirty="0" smtClean="0"/>
              <a:t>Two arguments: first the mock object, and then the method and its arguments</a:t>
            </a:r>
          </a:p>
          <a:p>
            <a:r>
              <a:rPr lang="en-US" altLang="zh-TW" dirty="0" smtClean="0"/>
              <a:t>Note that the two are separated by a </a:t>
            </a:r>
            <a:r>
              <a:rPr lang="en-US" altLang="zh-TW" dirty="0" smtClean="0">
                <a:solidFill>
                  <a:srgbClr val="FF0000"/>
                </a:solidFill>
              </a:rPr>
              <a:t>comma</a:t>
            </a:r>
          </a:p>
          <a:p>
            <a:pPr marL="0" indent="0">
              <a:buNone/>
            </a:pPr>
            <a:r>
              <a:rPr lang="en-US" altLang="zh-TW" dirty="0" smtClean="0"/>
              <a:t>e.g. EXPECT_CALL(mock-</a:t>
            </a:r>
            <a:r>
              <a:rPr lang="en-US" altLang="zh-TW" dirty="0" err="1" smtClean="0"/>
              <a:t>obj</a:t>
            </a:r>
            <a:r>
              <a:rPr lang="en-US" altLang="zh-TW" dirty="0" smtClean="0"/>
              <a:t>, method(matchers))</a:t>
            </a:r>
          </a:p>
          <a:p>
            <a:pPr marL="0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       .Times(cardinality)    </a:t>
            </a:r>
          </a:p>
          <a:p>
            <a:pPr marL="0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       .</a:t>
            </a:r>
            <a:r>
              <a:rPr lang="en-US" altLang="zh-TW" dirty="0" err="1" smtClean="0"/>
              <a:t>WillOnce</a:t>
            </a:r>
            <a:r>
              <a:rPr lang="en-US" altLang="zh-TW" dirty="0" smtClean="0"/>
              <a:t>(action)                                                 </a:t>
            </a:r>
            <a:endParaRPr lang="zh-TW" altLang="en-US" dirty="0" smtClean="0"/>
          </a:p>
          <a:p>
            <a:endParaRPr lang="en-US" dirty="0"/>
          </a:p>
        </p:txBody>
      </p:sp>
      <p:sp>
        <p:nvSpPr>
          <p:cNvPr id="4" name="Left Arrow 3"/>
          <p:cNvSpPr/>
          <p:nvPr/>
        </p:nvSpPr>
        <p:spPr>
          <a:xfrm>
            <a:off x="4494728" y="3876541"/>
            <a:ext cx="3309870" cy="172576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945487" y="4288665"/>
            <a:ext cx="28591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dirty="0" smtClean="0">
                <a:solidFill>
                  <a:schemeClr val="tx1"/>
                </a:solidFill>
              </a:rPr>
              <a:t>Optional clauses that provide more information about the expectation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310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TW" sz="4000"/>
              <a:t>Cardinalities</a:t>
            </a:r>
            <a:br>
              <a:rPr lang="en-US" altLang="zh-TW" sz="4000"/>
            </a:br>
            <a:r>
              <a:rPr lang="en-US" altLang="zh-TW" sz="4000"/>
              <a:t>- How Many Times Will It Be Called?</a:t>
            </a:r>
            <a:endParaRPr lang="zh-TW" altLang="en-US" sz="400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zh-TW" dirty="0" smtClean="0"/>
              <a:t>Times() is a clause can be specified follows an EXPECT_CALL()</a:t>
            </a:r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endParaRPr lang="en-US" altLang="zh-TW" dirty="0" smtClean="0"/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endParaRPr lang="en-US" altLang="zh-TW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zh-TW" dirty="0" smtClean="0"/>
              <a:t>We call its argument a </a:t>
            </a:r>
            <a:r>
              <a:rPr lang="en-US" altLang="zh-TW" dirty="0" smtClean="0">
                <a:solidFill>
                  <a:srgbClr val="FF0000"/>
                </a:solidFill>
              </a:rPr>
              <a:t>cardinality</a:t>
            </a:r>
            <a:r>
              <a:rPr lang="en-US" altLang="zh-TW" dirty="0" smtClean="0"/>
              <a:t> as it tells </a:t>
            </a:r>
            <a:r>
              <a:rPr lang="en-US" altLang="zh-TW" dirty="0" smtClean="0">
                <a:solidFill>
                  <a:srgbClr val="FF0000"/>
                </a:solidFill>
              </a:rPr>
              <a:t>how many times the call should occur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dirty="0" smtClean="0"/>
              <a:t>Times(cardinality) can: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zh-TW" sz="1800" dirty="0"/>
              <a:t>Repeat an expectation many times.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zh-TW" sz="1800" dirty="0"/>
              <a:t>A cardinality can be "fuzzy", just like a matcher can be.</a:t>
            </a:r>
            <a:endParaRPr lang="zh-TW" altLang="en-US" sz="1800" dirty="0">
              <a:solidFill>
                <a:srgbClr val="00B050"/>
              </a:solidFill>
            </a:endParaRPr>
          </a:p>
        </p:txBody>
      </p:sp>
      <p:pic>
        <p:nvPicPr>
          <p:cNvPr id="2355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251" y="2786064"/>
            <a:ext cx="5446713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25667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5884572" cy="935640"/>
          </a:xfrm>
          <a:solidFill>
            <a:srgbClr val="92D050"/>
          </a:solidFill>
          <a:ln w="76200"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r>
              <a:rPr lang="en-US" dirty="0"/>
              <a:t>M</a:t>
            </a:r>
            <a:r>
              <a:rPr lang="en-US" dirty="0" smtClean="0"/>
              <a:t>ulti-Argument-Matcher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570623"/>
          </a:xfrm>
          <a:ln>
            <a:solidFill>
              <a:schemeClr val="bg2">
                <a:lumMod val="10000"/>
              </a:schemeClr>
            </a:solidFill>
          </a:ln>
        </p:spPr>
        <p:txBody>
          <a:bodyPr/>
          <a:lstStyle/>
          <a:p>
            <a:r>
              <a:rPr lang="en-US" dirty="0" smtClean="0"/>
              <a:t>EXPECT_CALL(mock-Object, method(arg1Matcher, ..., </a:t>
            </a:r>
            <a:r>
              <a:rPr lang="en-US" dirty="0" err="1" smtClean="0"/>
              <a:t>argNMatcher</a:t>
            </a:r>
            <a:r>
              <a:rPr lang="en-US" dirty="0" smtClean="0"/>
              <a:t>)) .With(multi-Argument-Matcher)</a:t>
            </a:r>
          </a:p>
          <a:p>
            <a:pPr marL="0" indent="0">
              <a:buNone/>
            </a:pPr>
            <a:r>
              <a:rPr lang="en-US" dirty="0" smtClean="0"/>
              <a:t>.Times(cardinality) </a:t>
            </a:r>
          </a:p>
          <a:p>
            <a:pPr marL="0" indent="0">
              <a:buNone/>
            </a:pPr>
            <a:r>
              <a:rPr lang="en-US" dirty="0" smtClean="0"/>
              <a:t>.</a:t>
            </a:r>
            <a:r>
              <a:rPr lang="en-US" dirty="0" err="1" smtClean="0"/>
              <a:t>InSequence</a:t>
            </a:r>
            <a:r>
              <a:rPr lang="en-US" dirty="0" smtClean="0"/>
              <a:t>(sequences)  </a:t>
            </a:r>
          </a:p>
          <a:p>
            <a:pPr marL="0" indent="0">
              <a:buNone/>
            </a:pPr>
            <a:r>
              <a:rPr lang="en-US" dirty="0" smtClean="0"/>
              <a:t>.After(expectations)  </a:t>
            </a:r>
          </a:p>
          <a:p>
            <a:pPr marL="0" indent="0">
              <a:buNone/>
            </a:pPr>
            <a:r>
              <a:rPr lang="en-US" dirty="0" smtClean="0"/>
              <a:t>.</a:t>
            </a:r>
            <a:r>
              <a:rPr lang="en-US" dirty="0" err="1" smtClean="0"/>
              <a:t>WillOnce</a:t>
            </a:r>
            <a:r>
              <a:rPr lang="en-US" dirty="0" smtClean="0"/>
              <a:t>(action) </a:t>
            </a:r>
          </a:p>
          <a:p>
            <a:pPr marL="0" indent="0">
              <a:buNone/>
            </a:pPr>
            <a:r>
              <a:rPr lang="en-US" dirty="0" smtClean="0"/>
              <a:t> .</a:t>
            </a:r>
            <a:r>
              <a:rPr lang="en-US" dirty="0" err="1" smtClean="0"/>
              <a:t>WillRepeatedly</a:t>
            </a:r>
            <a:r>
              <a:rPr lang="en-US" dirty="0" smtClean="0"/>
              <a:t>(action) </a:t>
            </a:r>
          </a:p>
        </p:txBody>
      </p:sp>
    </p:spTree>
    <p:extLst>
      <p:ext uri="{BB962C8B-B14F-4D97-AF65-F5344CB8AC3E}">
        <p14:creationId xmlns:p14="http://schemas.microsoft.com/office/powerpoint/2010/main" val="2372823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4309" y="2029344"/>
            <a:ext cx="9183382" cy="3943900"/>
          </a:xfrm>
        </p:spPr>
      </p:pic>
    </p:spTree>
    <p:extLst>
      <p:ext uri="{BB962C8B-B14F-4D97-AF65-F5344CB8AC3E}">
        <p14:creationId xmlns:p14="http://schemas.microsoft.com/office/powerpoint/2010/main" val="1581626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8870" y="1300766"/>
            <a:ext cx="9254259" cy="5190186"/>
          </a:xfrm>
        </p:spPr>
      </p:pic>
    </p:spTree>
    <p:extLst>
      <p:ext uri="{BB962C8B-B14F-4D97-AF65-F5344CB8AC3E}">
        <p14:creationId xmlns:p14="http://schemas.microsoft.com/office/powerpoint/2010/main" val="3185158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9871" y="1239928"/>
            <a:ext cx="5743978" cy="4594202"/>
          </a:xfrm>
        </p:spPr>
      </p:pic>
    </p:spTree>
    <p:extLst>
      <p:ext uri="{BB962C8B-B14F-4D97-AF65-F5344CB8AC3E}">
        <p14:creationId xmlns:p14="http://schemas.microsoft.com/office/powerpoint/2010/main" val="3726012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zh-TW" dirty="0" smtClean="0"/>
              <a:t>What is Mock?</a:t>
            </a:r>
          </a:p>
          <a:p>
            <a:pPr>
              <a:lnSpc>
                <a:spcPct val="80000"/>
              </a:lnSpc>
            </a:pPr>
            <a:r>
              <a:rPr lang="en-US" altLang="zh-TW" dirty="0" smtClean="0"/>
              <a:t>What is different between </a:t>
            </a:r>
            <a:r>
              <a:rPr lang="en-US" altLang="zh-TW" dirty="0" err="1" smtClean="0"/>
              <a:t>gtest</a:t>
            </a:r>
            <a:r>
              <a:rPr lang="en-US" altLang="zh-TW" dirty="0" smtClean="0"/>
              <a:t> and gmock</a:t>
            </a:r>
          </a:p>
          <a:p>
            <a:pPr>
              <a:lnSpc>
                <a:spcPct val="80000"/>
              </a:lnSpc>
            </a:pPr>
            <a:r>
              <a:rPr lang="en-US" altLang="zh-TW" dirty="0" smtClean="0"/>
              <a:t>What Is Google C++ Mocking Framework?</a:t>
            </a:r>
          </a:p>
          <a:p>
            <a:pPr>
              <a:lnSpc>
                <a:spcPct val="80000"/>
              </a:lnSpc>
            </a:pPr>
            <a:r>
              <a:rPr lang="en-US" altLang="zh-TW" dirty="0" smtClean="0"/>
              <a:t>Writing the Mock Class</a:t>
            </a:r>
          </a:p>
        </p:txBody>
      </p:sp>
    </p:spTree>
    <p:extLst>
      <p:ext uri="{BB962C8B-B14F-4D97-AF65-F5344CB8AC3E}">
        <p14:creationId xmlns:p14="http://schemas.microsoft.com/office/powerpoint/2010/main" val="736324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3630769" cy="1325563"/>
          </a:xfrm>
          <a:solidFill>
            <a:srgbClr val="92D050"/>
          </a:solidFill>
          <a:ln w="57150">
            <a:solidFill>
              <a:srgbClr val="0070C0"/>
            </a:solidFill>
          </a:ln>
        </p:spPr>
        <p:txBody>
          <a:bodyPr/>
          <a:lstStyle/>
          <a:p>
            <a:r>
              <a:rPr lang="en-US" dirty="0" smtClean="0"/>
              <a:t>Why gmock??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269857"/>
          </a:xfrm>
          <a:ln w="28575">
            <a:solidFill>
              <a:schemeClr val="tx1">
                <a:lumMod val="65000"/>
                <a:lumOff val="35000"/>
              </a:schemeClr>
            </a:solidFill>
          </a:ln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While </a:t>
            </a:r>
            <a:r>
              <a:rPr lang="en-US" dirty="0"/>
              <a:t>mock objects help </a:t>
            </a:r>
            <a:r>
              <a:rPr lang="en-US" dirty="0" smtClean="0"/>
              <a:t>you to </a:t>
            </a:r>
            <a:r>
              <a:rPr lang="en-US" dirty="0"/>
              <a:t>remove unnecessary </a:t>
            </a:r>
            <a:r>
              <a:rPr lang="en-US" dirty="0">
                <a:solidFill>
                  <a:srgbClr val="FF0000"/>
                </a:solidFill>
              </a:rPr>
              <a:t>dependencies</a:t>
            </a:r>
            <a:r>
              <a:rPr lang="en-US" dirty="0"/>
              <a:t> in tests and make them fast and </a:t>
            </a:r>
            <a:r>
              <a:rPr lang="en-US" dirty="0" smtClean="0"/>
              <a:t>reliable.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194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339368"/>
            <a:ext cx="3347434" cy="1064429"/>
          </a:xfrm>
          <a:solidFill>
            <a:srgbClr val="92D050"/>
          </a:solidFill>
          <a:ln w="76200">
            <a:solidFill>
              <a:schemeClr val="accent1">
                <a:lumMod val="75000"/>
              </a:schemeClr>
            </a:solidFill>
          </a:ln>
        </p:spPr>
        <p:txBody>
          <a:bodyPr/>
          <a:lstStyle/>
          <a:p>
            <a:r>
              <a:rPr lang="en-US" dirty="0" smtClean="0"/>
              <a:t>What IS Mock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 w="28575"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altLang="zh-TW" dirty="0" smtClean="0"/>
              <a:t>We creates a mock object to test the </a:t>
            </a:r>
            <a:r>
              <a:rPr lang="en-US" altLang="zh-TW" dirty="0" smtClean="0">
                <a:solidFill>
                  <a:srgbClr val="00B050"/>
                </a:solidFill>
              </a:rPr>
              <a:t>behavior</a:t>
            </a:r>
            <a:r>
              <a:rPr lang="en-US" altLang="zh-TW" dirty="0" smtClean="0"/>
              <a:t> of some other object</a:t>
            </a:r>
          </a:p>
          <a:p>
            <a:r>
              <a:rPr lang="en-US" altLang="zh-TW" dirty="0" smtClean="0"/>
              <a:t>An object that we want to mock has the following characteristics: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1800" dirty="0" smtClean="0"/>
              <a:t>Supplies non-deterministic results (e.g. the current time).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1800" dirty="0" smtClean="0"/>
              <a:t>Has states that are difficult to create or reproduce (e.g. a network error).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1800" dirty="0" smtClean="0"/>
              <a:t>Is slow (e.g. a complete database, which would have to be initialized before the test).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1800" dirty="0" smtClean="0"/>
              <a:t>Does not yet exist or may change behavior.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1800" dirty="0" smtClean="0"/>
              <a:t>Would have to include information and methods exclusively for testing purposes (and not for its actual task).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/>
              <a:t>A </a:t>
            </a:r>
            <a:r>
              <a:rPr lang="en-US" sz="1800" b="1" dirty="0"/>
              <a:t>mock object</a:t>
            </a:r>
            <a:r>
              <a:rPr lang="en-US" sz="1800" dirty="0"/>
              <a:t> implements the same interface as a real object</a:t>
            </a:r>
            <a:endParaRPr lang="en-US" altLang="zh-TW" sz="1800" dirty="0" smtClean="0"/>
          </a:p>
          <a:p>
            <a:pPr lvl="1">
              <a:buFont typeface="Wingdings" panose="05000000000000000000" pitchFamily="2" charset="2"/>
              <a:buChar char="Ø"/>
            </a:pPr>
            <a:endParaRPr lang="en-US" altLang="zh-TW" sz="1800" dirty="0" smtClean="0"/>
          </a:p>
          <a:p>
            <a:r>
              <a:rPr lang="en-US" altLang="zh-TW" b="1" dirty="0" smtClean="0">
                <a:solidFill>
                  <a:srgbClr val="FF0000"/>
                </a:solidFill>
              </a:rPr>
              <a:t>For example, crash test dummy is a mock object used to simulate the dynamic behavior of a human in vehicle impacts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95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9593687" cy="1180340"/>
          </a:xfrm>
          <a:solidFill>
            <a:srgbClr val="92D050"/>
          </a:solidFill>
          <a:ln w="76200">
            <a:solidFill>
              <a:schemeClr val="accent1">
                <a:lumMod val="75000"/>
              </a:schemeClr>
            </a:solidFill>
          </a:ln>
        </p:spPr>
        <p:txBody>
          <a:bodyPr/>
          <a:lstStyle/>
          <a:p>
            <a:r>
              <a:rPr lang="en-US" altLang="zh-TW" dirty="0" smtClean="0"/>
              <a:t>What Is Google C++ Mocking Framework?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34861"/>
            <a:ext cx="10515600" cy="4636395"/>
          </a:xfrm>
          <a:ln w="28575">
            <a:solidFill>
              <a:schemeClr val="tx1"/>
            </a:solidFill>
          </a:ln>
        </p:spPr>
        <p:txBody>
          <a:bodyPr/>
          <a:lstStyle/>
          <a:p>
            <a:endParaRPr lang="en-US" altLang="zh-TW" dirty="0" smtClean="0"/>
          </a:p>
          <a:p>
            <a:r>
              <a:rPr lang="en-US" altLang="zh-TW" dirty="0" smtClean="0"/>
              <a:t>A mock allows you to check the </a:t>
            </a:r>
            <a:r>
              <a:rPr lang="en-US" altLang="zh-TW" dirty="0" smtClean="0">
                <a:solidFill>
                  <a:srgbClr val="00B050"/>
                </a:solidFill>
              </a:rPr>
              <a:t>interaction</a:t>
            </a:r>
            <a:r>
              <a:rPr lang="en-US" altLang="zh-TW" dirty="0" smtClean="0"/>
              <a:t> between itself and code that uses it</a:t>
            </a:r>
          </a:p>
          <a:p>
            <a:r>
              <a:rPr lang="en-US" altLang="zh-TW" dirty="0" smtClean="0"/>
              <a:t>Instead of having your application talk to the  API directly, wrap the API in an interface and code to that interface</a:t>
            </a:r>
          </a:p>
          <a:p>
            <a:r>
              <a:rPr lang="en-US" altLang="zh-TW" dirty="0" smtClean="0"/>
              <a:t>Google C++ Mocking Framework</a:t>
            </a:r>
            <a:r>
              <a:rPr lang="en-US" altLang="zh-TW" b="1" dirty="0" smtClean="0"/>
              <a:t> </a:t>
            </a:r>
            <a:r>
              <a:rPr lang="en-US" altLang="zh-TW" dirty="0" smtClean="0"/>
              <a:t>is a library for creating mock classes and using them. Google Mock lives in testing namespace. For readability it is recommended to write using::testing::mock-class-name;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02299" y="5756856"/>
            <a:ext cx="3876539" cy="83099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#include &lt;</a:t>
            </a:r>
            <a:r>
              <a:rPr lang="en-US" altLang="zh-TW" sz="24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gtest</a:t>
            </a:r>
            <a:r>
              <a:rPr lang="en-US" altLang="zh-TW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</a:t>
            </a:r>
            <a:r>
              <a:rPr lang="en-US" altLang="zh-TW" sz="24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gtest.h</a:t>
            </a:r>
            <a:r>
              <a:rPr lang="en-US" altLang="zh-TW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&gt;</a:t>
            </a:r>
          </a:p>
          <a:p>
            <a:r>
              <a:rPr lang="en-US" altLang="zh-TW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#include &lt;</a:t>
            </a:r>
            <a:r>
              <a:rPr lang="en-US" altLang="zh-TW" sz="24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gmock</a:t>
            </a:r>
            <a:r>
              <a:rPr lang="en-US" altLang="zh-TW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</a:t>
            </a:r>
            <a:r>
              <a:rPr lang="en-US" altLang="zh-TW" sz="24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gmock.h</a:t>
            </a:r>
            <a:r>
              <a:rPr lang="en-US" altLang="zh-TW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&gt; </a:t>
            </a:r>
            <a:endParaRPr lang="zh-TW" altLang="en-US" sz="24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55396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555051" cy="1325563"/>
          </a:xfrm>
          <a:solidFill>
            <a:srgbClr val="92D050"/>
          </a:solidFill>
          <a:ln w="76200">
            <a:solidFill>
              <a:schemeClr val="accent1">
                <a:lumMod val="75000"/>
              </a:schemeClr>
            </a:solidFill>
          </a:ln>
        </p:spPr>
        <p:txBody>
          <a:bodyPr/>
          <a:lstStyle/>
          <a:p>
            <a:r>
              <a:rPr lang="en-US" altLang="zh-TW" dirty="0" smtClean="0"/>
              <a:t>What Is Google C++ Mocking Framework?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12135"/>
            <a:ext cx="9555051" cy="3026535"/>
          </a:xfrm>
          <a:ln w="28575">
            <a:solidFill>
              <a:schemeClr val="bg2">
                <a:lumMod val="25000"/>
              </a:schemeClr>
            </a:solidFill>
          </a:ln>
        </p:spPr>
        <p:txBody>
          <a:bodyPr/>
          <a:lstStyle/>
          <a:p>
            <a:r>
              <a:rPr lang="en-US" altLang="zh-TW" dirty="0" smtClean="0"/>
              <a:t>Using Google Mock involves three basic steps: </a:t>
            </a:r>
          </a:p>
          <a:p>
            <a:pPr marL="914400" lvl="1" indent="-514350">
              <a:buFont typeface="Calibri" panose="020F0502020204030204" pitchFamily="34" charset="0"/>
              <a:buAutoNum type="arabicPeriod"/>
            </a:pPr>
            <a:r>
              <a:rPr lang="en-US" altLang="zh-TW" dirty="0" smtClean="0"/>
              <a:t>Use some simple macros to describe the interface you want to mock, and they will expand to the implementation of your mock class </a:t>
            </a:r>
          </a:p>
          <a:p>
            <a:pPr marL="914400" lvl="1" indent="-514350">
              <a:buFont typeface="Calibri" panose="020F0502020204030204" pitchFamily="34" charset="0"/>
              <a:buAutoNum type="arabicPeriod"/>
            </a:pPr>
            <a:r>
              <a:rPr lang="en-US" altLang="zh-TW" dirty="0" smtClean="0"/>
              <a:t>Create some mock objects and specify its expectations and behavior using an intuitive syntax</a:t>
            </a:r>
          </a:p>
          <a:p>
            <a:pPr marL="914400" lvl="1" indent="-514350">
              <a:buFont typeface="Calibri" panose="020F0502020204030204" pitchFamily="34" charset="0"/>
              <a:buAutoNum type="arabicPeriod"/>
            </a:pPr>
            <a:r>
              <a:rPr lang="en-US" altLang="zh-TW" dirty="0" smtClean="0"/>
              <a:t>Exercise code that uses the mock objects. Google Mock will catch any violation of the expectations as soon as it arises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2926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8717924" cy="1325563"/>
          </a:xfrm>
          <a:solidFill>
            <a:srgbClr val="92D050"/>
          </a:solidFill>
          <a:ln w="76200">
            <a:solidFill>
              <a:schemeClr val="accent1">
                <a:lumMod val="75000"/>
              </a:schemeClr>
            </a:solidFill>
          </a:ln>
        </p:spPr>
        <p:txBody>
          <a:bodyPr/>
          <a:lstStyle/>
          <a:p>
            <a:r>
              <a:rPr lang="en-US" dirty="0" smtClean="0"/>
              <a:t>Difference Between </a:t>
            </a:r>
            <a:r>
              <a:rPr lang="en-US" dirty="0" err="1" smtClean="0"/>
              <a:t>gtest</a:t>
            </a:r>
            <a:r>
              <a:rPr lang="en-US" dirty="0" smtClean="0"/>
              <a:t> and gmock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86378"/>
            <a:ext cx="10515600" cy="3271234"/>
          </a:xfrm>
          <a:ln w="28575">
            <a:solidFill>
              <a:schemeClr val="tx1"/>
            </a:solidFill>
          </a:ln>
        </p:spPr>
        <p:txBody>
          <a:bodyPr>
            <a:normAutofit lnSpcReduction="10000"/>
          </a:bodyPr>
          <a:lstStyle/>
          <a:p>
            <a:r>
              <a:rPr lang="en-US" dirty="0" smtClean="0"/>
              <a:t>"Google Mock is not a testing framework itself. Instead, it needs a testing framework for writing tests. </a:t>
            </a:r>
          </a:p>
          <a:p>
            <a:r>
              <a:rPr lang="en-US" dirty="0" smtClean="0"/>
              <a:t>Google Mock works seamlessly with Google Test. It comes with a copy of Google Test bundled. Starting with version 1.1.0, you can also use it with any C++ testing framework of your choice. " - Google Mock, System Requirements</a:t>
            </a:r>
          </a:p>
          <a:p>
            <a:r>
              <a:rPr lang="en-US" dirty="0" smtClean="0"/>
              <a:t>Mock are like objects, defined in such a way to </a:t>
            </a:r>
            <a:r>
              <a:rPr lang="en-US" dirty="0" err="1" smtClean="0"/>
              <a:t>mimick</a:t>
            </a:r>
            <a:r>
              <a:rPr lang="en-US" dirty="0" smtClean="0"/>
              <a:t> the real-deal by supplying controlled behavior.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5619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4097" y="463638"/>
            <a:ext cx="2408348" cy="516879"/>
          </a:xfrm>
          <a:solidFill>
            <a:schemeClr val="accent2"/>
          </a:solidFill>
          <a:ln w="38100"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pPr lvl="0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Example:</a:t>
            </a:r>
            <a:br>
              <a:rPr lang="en-US" dirty="0" smtClean="0"/>
            </a:br>
            <a:r>
              <a:rPr lang="en-US" sz="3600" u="sng" dirty="0" smtClean="0">
                <a:solidFill>
                  <a:srgbClr val="4472C4">
                    <a:lumMod val="75000"/>
                  </a:srgbClr>
                </a:solidFill>
              </a:rPr>
              <a:t/>
            </a:r>
            <a:br>
              <a:rPr lang="en-US" sz="3600" u="sng" dirty="0" smtClean="0">
                <a:solidFill>
                  <a:srgbClr val="4472C4">
                    <a:lumMod val="75000"/>
                  </a:srgbClr>
                </a:solidFill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8" name="Rectangle 7"/>
          <p:cNvSpPr/>
          <p:nvPr/>
        </p:nvSpPr>
        <p:spPr>
          <a:xfrm>
            <a:off x="6373969" y="2614411"/>
            <a:ext cx="5242775" cy="2717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#include</a:t>
            </a:r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A31515"/>
                </a:solidFill>
                <a:latin typeface="Consolas" panose="020B0609020204030204" pitchFamily="49" charset="0"/>
              </a:rPr>
              <a:t>&lt;gmock\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g</a:t>
            </a:r>
            <a:r>
              <a:rPr lang="en-US" dirty="0" err="1" smtClean="0">
                <a:solidFill>
                  <a:srgbClr val="A31515"/>
                </a:solidFill>
                <a:latin typeface="Consolas" panose="020B0609020204030204" pitchFamily="49" charset="0"/>
              </a:rPr>
              <a:t>mock.h</a:t>
            </a:r>
            <a:r>
              <a:rPr lang="en-US" dirty="0" smtClean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dirty="0" smtClean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#include</a:t>
            </a:r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"NewTest.h"</a:t>
            </a:r>
            <a:endParaRPr lang="en-US" dirty="0" smtClean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endParaRPr lang="en-US" dirty="0" smtClean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</a:rPr>
              <a:t> DerivedNew: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</a:rPr>
              <a:t> NewTest {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</a:rPr>
              <a:t>MOCK_METHOD2(Add,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</a:rPr>
              <a:t> x,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</a:rPr>
              <a:t> y));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9" name="Rectangle 8"/>
          <p:cNvSpPr/>
          <p:nvPr/>
        </p:nvSpPr>
        <p:spPr>
          <a:xfrm>
            <a:off x="437882" y="2601533"/>
            <a:ext cx="4146997" cy="27303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2400" dirty="0" smtClean="0">
                <a:solidFill>
                  <a:prstClr val="black"/>
                </a:solidFill>
              </a:rPr>
              <a:t>class </a:t>
            </a:r>
            <a:r>
              <a:rPr lang="en-US" sz="2400" dirty="0">
                <a:solidFill>
                  <a:prstClr val="black"/>
                </a:solidFill>
              </a:rPr>
              <a:t>NewTest {</a:t>
            </a:r>
          </a:p>
          <a:p>
            <a:pPr lvl="0"/>
            <a:r>
              <a:rPr lang="en-US" sz="2400" dirty="0">
                <a:solidFill>
                  <a:prstClr val="black"/>
                </a:solidFill>
              </a:rPr>
              <a:t>   public:</a:t>
            </a:r>
          </a:p>
          <a:p>
            <a:pPr lvl="0"/>
            <a:r>
              <a:rPr lang="en-US" sz="2400" dirty="0">
                <a:solidFill>
                  <a:prstClr val="black"/>
                </a:solidFill>
              </a:rPr>
              <a:t>      NewTest() {}</a:t>
            </a:r>
          </a:p>
          <a:p>
            <a:pPr lvl="0"/>
            <a:r>
              <a:rPr lang="en-US" sz="2400" dirty="0">
                <a:solidFill>
                  <a:prstClr val="black"/>
                </a:solidFill>
              </a:rPr>
              <a:t>     virtual ~NewTest() {}</a:t>
            </a:r>
          </a:p>
          <a:p>
            <a:pPr lvl="0"/>
            <a:r>
              <a:rPr lang="en-US" sz="2400" dirty="0">
                <a:solidFill>
                  <a:prstClr val="black"/>
                </a:solidFill>
              </a:rPr>
              <a:t>    </a:t>
            </a:r>
            <a:r>
              <a:rPr lang="en-US" sz="2400" dirty="0">
                <a:solidFill>
                  <a:srgbClr val="FF0000"/>
                </a:solidFill>
              </a:rPr>
              <a:t> virtual </a:t>
            </a:r>
            <a:r>
              <a:rPr lang="en-US" sz="2400" dirty="0">
                <a:solidFill>
                  <a:prstClr val="black"/>
                </a:solidFill>
              </a:rPr>
              <a:t>int Add(int x, int y)=0;</a:t>
            </a:r>
          </a:p>
          <a:p>
            <a:pPr lvl="0"/>
            <a:r>
              <a:rPr lang="en-US" sz="2400" dirty="0">
                <a:solidFill>
                  <a:prstClr val="black"/>
                </a:solidFill>
              </a:rPr>
              <a:t>};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23493" y="1950105"/>
            <a:ext cx="7714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u="sng" dirty="0" smtClean="0"/>
              <a:t>This is the API we want to mock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6542468" y="1964216"/>
            <a:ext cx="3423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Mock class</a:t>
            </a:r>
            <a:endParaRPr lang="en-US" b="1" u="sng" dirty="0"/>
          </a:p>
        </p:txBody>
      </p:sp>
      <p:sp>
        <p:nvSpPr>
          <p:cNvPr id="12" name="Right Arrow 11"/>
          <p:cNvSpPr/>
          <p:nvPr/>
        </p:nvSpPr>
        <p:spPr>
          <a:xfrm>
            <a:off x="4803820" y="3786389"/>
            <a:ext cx="1570149" cy="14295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28575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</a:ln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847823" y="4327301"/>
            <a:ext cx="1526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Mock-method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75256" y="5605383"/>
            <a:ext cx="939030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MOCK_METHOD</a:t>
            </a:r>
            <a:r>
              <a:rPr lang="en-US" sz="2800" dirty="0" smtClean="0">
                <a:solidFill>
                  <a:srgbClr val="FF0000"/>
                </a:solidFill>
              </a:rPr>
              <a:t>n</a:t>
            </a:r>
            <a:r>
              <a:rPr lang="en-US" sz="2800" dirty="0" smtClean="0"/>
              <a:t>(name-of-method, return-type(arguments)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Where n is no’s of arguments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609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130" y="762451"/>
            <a:ext cx="9710670" cy="5676985"/>
          </a:xfrm>
        </p:spPr>
      </p:pic>
      <p:cxnSp>
        <p:nvCxnSpPr>
          <p:cNvPr id="10" name="Straight Arrow Connector 9"/>
          <p:cNvCxnSpPr>
            <a:stCxn id="11" idx="1"/>
          </p:cNvCxnSpPr>
          <p:nvPr/>
        </p:nvCxnSpPr>
        <p:spPr>
          <a:xfrm flipH="1">
            <a:off x="3258356" y="2902108"/>
            <a:ext cx="1429554" cy="13730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687910" y="2717442"/>
            <a:ext cx="3078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Creating mock-object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2309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564</TotalTime>
  <Words>661</Words>
  <Application>Microsoft Office PowerPoint</Application>
  <PresentationFormat>Widescreen</PresentationFormat>
  <Paragraphs>81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Consolas</vt:lpstr>
      <vt:lpstr>新細明體</vt:lpstr>
      <vt:lpstr>Wingdings</vt:lpstr>
      <vt:lpstr>Office Theme</vt:lpstr>
      <vt:lpstr>GMOCK </vt:lpstr>
      <vt:lpstr>Outline</vt:lpstr>
      <vt:lpstr>Why gmock??</vt:lpstr>
      <vt:lpstr>What IS Mock</vt:lpstr>
      <vt:lpstr>What Is Google C++ Mocking Framework?</vt:lpstr>
      <vt:lpstr>What Is Google C++ Mocking Framework?</vt:lpstr>
      <vt:lpstr>Difference Between gtest and gmock</vt:lpstr>
      <vt:lpstr>   Example:  </vt:lpstr>
      <vt:lpstr>PowerPoint Presentation</vt:lpstr>
      <vt:lpstr>Setting Expectations - General Syntax</vt:lpstr>
      <vt:lpstr>Cardinalities - How Many Times Will It Be Called?</vt:lpstr>
      <vt:lpstr>Multi-Argument-Matcher</vt:lpstr>
      <vt:lpstr>PowerPoint Presentation</vt:lpstr>
      <vt:lpstr>PowerPoint Presentation</vt:lpstr>
      <vt:lpstr>PowerPoint Presentation</vt:lpstr>
    </vt:vector>
  </TitlesOfParts>
  <Company>KPIT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Soumya Talkal</dc:creator>
  <cp:lastModifiedBy>Vikas Rokade</cp:lastModifiedBy>
  <cp:revision>44</cp:revision>
  <dcterms:created xsi:type="dcterms:W3CDTF">2018-05-08T08:59:23Z</dcterms:created>
  <dcterms:modified xsi:type="dcterms:W3CDTF">2018-10-14T19:44:05Z</dcterms:modified>
</cp:coreProperties>
</file>