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25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9FF8-7115-4183-9764-D3CB69B1D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675DC-B311-4CD0-8066-A1D6D019B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A10FF-ADCF-4BAB-B5C6-2F333AAC73FB}"/>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B413AE5C-C010-45C9-92E3-C7DCB03FE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C0872-7025-4356-A0A1-2B1C61AA28BB}"/>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7015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8602-58A7-45C2-BF8C-3931E3AE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A02CE-99FC-4CCC-9CB7-ACCADAB870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FDAF1-D161-4BA0-ACB4-96987B64A115}"/>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95D4E84A-2474-43FC-9C2A-7428E9579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7F30B-E5E2-46A2-A954-D9A809A06B48}"/>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1749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0E0A6-02BE-40C3-B347-C24BA7ED7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73BF8-32DE-4630-916B-185FF346C6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73A6-75C5-4F3C-B131-0C171C0A7B3F}"/>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9749CB4B-B94E-48EA-8AC9-4F3977F80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43D1-FBCE-4407-9107-A078C2CD7B38}"/>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401610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4DBC-81BA-4544-BFEB-5E5585ECC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EFFC2-4293-4860-B5C6-81DAAAD576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22AED-569F-45F3-B1AC-BF74AF2F4D9D}"/>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EB8031DC-3E3C-49A5-9BC6-245B7C0D7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71AFA-1438-4174-A508-D93D1A656E0F}"/>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64843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FB5F-BD56-42E4-B8F2-719328892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EDBC6-AE3D-44FC-84A4-801449265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539C27-BBEF-405C-866F-20BBE6E7BCFD}"/>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32FD1DC0-C37A-495F-AA90-3965D35F1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1258E-E88E-4DF1-98C2-A8AEA98FB59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46704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49DB-FBD0-431F-ABF8-21708F3F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CD207-C0A1-414D-803A-F0A99BCCB2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8CAAA-F1F8-4A69-B3A9-F6EAC1CDBF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DCB8D-42D4-42C6-8EDB-6F2C6AD88FA0}"/>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6" name="Footer Placeholder 5">
            <a:extLst>
              <a:ext uri="{FF2B5EF4-FFF2-40B4-BE49-F238E27FC236}">
                <a16:creationId xmlns:a16="http://schemas.microsoft.com/office/drawing/2014/main" id="{CD5623B3-C3B5-4143-9FA8-3D37597CB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E3176-ADF0-435C-B3A1-0965AA5A585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0249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9802-A4BD-49D1-A572-541253E59A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A82AB-F080-47FD-B501-9F4860E86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75ADFD-003B-44AA-8683-2A3219A9A5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89B1E-FD98-4A7B-9D5A-510732D96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960289-3A6E-4793-BB24-8EF2F2E0E5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92981-C4F2-42FB-8EA9-04488169D016}"/>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8" name="Footer Placeholder 7">
            <a:extLst>
              <a:ext uri="{FF2B5EF4-FFF2-40B4-BE49-F238E27FC236}">
                <a16:creationId xmlns:a16="http://schemas.microsoft.com/office/drawing/2014/main" id="{744EFE86-8125-4F73-8EB3-63923346A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34E98-09D9-46B0-8A1B-2495B18A17AA}"/>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21355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67AE-345D-40CD-99A6-9462F6E4B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B364CA-8E63-4796-B8B5-081632E1A5A6}"/>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4" name="Footer Placeholder 3">
            <a:extLst>
              <a:ext uri="{FF2B5EF4-FFF2-40B4-BE49-F238E27FC236}">
                <a16:creationId xmlns:a16="http://schemas.microsoft.com/office/drawing/2014/main" id="{BCEFA54F-0247-46D7-AE4E-5F8EAB5A6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4B1D30-6627-456E-9FDA-FE7D3101E16B}"/>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92081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33E4D-6EA8-4C90-BDA1-B26E0964C8C4}"/>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3" name="Footer Placeholder 2">
            <a:extLst>
              <a:ext uri="{FF2B5EF4-FFF2-40B4-BE49-F238E27FC236}">
                <a16:creationId xmlns:a16="http://schemas.microsoft.com/office/drawing/2014/main" id="{7F982050-084F-41C3-943D-FEAD29565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1E27D8-FA27-4308-B0CC-98C32B75980D}"/>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423785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405-E24B-4FE1-9720-AD8FF0BA1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90301-C0BF-4765-89C1-AF03757FA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7208F-2CF1-4E5A-B97E-673BD2781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40755A-B03E-4E4C-9624-A468E624900C}"/>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6" name="Footer Placeholder 5">
            <a:extLst>
              <a:ext uri="{FF2B5EF4-FFF2-40B4-BE49-F238E27FC236}">
                <a16:creationId xmlns:a16="http://schemas.microsoft.com/office/drawing/2014/main" id="{FED3DDA2-3D43-4426-A111-34ACA07B3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ABCB9-A4CF-40DA-BA9E-FBD7180E729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184468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A172-070A-4366-92D6-1754B7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1F2BA-E4A3-42D8-A6F8-9035E12EC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714F5-5F2E-401B-A553-2F6A08A7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41E075-97A6-4D12-A5C1-308A83E561EE}"/>
              </a:ext>
            </a:extLst>
          </p:cNvPr>
          <p:cNvSpPr>
            <a:spLocks noGrp="1"/>
          </p:cNvSpPr>
          <p:nvPr>
            <p:ph type="dt" sz="half" idx="10"/>
          </p:nvPr>
        </p:nvSpPr>
        <p:spPr/>
        <p:txBody>
          <a:bodyPr/>
          <a:lstStyle/>
          <a:p>
            <a:fld id="{8E6D42CA-861D-46EA-846C-E7DC8C1E9A80}" type="datetimeFigureOut">
              <a:rPr lang="en-US" smtClean="0"/>
              <a:t>9/20/2018</a:t>
            </a:fld>
            <a:endParaRPr lang="en-US"/>
          </a:p>
        </p:txBody>
      </p:sp>
      <p:sp>
        <p:nvSpPr>
          <p:cNvPr id="6" name="Footer Placeholder 5">
            <a:extLst>
              <a:ext uri="{FF2B5EF4-FFF2-40B4-BE49-F238E27FC236}">
                <a16:creationId xmlns:a16="http://schemas.microsoft.com/office/drawing/2014/main" id="{F387E811-3D01-4118-B5CF-8CCCE617D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08621-87AA-48CA-99AD-4ECD7F7BFE93}"/>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77089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A3BBA-16D2-4C41-928C-F7EB94111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EB85E-159F-4B9A-9B77-A5F965F8B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DA9B-BCFD-4F58-9E1E-445FC3588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D42CA-861D-46EA-846C-E7DC8C1E9A80}" type="datetimeFigureOut">
              <a:rPr lang="en-US" smtClean="0"/>
              <a:t>9/20/2018</a:t>
            </a:fld>
            <a:endParaRPr lang="en-US"/>
          </a:p>
        </p:txBody>
      </p:sp>
      <p:sp>
        <p:nvSpPr>
          <p:cNvPr id="5" name="Footer Placeholder 4">
            <a:extLst>
              <a:ext uri="{FF2B5EF4-FFF2-40B4-BE49-F238E27FC236}">
                <a16:creationId xmlns:a16="http://schemas.microsoft.com/office/drawing/2014/main" id="{1B8E3523-18FB-43B0-A4BA-5793EFBB6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008FD3-71F1-4CC4-A6A9-E90D07F19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0B9A4-4AA2-48C4-8A0C-21BB2AEC66CD}" type="slidenum">
              <a:rPr lang="en-US" smtClean="0"/>
              <a:t>‹#›</a:t>
            </a:fld>
            <a:endParaRPr lang="en-US"/>
          </a:p>
        </p:txBody>
      </p:sp>
    </p:spTree>
    <p:extLst>
      <p:ext uri="{BB962C8B-B14F-4D97-AF65-F5344CB8AC3E}">
        <p14:creationId xmlns:p14="http://schemas.microsoft.com/office/powerpoint/2010/main" val="172232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2B77-3BA2-47D0-92BE-BBBB06E31B72}"/>
              </a:ext>
            </a:extLst>
          </p:cNvPr>
          <p:cNvSpPr>
            <a:spLocks noGrp="1"/>
          </p:cNvSpPr>
          <p:nvPr>
            <p:ph type="ctrTitle"/>
          </p:nvPr>
        </p:nvSpPr>
        <p:spPr/>
        <p:txBody>
          <a:bodyPr/>
          <a:lstStyle/>
          <a:p>
            <a:r>
              <a:rPr lang="en-US" sz="5400" dirty="0">
                <a:latin typeface="+mn-lt"/>
              </a:rPr>
              <a:t>Capstone Project 1 – Slide Deck</a:t>
            </a:r>
            <a:r>
              <a:rPr lang="en-US" sz="5400" dirty="0"/>
              <a:t>  </a:t>
            </a:r>
            <a:r>
              <a:rPr lang="en-US" dirty="0"/>
              <a:t>	</a:t>
            </a:r>
          </a:p>
        </p:txBody>
      </p:sp>
      <p:sp>
        <p:nvSpPr>
          <p:cNvPr id="3" name="Subtitle 2">
            <a:extLst>
              <a:ext uri="{FF2B5EF4-FFF2-40B4-BE49-F238E27FC236}">
                <a16:creationId xmlns:a16="http://schemas.microsoft.com/office/drawing/2014/main" id="{8DB46D27-58D4-4F75-BE75-EAD3D1DF4653}"/>
              </a:ext>
            </a:extLst>
          </p:cNvPr>
          <p:cNvSpPr>
            <a:spLocks noGrp="1"/>
          </p:cNvSpPr>
          <p:nvPr>
            <p:ph type="subTitle" idx="1"/>
          </p:nvPr>
        </p:nvSpPr>
        <p:spPr/>
        <p:txBody>
          <a:bodyPr/>
          <a:lstStyle/>
          <a:p>
            <a:r>
              <a:rPr lang="en-US" dirty="0"/>
              <a:t>By Vikram Singh </a:t>
            </a:r>
          </a:p>
        </p:txBody>
      </p:sp>
    </p:spTree>
    <p:extLst>
      <p:ext uri="{BB962C8B-B14F-4D97-AF65-F5344CB8AC3E}">
        <p14:creationId xmlns:p14="http://schemas.microsoft.com/office/powerpoint/2010/main" val="31042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D4F-5A84-4377-9E37-61283EC81763}"/>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ACB948AE-59F7-4BE8-836B-0676DC57D25C}"/>
              </a:ext>
            </a:extLst>
          </p:cNvPr>
          <p:cNvSpPr>
            <a:spLocks noGrp="1"/>
          </p:cNvSpPr>
          <p:nvPr>
            <p:ph idx="1"/>
          </p:nvPr>
        </p:nvSpPr>
        <p:spPr>
          <a:xfrm>
            <a:off x="838200" y="1863332"/>
            <a:ext cx="10515600" cy="4351338"/>
          </a:xfrm>
        </p:spPr>
        <p:txBody>
          <a:bodyPr>
            <a:normAutofit fontScale="92500" lnSpcReduction="10000"/>
          </a:bodyPr>
          <a:lstStyle/>
          <a:p>
            <a:r>
              <a:rPr lang="en-US" dirty="0"/>
              <a:t>Popularity does not necessarily reflect positivity. </a:t>
            </a:r>
          </a:p>
          <a:p>
            <a:pPr lvl="1"/>
            <a:r>
              <a:rPr lang="en-US" dirty="0"/>
              <a:t>Some of the most popular categories on </a:t>
            </a:r>
            <a:r>
              <a:rPr lang="en-US" dirty="0" err="1"/>
              <a:t>Youtube</a:t>
            </a:r>
            <a:r>
              <a:rPr lang="en-US" dirty="0"/>
              <a:t> in terms of views, are some of the least popular categories in terms of public rating. </a:t>
            </a:r>
          </a:p>
          <a:p>
            <a:pPr lvl="1"/>
            <a:r>
              <a:rPr lang="en-US" dirty="0"/>
              <a:t>Entertainment videos are the most commonly trending, yet are generally received more poorly than most categories. </a:t>
            </a:r>
          </a:p>
          <a:p>
            <a:pPr lvl="1"/>
            <a:r>
              <a:rPr lang="en-US" dirty="0"/>
              <a:t>This margin is even more apparent with gaming videos, which has the highest median number of views of any category, yet performs on the same level as Entertainment in terms of public reception. </a:t>
            </a:r>
          </a:p>
          <a:p>
            <a:pPr lvl="1"/>
            <a:r>
              <a:rPr lang="en-US" dirty="0"/>
              <a:t>Niche categories such as Pets and Animals, </a:t>
            </a:r>
            <a:r>
              <a:rPr lang="en-US" dirty="0" err="1"/>
              <a:t>Howto</a:t>
            </a:r>
            <a:r>
              <a:rPr lang="en-US" dirty="0"/>
              <a:t> &amp; Style, and People &amp; Blogs to promote content serve as a solid balance between receiving ample views, and public reception. </a:t>
            </a:r>
          </a:p>
          <a:p>
            <a:pPr lvl="1"/>
            <a:r>
              <a:rPr lang="en-US" dirty="0"/>
              <a:t>Videos of a category such as Sports will attract attention, but typically aren’t received well by the public and can reasonably be avoided to an extent. </a:t>
            </a:r>
          </a:p>
        </p:txBody>
      </p:sp>
    </p:spTree>
    <p:extLst>
      <p:ext uri="{BB962C8B-B14F-4D97-AF65-F5344CB8AC3E}">
        <p14:creationId xmlns:p14="http://schemas.microsoft.com/office/powerpoint/2010/main" val="390909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A895-9FA7-46BB-A28E-DD1D2870E777}"/>
              </a:ext>
            </a:extLst>
          </p:cNvPr>
          <p:cNvSpPr>
            <a:spLocks noGrp="1"/>
          </p:cNvSpPr>
          <p:nvPr>
            <p:ph type="title"/>
          </p:nvPr>
        </p:nvSpPr>
        <p:spPr/>
        <p:txBody>
          <a:bodyPr/>
          <a:lstStyle/>
          <a:p>
            <a:r>
              <a:rPr lang="en-US" dirty="0"/>
              <a:t>Views Distribution		</a:t>
            </a:r>
          </a:p>
        </p:txBody>
      </p:sp>
      <p:pic>
        <p:nvPicPr>
          <p:cNvPr id="1026" name="Picture 2" descr="https://lh6.googleusercontent.com/6oZDETOakHZWF5rYSEZ_vpJMmYyezxDyn1JkfREC069hvsUdbNpqHlZDr3d6GgPsCuXcfzFGw7Z3rvSsW29NmEcYIPDTrfcuGWjfMynW0yCQtWzUGFa_bH7ORPhB2z9Zaqyrhoxz">
            <a:extLst>
              <a:ext uri="{FF2B5EF4-FFF2-40B4-BE49-F238E27FC236}">
                <a16:creationId xmlns:a16="http://schemas.microsoft.com/office/drawing/2014/main" id="{526D4454-EE42-4FE2-B43E-4FC92486E1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3945" y="1825625"/>
            <a:ext cx="66441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5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2AB-E540-42BE-9AB9-E97BC49BED56}"/>
              </a:ext>
            </a:extLst>
          </p:cNvPr>
          <p:cNvSpPr>
            <a:spLocks noGrp="1"/>
          </p:cNvSpPr>
          <p:nvPr>
            <p:ph type="title"/>
          </p:nvPr>
        </p:nvSpPr>
        <p:spPr/>
        <p:txBody>
          <a:bodyPr/>
          <a:lstStyle/>
          <a:p>
            <a:r>
              <a:rPr lang="en-US" dirty="0"/>
              <a:t>Views vs. Likes	</a:t>
            </a:r>
          </a:p>
        </p:txBody>
      </p:sp>
      <p:pic>
        <p:nvPicPr>
          <p:cNvPr id="2050" name="Picture 2" descr="https://lh3.googleusercontent.com/wwhVVMqA4cvm1ncUECdAwdQKRkeeGNpgcijMHNnIViupwttcIHagAkmlQnT4ngiONmtHbFQ481Oqr2mRGj_jBaloJkScG9N14iJFWi1JhcPswbHO3zmy18zPJxFxnHm-XMiaySwj">
            <a:extLst>
              <a:ext uri="{FF2B5EF4-FFF2-40B4-BE49-F238E27FC236}">
                <a16:creationId xmlns:a16="http://schemas.microsoft.com/office/drawing/2014/main" id="{9D3B7FB2-AD99-46F5-8276-CAE55517FF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553" y="1825625"/>
            <a:ext cx="664889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9ACF-C35B-492B-86B7-3B1084575FF8}"/>
              </a:ext>
            </a:extLst>
          </p:cNvPr>
          <p:cNvSpPr>
            <a:spLocks noGrp="1"/>
          </p:cNvSpPr>
          <p:nvPr>
            <p:ph type="title"/>
          </p:nvPr>
        </p:nvSpPr>
        <p:spPr/>
        <p:txBody>
          <a:bodyPr/>
          <a:lstStyle/>
          <a:p>
            <a:r>
              <a:rPr lang="en-US" dirty="0"/>
              <a:t>Count plot of Videos per Category </a:t>
            </a:r>
          </a:p>
        </p:txBody>
      </p:sp>
      <p:pic>
        <p:nvPicPr>
          <p:cNvPr id="3074" name="Picture 2" descr="https://lh5.googleusercontent.com/FiTiGbmMc6CikJSaCx5Y494VRgPhEPtSh-ZdSCPc8slJe6yXkvhXJ_FguOltqoB7Qi3srMyICxrkgZIvDx60KfWqlu4vEsskCzHYKVlnnxvbqwD-okyJIhAU2BSAcQ6tBvQXecuK">
            <a:extLst>
              <a:ext uri="{FF2B5EF4-FFF2-40B4-BE49-F238E27FC236}">
                <a16:creationId xmlns:a16="http://schemas.microsoft.com/office/drawing/2014/main" id="{7766CFFD-BCE2-437C-97B1-4126FDF3B7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8457"/>
            <a:ext cx="10515600" cy="424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76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31C3-1438-458D-BAC4-7F4E9C2C980A}"/>
              </a:ext>
            </a:extLst>
          </p:cNvPr>
          <p:cNvSpPr>
            <a:spLocks noGrp="1"/>
          </p:cNvSpPr>
          <p:nvPr>
            <p:ph type="title"/>
          </p:nvPr>
        </p:nvSpPr>
        <p:spPr/>
        <p:txBody>
          <a:bodyPr/>
          <a:lstStyle/>
          <a:p>
            <a:r>
              <a:rPr lang="en-US" dirty="0"/>
              <a:t>Log scaled Boxplot of Views per category – sorted by median </a:t>
            </a:r>
          </a:p>
        </p:txBody>
      </p:sp>
      <p:pic>
        <p:nvPicPr>
          <p:cNvPr id="4098" name="Picture 2" descr="https://lh3.googleusercontent.com/5ObsNnju5PXmP1RQ-QbqiKMvIeg6DNeEi3V-m2vEn8jgJtWDoiS06oqD1yk6O_a_FvfKK7W3awXVuOvzAR73hXgeoE4S2Gow10vAherBvQ58RGNzUg6WbR4yig8xJEAwoawFVEi7">
            <a:extLst>
              <a:ext uri="{FF2B5EF4-FFF2-40B4-BE49-F238E27FC236}">
                <a16:creationId xmlns:a16="http://schemas.microsoft.com/office/drawing/2014/main" id="{F37F6365-FA21-490B-95EB-59548BEFF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2310"/>
            <a:ext cx="10515600" cy="431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9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AD44-0AEF-45CC-BFE6-727E61F3C47F}"/>
              </a:ext>
            </a:extLst>
          </p:cNvPr>
          <p:cNvSpPr>
            <a:spLocks noGrp="1"/>
          </p:cNvSpPr>
          <p:nvPr>
            <p:ph type="title"/>
          </p:nvPr>
        </p:nvSpPr>
        <p:spPr/>
        <p:txBody>
          <a:bodyPr/>
          <a:lstStyle/>
          <a:p>
            <a:r>
              <a:rPr lang="en-US" dirty="0"/>
              <a:t>Like/Dislike Ratio by Category</a:t>
            </a:r>
          </a:p>
        </p:txBody>
      </p:sp>
      <p:pic>
        <p:nvPicPr>
          <p:cNvPr id="5122" name="Picture 2" descr="https://lh4.googleusercontent.com/TzDcFF-BFL7mXcAZORnQOF0OAz_jNUBnEC3gxLkvWtcXs8Y7OagzgEH_n54Bbct1CImI_WlLeFWzyLakQh9nJaqoPdhIE43v5kjhC45IdGUPldAS8E7eP7739QJyK9C-LZrbBSpK">
            <a:extLst>
              <a:ext uri="{FF2B5EF4-FFF2-40B4-BE49-F238E27FC236}">
                <a16:creationId xmlns:a16="http://schemas.microsoft.com/office/drawing/2014/main" id="{EA5A19F6-AA5A-48C0-B953-76BE8B6D1C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35738"/>
            <a:ext cx="10515600" cy="433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3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C6C1-47AB-4892-AC6A-4C4634C32AC0}"/>
              </a:ext>
            </a:extLst>
          </p:cNvPr>
          <p:cNvSpPr>
            <a:spLocks noGrp="1"/>
          </p:cNvSpPr>
          <p:nvPr>
            <p:ph type="title"/>
          </p:nvPr>
        </p:nvSpPr>
        <p:spPr/>
        <p:txBody>
          <a:bodyPr>
            <a:normAutofit fontScale="90000"/>
          </a:bodyPr>
          <a:lstStyle/>
          <a:p>
            <a:r>
              <a:rPr lang="en-US" dirty="0"/>
              <a:t>Machine Learning – Actual vs. Predicted values for Linear Regression (R = ~ 0.87 – 0.89)</a:t>
            </a:r>
          </a:p>
        </p:txBody>
      </p:sp>
      <p:pic>
        <p:nvPicPr>
          <p:cNvPr id="5" name="Content Placeholder 4">
            <a:extLst>
              <a:ext uri="{FF2B5EF4-FFF2-40B4-BE49-F238E27FC236}">
                <a16:creationId xmlns:a16="http://schemas.microsoft.com/office/drawing/2014/main" id="{616A9D1B-6542-4370-A65F-AA579DEBF405}"/>
              </a:ext>
            </a:extLst>
          </p:cNvPr>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220729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3DB-6C72-4DE1-BA79-BDF19129D283}"/>
              </a:ext>
            </a:extLst>
          </p:cNvPr>
          <p:cNvSpPr>
            <a:spLocks noGrp="1"/>
          </p:cNvSpPr>
          <p:nvPr>
            <p:ph type="title"/>
          </p:nvPr>
        </p:nvSpPr>
        <p:spPr/>
        <p:txBody>
          <a:bodyPr>
            <a:normAutofit fontScale="90000"/>
          </a:bodyPr>
          <a:lstStyle/>
          <a:p>
            <a:r>
              <a:rPr lang="en-US" dirty="0"/>
              <a:t>Machine Learning – Actual vs. Predicated values for Random Forest Regression (R = ~ 0.96 – 0.97)</a:t>
            </a:r>
          </a:p>
        </p:txBody>
      </p:sp>
      <p:pic>
        <p:nvPicPr>
          <p:cNvPr id="7170" name="Picture 2" descr="https://lh5.googleusercontent.com/yF3a38zs5PhrbQigGa9WNWZ82EY8crfCqMQKN6GUZqjmpgm7209hy9ALBIzmQWIwGg4-lqxDpdFaDVxFKOD6rp-wNdbBHbIyaqunlDm2EZGYak72nLnZHj4eRyx9Sxxh4xe9Q_qs">
            <a:extLst>
              <a:ext uri="{FF2B5EF4-FFF2-40B4-BE49-F238E27FC236}">
                <a16:creationId xmlns:a16="http://schemas.microsoft.com/office/drawing/2014/main" id="{A4DC7262-5C2C-4C93-9750-3BF7E37D7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52168"/>
            <a:ext cx="10515600" cy="429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A39-C0BD-4C73-AA27-146BBB9F973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A1394BA-E025-47E3-85A3-EAEF29D32C48}"/>
              </a:ext>
            </a:extLst>
          </p:cNvPr>
          <p:cNvSpPr>
            <a:spLocks noGrp="1"/>
          </p:cNvSpPr>
          <p:nvPr>
            <p:ph idx="1"/>
          </p:nvPr>
        </p:nvSpPr>
        <p:spPr/>
        <p:txBody>
          <a:bodyPr>
            <a:normAutofit fontScale="85000" lnSpcReduction="20000"/>
          </a:bodyPr>
          <a:lstStyle/>
          <a:p>
            <a:r>
              <a:rPr lang="en-US" dirty="0"/>
              <a:t>Any entity which uses </a:t>
            </a:r>
            <a:r>
              <a:rPr lang="en-US" dirty="0" err="1"/>
              <a:t>Youtube</a:t>
            </a:r>
            <a:r>
              <a:rPr lang="en-US" dirty="0"/>
              <a:t> as a promotion platform, and any current or aspiring content creator, can benefit from these recommendations.</a:t>
            </a:r>
            <a:endParaRPr lang="en-US" b="0" dirty="0">
              <a:effectLst/>
            </a:endParaRPr>
          </a:p>
          <a:p>
            <a:r>
              <a:rPr lang="en-US" dirty="0"/>
              <a:t>Attention should be focused on videos in the music category for the best results. </a:t>
            </a:r>
          </a:p>
          <a:p>
            <a:pPr lvl="1"/>
            <a:r>
              <a:rPr lang="en-US" sz="2800" dirty="0"/>
              <a:t>Music is the consistently top performing category on </a:t>
            </a:r>
            <a:r>
              <a:rPr lang="en-US" sz="2800" dirty="0" err="1"/>
              <a:t>youtube</a:t>
            </a:r>
            <a:r>
              <a:rPr lang="en-US" sz="2800" dirty="0"/>
              <a:t> in terms of public reception, and breadth </a:t>
            </a:r>
          </a:p>
          <a:p>
            <a:pPr lvl="1"/>
            <a:r>
              <a:rPr lang="en-US" sz="2800" dirty="0"/>
              <a:t>Videos of this category performed extremely well in both of these metrics</a:t>
            </a:r>
          </a:p>
          <a:p>
            <a:pPr lvl="1"/>
            <a:r>
              <a:rPr lang="en-US" sz="2800" dirty="0"/>
              <a:t>This might not be obvious initially when considering that </a:t>
            </a:r>
            <a:r>
              <a:rPr lang="en-US" sz="2800" dirty="0" err="1"/>
              <a:t>youtube</a:t>
            </a:r>
            <a:r>
              <a:rPr lang="en-US" sz="2800" dirty="0"/>
              <a:t> is platform for uploading video content rather than audio, but music videos are amongst the most popular videos on the site. </a:t>
            </a:r>
          </a:p>
          <a:p>
            <a:pPr lvl="1"/>
            <a:r>
              <a:rPr lang="en-US" sz="2800" dirty="0"/>
              <a:t>Despite the features of this category being strongly impacted by such music videos, analysis of the entire dataset confirms that this positive performance exists in general. </a:t>
            </a:r>
            <a:endParaRPr lang="en-US" sz="2800" b="0" dirty="0">
              <a:effectLst/>
            </a:endParaRPr>
          </a:p>
          <a:p>
            <a:pPr marL="0" indent="0">
              <a:buNone/>
            </a:pPr>
            <a:br>
              <a:rPr lang="en-US" dirty="0"/>
            </a:br>
            <a:endParaRPr lang="en-US" dirty="0"/>
          </a:p>
        </p:txBody>
      </p:sp>
    </p:spTree>
    <p:extLst>
      <p:ext uri="{BB962C8B-B14F-4D97-AF65-F5344CB8AC3E}">
        <p14:creationId xmlns:p14="http://schemas.microsoft.com/office/powerpoint/2010/main" val="34513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356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1 – Slide Deck   </vt:lpstr>
      <vt:lpstr>Views Distribution  </vt:lpstr>
      <vt:lpstr>Views vs. Likes </vt:lpstr>
      <vt:lpstr>Count plot of Videos per Category </vt:lpstr>
      <vt:lpstr>Log scaled Boxplot of Views per category – sorted by median </vt:lpstr>
      <vt:lpstr>Like/Dislike Ratio by Category</vt:lpstr>
      <vt:lpstr>Machine Learning – Actual vs. Predicted values for Linear Regression (R = ~ 0.87 – 0.89)</vt:lpstr>
      <vt:lpstr>Machine Learning – Actual vs. Predicated values for Random Forest Regression (R = ~ 0.96 – 0.97)</vt:lpstr>
      <vt:lpstr>Recommendations</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 Slide Deck</dc:title>
  <dc:creator>Vikram Singh</dc:creator>
  <cp:lastModifiedBy>Vikram Singh</cp:lastModifiedBy>
  <cp:revision>2</cp:revision>
  <dcterms:created xsi:type="dcterms:W3CDTF">2018-09-20T19:42:19Z</dcterms:created>
  <dcterms:modified xsi:type="dcterms:W3CDTF">2018-09-20T20:00:29Z</dcterms:modified>
</cp:coreProperties>
</file>