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8" r:id="rId12"/>
    <p:sldId id="269"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8" y="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9FF8-7115-4183-9764-D3CB69B1D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675DC-B311-4CD0-8066-A1D6D019B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A10FF-ADCF-4BAB-B5C6-2F333AAC73FB}"/>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B413AE5C-C010-45C9-92E3-C7DCB03FE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C0872-7025-4356-A0A1-2B1C61AA28BB}"/>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7015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8602-58A7-45C2-BF8C-3931E3AE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A02CE-99FC-4CCC-9CB7-ACCADAB870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FDAF1-D161-4BA0-ACB4-96987B64A115}"/>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95D4E84A-2474-43FC-9C2A-7428E9579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7F30B-E5E2-46A2-A954-D9A809A06B48}"/>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1749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0E0A6-02BE-40C3-B347-C24BA7ED7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73BF8-32DE-4630-916B-185FF346C6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73A6-75C5-4F3C-B131-0C171C0A7B3F}"/>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9749CB4B-B94E-48EA-8AC9-4F3977F80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43D1-FBCE-4407-9107-A078C2CD7B38}"/>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401610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4DBC-81BA-4544-BFEB-5E5585ECC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EFFC2-4293-4860-B5C6-81DAAAD576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22AED-569F-45F3-B1AC-BF74AF2F4D9D}"/>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EB8031DC-3E3C-49A5-9BC6-245B7C0D7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71AFA-1438-4174-A508-D93D1A656E0F}"/>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64843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FB5F-BD56-42E4-B8F2-719328892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EDBC6-AE3D-44FC-84A4-801449265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539C27-BBEF-405C-866F-20BBE6E7BCFD}"/>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32FD1DC0-C37A-495F-AA90-3965D35F1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1258E-E88E-4DF1-98C2-A8AEA98FB59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46704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49DB-FBD0-431F-ABF8-21708F3F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CD207-C0A1-414D-803A-F0A99BCCB2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8CAAA-F1F8-4A69-B3A9-F6EAC1CDBF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DCB8D-42D4-42C6-8EDB-6F2C6AD88FA0}"/>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6" name="Footer Placeholder 5">
            <a:extLst>
              <a:ext uri="{FF2B5EF4-FFF2-40B4-BE49-F238E27FC236}">
                <a16:creationId xmlns:a16="http://schemas.microsoft.com/office/drawing/2014/main" id="{CD5623B3-C3B5-4143-9FA8-3D37597CB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E3176-ADF0-435C-B3A1-0965AA5A585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0249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9802-A4BD-49D1-A572-541253E59A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A82AB-F080-47FD-B501-9F4860E86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75ADFD-003B-44AA-8683-2A3219A9A5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89B1E-FD98-4A7B-9D5A-510732D96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960289-3A6E-4793-BB24-8EF2F2E0E5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92981-C4F2-42FB-8EA9-04488169D016}"/>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8" name="Footer Placeholder 7">
            <a:extLst>
              <a:ext uri="{FF2B5EF4-FFF2-40B4-BE49-F238E27FC236}">
                <a16:creationId xmlns:a16="http://schemas.microsoft.com/office/drawing/2014/main" id="{744EFE86-8125-4F73-8EB3-63923346A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34E98-09D9-46B0-8A1B-2495B18A17AA}"/>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321355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67AE-345D-40CD-99A6-9462F6E4B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B364CA-8E63-4796-B8B5-081632E1A5A6}"/>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4" name="Footer Placeholder 3">
            <a:extLst>
              <a:ext uri="{FF2B5EF4-FFF2-40B4-BE49-F238E27FC236}">
                <a16:creationId xmlns:a16="http://schemas.microsoft.com/office/drawing/2014/main" id="{BCEFA54F-0247-46D7-AE4E-5F8EAB5A6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4B1D30-6627-456E-9FDA-FE7D3101E16B}"/>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92081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33E4D-6EA8-4C90-BDA1-B26E0964C8C4}"/>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3" name="Footer Placeholder 2">
            <a:extLst>
              <a:ext uri="{FF2B5EF4-FFF2-40B4-BE49-F238E27FC236}">
                <a16:creationId xmlns:a16="http://schemas.microsoft.com/office/drawing/2014/main" id="{7F982050-084F-41C3-943D-FEAD29565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1E27D8-FA27-4308-B0CC-98C32B75980D}"/>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423785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405-E24B-4FE1-9720-AD8FF0BA1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90301-C0BF-4765-89C1-AF03757FA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7208F-2CF1-4E5A-B97E-673BD2781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40755A-B03E-4E4C-9624-A468E624900C}"/>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6" name="Footer Placeholder 5">
            <a:extLst>
              <a:ext uri="{FF2B5EF4-FFF2-40B4-BE49-F238E27FC236}">
                <a16:creationId xmlns:a16="http://schemas.microsoft.com/office/drawing/2014/main" id="{FED3DDA2-3D43-4426-A111-34ACA07B3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ABCB9-A4CF-40DA-BA9E-FBD7180E729C}"/>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184468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A172-070A-4366-92D6-1754B7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1F2BA-E4A3-42D8-A6F8-9035E12EC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714F5-5F2E-401B-A553-2F6A08A7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41E075-97A6-4D12-A5C1-308A83E561EE}"/>
              </a:ext>
            </a:extLst>
          </p:cNvPr>
          <p:cNvSpPr>
            <a:spLocks noGrp="1"/>
          </p:cNvSpPr>
          <p:nvPr>
            <p:ph type="dt" sz="half" idx="10"/>
          </p:nvPr>
        </p:nvSpPr>
        <p:spPr/>
        <p:txBody>
          <a:bodyPr/>
          <a:lstStyle/>
          <a:p>
            <a:fld id="{8E6D42CA-861D-46EA-846C-E7DC8C1E9A80}" type="datetimeFigureOut">
              <a:rPr lang="en-US" smtClean="0"/>
              <a:t>12/26/2018</a:t>
            </a:fld>
            <a:endParaRPr lang="en-US"/>
          </a:p>
        </p:txBody>
      </p:sp>
      <p:sp>
        <p:nvSpPr>
          <p:cNvPr id="6" name="Footer Placeholder 5">
            <a:extLst>
              <a:ext uri="{FF2B5EF4-FFF2-40B4-BE49-F238E27FC236}">
                <a16:creationId xmlns:a16="http://schemas.microsoft.com/office/drawing/2014/main" id="{F387E811-3D01-4118-B5CF-8CCCE617D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08621-87AA-48CA-99AD-4ECD7F7BFE93}"/>
              </a:ext>
            </a:extLst>
          </p:cNvPr>
          <p:cNvSpPr>
            <a:spLocks noGrp="1"/>
          </p:cNvSpPr>
          <p:nvPr>
            <p:ph type="sldNum" sz="quarter" idx="12"/>
          </p:nvPr>
        </p:nvSpPr>
        <p:spPr/>
        <p:txBody>
          <a:bodyPr/>
          <a:lstStyle/>
          <a:p>
            <a:fld id="{6E70B9A4-4AA2-48C4-8A0C-21BB2AEC66CD}" type="slidenum">
              <a:rPr lang="en-US" smtClean="0"/>
              <a:t>‹#›</a:t>
            </a:fld>
            <a:endParaRPr lang="en-US"/>
          </a:p>
        </p:txBody>
      </p:sp>
    </p:spTree>
    <p:extLst>
      <p:ext uri="{BB962C8B-B14F-4D97-AF65-F5344CB8AC3E}">
        <p14:creationId xmlns:p14="http://schemas.microsoft.com/office/powerpoint/2010/main" val="277089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A3BBA-16D2-4C41-928C-F7EB94111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EB85E-159F-4B9A-9B77-A5F965F8B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DA9B-BCFD-4F58-9E1E-445FC3588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D42CA-861D-46EA-846C-E7DC8C1E9A80}" type="datetimeFigureOut">
              <a:rPr lang="en-US" smtClean="0"/>
              <a:t>12/26/2018</a:t>
            </a:fld>
            <a:endParaRPr lang="en-US"/>
          </a:p>
        </p:txBody>
      </p:sp>
      <p:sp>
        <p:nvSpPr>
          <p:cNvPr id="5" name="Footer Placeholder 4">
            <a:extLst>
              <a:ext uri="{FF2B5EF4-FFF2-40B4-BE49-F238E27FC236}">
                <a16:creationId xmlns:a16="http://schemas.microsoft.com/office/drawing/2014/main" id="{1B8E3523-18FB-43B0-A4BA-5793EFBB6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008FD3-71F1-4CC4-A6A9-E90D07F19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0B9A4-4AA2-48C4-8A0C-21BB2AEC66CD}" type="slidenum">
              <a:rPr lang="en-US" smtClean="0"/>
              <a:t>‹#›</a:t>
            </a:fld>
            <a:endParaRPr lang="en-US"/>
          </a:p>
        </p:txBody>
      </p:sp>
    </p:spTree>
    <p:extLst>
      <p:ext uri="{BB962C8B-B14F-4D97-AF65-F5344CB8AC3E}">
        <p14:creationId xmlns:p14="http://schemas.microsoft.com/office/powerpoint/2010/main" val="172232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2B77-3BA2-47D0-92BE-BBBB06E31B72}"/>
              </a:ext>
            </a:extLst>
          </p:cNvPr>
          <p:cNvSpPr>
            <a:spLocks noGrp="1"/>
          </p:cNvSpPr>
          <p:nvPr>
            <p:ph type="ctrTitle"/>
          </p:nvPr>
        </p:nvSpPr>
        <p:spPr/>
        <p:txBody>
          <a:bodyPr/>
          <a:lstStyle/>
          <a:p>
            <a:r>
              <a:rPr lang="en-US" sz="5400" dirty="0">
                <a:latin typeface="+mn-lt"/>
              </a:rPr>
              <a:t>Capstone Project 2 – Analysis of Airbnb listings in Chicago</a:t>
            </a:r>
            <a:r>
              <a:rPr lang="en-US" sz="5400" dirty="0"/>
              <a:t>  </a:t>
            </a:r>
            <a:r>
              <a:rPr lang="en-US" dirty="0"/>
              <a:t>	</a:t>
            </a:r>
          </a:p>
        </p:txBody>
      </p:sp>
      <p:sp>
        <p:nvSpPr>
          <p:cNvPr id="3" name="Subtitle 2">
            <a:extLst>
              <a:ext uri="{FF2B5EF4-FFF2-40B4-BE49-F238E27FC236}">
                <a16:creationId xmlns:a16="http://schemas.microsoft.com/office/drawing/2014/main" id="{8DB46D27-58D4-4F75-BE75-EAD3D1DF4653}"/>
              </a:ext>
            </a:extLst>
          </p:cNvPr>
          <p:cNvSpPr>
            <a:spLocks noGrp="1"/>
          </p:cNvSpPr>
          <p:nvPr>
            <p:ph type="subTitle" idx="1"/>
          </p:nvPr>
        </p:nvSpPr>
        <p:spPr/>
        <p:txBody>
          <a:bodyPr/>
          <a:lstStyle/>
          <a:p>
            <a:r>
              <a:rPr lang="en-US" dirty="0"/>
              <a:t>By Vikram Singh </a:t>
            </a:r>
          </a:p>
        </p:txBody>
      </p:sp>
    </p:spTree>
    <p:extLst>
      <p:ext uri="{BB962C8B-B14F-4D97-AF65-F5344CB8AC3E}">
        <p14:creationId xmlns:p14="http://schemas.microsoft.com/office/powerpoint/2010/main" val="31042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A39-C0BD-4C73-AA27-146BBB9F9730}"/>
              </a:ext>
            </a:extLst>
          </p:cNvPr>
          <p:cNvSpPr>
            <a:spLocks noGrp="1"/>
          </p:cNvSpPr>
          <p:nvPr>
            <p:ph type="title"/>
          </p:nvPr>
        </p:nvSpPr>
        <p:spPr/>
        <p:txBody>
          <a:bodyPr/>
          <a:lstStyle/>
          <a:p>
            <a:r>
              <a:rPr lang="en-US" dirty="0"/>
              <a:t>Machine Learning (Regression)</a:t>
            </a:r>
          </a:p>
        </p:txBody>
      </p:sp>
      <p:sp>
        <p:nvSpPr>
          <p:cNvPr id="3" name="Content Placeholder 2">
            <a:extLst>
              <a:ext uri="{FF2B5EF4-FFF2-40B4-BE49-F238E27FC236}">
                <a16:creationId xmlns:a16="http://schemas.microsoft.com/office/drawing/2014/main" id="{DA1394BA-E025-47E3-85A3-EAEF29D32C48}"/>
              </a:ext>
            </a:extLst>
          </p:cNvPr>
          <p:cNvSpPr>
            <a:spLocks noGrp="1"/>
          </p:cNvSpPr>
          <p:nvPr>
            <p:ph idx="1"/>
          </p:nvPr>
        </p:nvSpPr>
        <p:spPr>
          <a:xfrm>
            <a:off x="838200" y="1825625"/>
            <a:ext cx="4038600" cy="4351338"/>
          </a:xfrm>
        </p:spPr>
        <p:txBody>
          <a:bodyPr>
            <a:normAutofit/>
          </a:bodyPr>
          <a:lstStyle/>
          <a:p>
            <a:pPr marL="0" indent="0">
              <a:buNone/>
            </a:pPr>
            <a:br>
              <a:rPr lang="en-US" dirty="0"/>
            </a:br>
            <a:endParaRPr lang="en-US" dirty="0"/>
          </a:p>
        </p:txBody>
      </p:sp>
      <p:pic>
        <p:nvPicPr>
          <p:cNvPr id="6146" name="Picture 2" descr="https://lh6.googleusercontent.com/kfxhAKu3hiL_FjXjtaDfxZiGYMi7cgfnFZRSnjyszM82Tq1g8ySg6v98gpA4zj50B8zjUxYJJu9P9vLa9I1qBHlsl9vjhqmI17PcF1S8CD-6kq40BGbb27RnjHDATMyQ97cvMk9C">
            <a:extLst>
              <a:ext uri="{FF2B5EF4-FFF2-40B4-BE49-F238E27FC236}">
                <a16:creationId xmlns:a16="http://schemas.microsoft.com/office/drawing/2014/main" id="{1E961151-50B3-4325-85B7-FDDFC36CF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643" y="1478592"/>
            <a:ext cx="4815389" cy="4758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E0CE38-0D24-41BC-9101-1D5AE7380732}"/>
              </a:ext>
            </a:extLst>
          </p:cNvPr>
          <p:cNvSpPr txBox="1"/>
          <p:nvPr/>
        </p:nvSpPr>
        <p:spPr>
          <a:xfrm>
            <a:off x="1059406" y="1478592"/>
            <a:ext cx="5727032"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Random Forest Regression graph is depicted on the right with density distribution and fitted residual line, to predict satisfaction rating</a:t>
            </a:r>
          </a:p>
          <a:p>
            <a:pPr marL="285750" indent="-285750">
              <a:buFont typeface="Arial" panose="020B0604020202020204" pitchFamily="34" charset="0"/>
              <a:buChar char="•"/>
            </a:pPr>
            <a:r>
              <a:rPr lang="en-US" sz="2200" dirty="0"/>
              <a:t>Correlation coefficient (R) value of 0.689</a:t>
            </a:r>
          </a:p>
          <a:p>
            <a:pPr marL="285750" indent="-285750">
              <a:buFont typeface="Arial" panose="020B0604020202020204" pitchFamily="34" charset="0"/>
              <a:buChar char="•"/>
            </a:pPr>
            <a:r>
              <a:rPr lang="en-US" sz="2200" dirty="0"/>
              <a:t>5* ratings are more accurately predicted using the model due to lower MSE and higher density of values being present in the 5* range of both the actual and predicted values</a:t>
            </a:r>
          </a:p>
          <a:p>
            <a:pPr marL="285750" indent="-285750">
              <a:buFont typeface="Arial" panose="020B0604020202020204" pitchFamily="34" charset="0"/>
              <a:buChar char="•"/>
            </a:pPr>
            <a:r>
              <a:rPr lang="en-US" sz="2200" dirty="0"/>
              <a:t>The issue with this model, is the inability to accurately predict 0* ratings</a:t>
            </a:r>
          </a:p>
          <a:p>
            <a:pPr marL="742950" lvl="1" indent="-285750">
              <a:buFont typeface="Arial" panose="020B0604020202020204" pitchFamily="34" charset="0"/>
              <a:buChar char="•"/>
            </a:pPr>
            <a:r>
              <a:rPr lang="en-US" sz="2200" dirty="0"/>
              <a:t>This is mainly due to high intercept of the model being almost 2, causing a high MSE</a:t>
            </a:r>
          </a:p>
          <a:p>
            <a:pPr marL="742950" lvl="1" indent="-285750">
              <a:buFont typeface="Arial" panose="020B0604020202020204" pitchFamily="34" charset="0"/>
              <a:buChar char="•"/>
            </a:pPr>
            <a:r>
              <a:rPr lang="en-US" sz="2200" dirty="0"/>
              <a:t>I believe this issue is mainly due to the polarity present in the data </a:t>
            </a:r>
          </a:p>
        </p:txBody>
      </p:sp>
    </p:spTree>
    <p:extLst>
      <p:ext uri="{BB962C8B-B14F-4D97-AF65-F5344CB8AC3E}">
        <p14:creationId xmlns:p14="http://schemas.microsoft.com/office/powerpoint/2010/main" val="34513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A39-C0BD-4C73-AA27-146BBB9F9730}"/>
              </a:ext>
            </a:extLst>
          </p:cNvPr>
          <p:cNvSpPr>
            <a:spLocks noGrp="1"/>
          </p:cNvSpPr>
          <p:nvPr>
            <p:ph type="title"/>
          </p:nvPr>
        </p:nvSpPr>
        <p:spPr/>
        <p:txBody>
          <a:bodyPr/>
          <a:lstStyle/>
          <a:p>
            <a:r>
              <a:rPr lang="en-US" dirty="0"/>
              <a:t>Machine Learning (Classification)</a:t>
            </a:r>
          </a:p>
        </p:txBody>
      </p:sp>
      <p:sp>
        <p:nvSpPr>
          <p:cNvPr id="3" name="Content Placeholder 2">
            <a:extLst>
              <a:ext uri="{FF2B5EF4-FFF2-40B4-BE49-F238E27FC236}">
                <a16:creationId xmlns:a16="http://schemas.microsoft.com/office/drawing/2014/main" id="{DA1394BA-E025-47E3-85A3-EAEF29D32C48}"/>
              </a:ext>
            </a:extLst>
          </p:cNvPr>
          <p:cNvSpPr>
            <a:spLocks noGrp="1"/>
          </p:cNvSpPr>
          <p:nvPr>
            <p:ph idx="1"/>
          </p:nvPr>
        </p:nvSpPr>
        <p:spPr>
          <a:xfrm>
            <a:off x="838200" y="1825625"/>
            <a:ext cx="4038600" cy="4351338"/>
          </a:xfrm>
        </p:spPr>
        <p:txBody>
          <a:bodyPr>
            <a:normAutofit/>
          </a:bodyPr>
          <a:lstStyle/>
          <a:p>
            <a:pPr marL="0" indent="0">
              <a:buNone/>
            </a:pPr>
            <a:br>
              <a:rPr lang="en-US" dirty="0"/>
            </a:br>
            <a:endParaRPr lang="en-US" dirty="0"/>
          </a:p>
        </p:txBody>
      </p:sp>
      <p:sp>
        <p:nvSpPr>
          <p:cNvPr id="4" name="TextBox 3">
            <a:extLst>
              <a:ext uri="{FF2B5EF4-FFF2-40B4-BE49-F238E27FC236}">
                <a16:creationId xmlns:a16="http://schemas.microsoft.com/office/drawing/2014/main" id="{C4E0CE38-0D24-41BC-9101-1D5AE7380732}"/>
              </a:ext>
            </a:extLst>
          </p:cNvPr>
          <p:cNvSpPr txBox="1"/>
          <p:nvPr/>
        </p:nvSpPr>
        <p:spPr>
          <a:xfrm>
            <a:off x="1059406" y="1478592"/>
            <a:ext cx="5727032"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a:t>Logistic Regression Classification report is displayed on the right, to predict if a listing would receive a 5* rating</a:t>
            </a:r>
          </a:p>
          <a:p>
            <a:pPr marL="285750" indent="-285750">
              <a:buFont typeface="Arial" panose="020B0604020202020204" pitchFamily="34" charset="0"/>
              <a:buChar char="•"/>
            </a:pPr>
            <a:r>
              <a:rPr lang="en-US" sz="2800" dirty="0"/>
              <a:t>Similar precision, but much lower recall for True predictions</a:t>
            </a:r>
          </a:p>
          <a:p>
            <a:pPr marL="285750" indent="-285750">
              <a:buFont typeface="Arial" panose="020B0604020202020204" pitchFamily="34" charset="0"/>
              <a:buChar char="•"/>
            </a:pPr>
            <a:r>
              <a:rPr lang="en-US" sz="2800" dirty="0"/>
              <a:t>Many of the underlying True predictions aren’t being captured by the model despite the 61% precision </a:t>
            </a:r>
          </a:p>
        </p:txBody>
      </p:sp>
      <p:graphicFrame>
        <p:nvGraphicFramePr>
          <p:cNvPr id="5" name="Table 4">
            <a:extLst>
              <a:ext uri="{FF2B5EF4-FFF2-40B4-BE49-F238E27FC236}">
                <a16:creationId xmlns:a16="http://schemas.microsoft.com/office/drawing/2014/main" id="{28FBF769-D682-45C8-8F9E-DBD606EAC97E}"/>
              </a:ext>
            </a:extLst>
          </p:cNvPr>
          <p:cNvGraphicFramePr>
            <a:graphicFrameLocks noGrp="1"/>
          </p:cNvGraphicFramePr>
          <p:nvPr>
            <p:extLst>
              <p:ext uri="{D42A27DB-BD31-4B8C-83A1-F6EECF244321}">
                <p14:modId xmlns:p14="http://schemas.microsoft.com/office/powerpoint/2010/main" val="1827783927"/>
              </p:ext>
            </p:extLst>
          </p:nvPr>
        </p:nvGraphicFramePr>
        <p:xfrm>
          <a:off x="6717630" y="1690688"/>
          <a:ext cx="5474370" cy="1559560"/>
        </p:xfrm>
        <a:graphic>
          <a:graphicData uri="http://schemas.openxmlformats.org/drawingml/2006/table">
            <a:tbl>
              <a:tblPr/>
              <a:tblGrid>
                <a:gridCol w="1094874">
                  <a:extLst>
                    <a:ext uri="{9D8B030D-6E8A-4147-A177-3AD203B41FA5}">
                      <a16:colId xmlns:a16="http://schemas.microsoft.com/office/drawing/2014/main" val="504228457"/>
                    </a:ext>
                  </a:extLst>
                </a:gridCol>
                <a:gridCol w="1094874">
                  <a:extLst>
                    <a:ext uri="{9D8B030D-6E8A-4147-A177-3AD203B41FA5}">
                      <a16:colId xmlns:a16="http://schemas.microsoft.com/office/drawing/2014/main" val="2708276940"/>
                    </a:ext>
                  </a:extLst>
                </a:gridCol>
                <a:gridCol w="1094874">
                  <a:extLst>
                    <a:ext uri="{9D8B030D-6E8A-4147-A177-3AD203B41FA5}">
                      <a16:colId xmlns:a16="http://schemas.microsoft.com/office/drawing/2014/main" val="422761696"/>
                    </a:ext>
                  </a:extLst>
                </a:gridCol>
                <a:gridCol w="1094874">
                  <a:extLst>
                    <a:ext uri="{9D8B030D-6E8A-4147-A177-3AD203B41FA5}">
                      <a16:colId xmlns:a16="http://schemas.microsoft.com/office/drawing/2014/main" val="659076743"/>
                    </a:ext>
                  </a:extLst>
                </a:gridCol>
                <a:gridCol w="1094874">
                  <a:extLst>
                    <a:ext uri="{9D8B030D-6E8A-4147-A177-3AD203B41FA5}">
                      <a16:colId xmlns:a16="http://schemas.microsoft.com/office/drawing/2014/main" val="4184913634"/>
                    </a:ext>
                  </a:extLst>
                </a:gridCol>
              </a:tblGrid>
              <a:tr h="626763">
                <a:tc>
                  <a:txBody>
                    <a:bodyPr/>
                    <a:lstStyle/>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Precision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Recall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F1-Score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Support (Count)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090780"/>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False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0.91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0.73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23139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06547"/>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True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0.20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0.30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16657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946994"/>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avg/total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0.55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39796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821632"/>
                  </a:ext>
                </a:extLst>
              </a:tr>
            </a:tbl>
          </a:graphicData>
        </a:graphic>
      </p:graphicFrame>
      <p:sp>
        <p:nvSpPr>
          <p:cNvPr id="6" name="Rectangle 1">
            <a:extLst>
              <a:ext uri="{FF2B5EF4-FFF2-40B4-BE49-F238E27FC236}">
                <a16:creationId xmlns:a16="http://schemas.microsoft.com/office/drawing/2014/main" id="{7FC33E82-77D2-4472-B0EB-A8CCC1FAB9B0}"/>
              </a:ext>
            </a:extLst>
          </p:cNvPr>
          <p:cNvSpPr>
            <a:spLocks noChangeArrowheads="1"/>
          </p:cNvSpPr>
          <p:nvPr/>
        </p:nvSpPr>
        <p:spPr bwMode="auto">
          <a:xfrm>
            <a:off x="6412832" y="2303403"/>
            <a:ext cx="11229473"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42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A39-C0BD-4C73-AA27-146BBB9F9730}"/>
              </a:ext>
            </a:extLst>
          </p:cNvPr>
          <p:cNvSpPr>
            <a:spLocks noGrp="1"/>
          </p:cNvSpPr>
          <p:nvPr>
            <p:ph type="title"/>
          </p:nvPr>
        </p:nvSpPr>
        <p:spPr/>
        <p:txBody>
          <a:bodyPr/>
          <a:lstStyle/>
          <a:p>
            <a:r>
              <a:rPr lang="en-US" dirty="0"/>
              <a:t>Machine Learning (Classification)</a:t>
            </a:r>
          </a:p>
        </p:txBody>
      </p:sp>
      <p:sp>
        <p:nvSpPr>
          <p:cNvPr id="3" name="Content Placeholder 2">
            <a:extLst>
              <a:ext uri="{FF2B5EF4-FFF2-40B4-BE49-F238E27FC236}">
                <a16:creationId xmlns:a16="http://schemas.microsoft.com/office/drawing/2014/main" id="{DA1394BA-E025-47E3-85A3-EAEF29D32C48}"/>
              </a:ext>
            </a:extLst>
          </p:cNvPr>
          <p:cNvSpPr>
            <a:spLocks noGrp="1"/>
          </p:cNvSpPr>
          <p:nvPr>
            <p:ph idx="1"/>
          </p:nvPr>
        </p:nvSpPr>
        <p:spPr>
          <a:xfrm>
            <a:off x="838200" y="1825625"/>
            <a:ext cx="4038600" cy="4351338"/>
          </a:xfrm>
        </p:spPr>
        <p:txBody>
          <a:bodyPr>
            <a:normAutofit/>
          </a:bodyPr>
          <a:lstStyle/>
          <a:p>
            <a:pPr marL="0" indent="0">
              <a:buNone/>
            </a:pPr>
            <a:br>
              <a:rPr lang="en-US" dirty="0"/>
            </a:br>
            <a:endParaRPr lang="en-US" dirty="0"/>
          </a:p>
        </p:txBody>
      </p:sp>
      <p:sp>
        <p:nvSpPr>
          <p:cNvPr id="4" name="TextBox 3">
            <a:extLst>
              <a:ext uri="{FF2B5EF4-FFF2-40B4-BE49-F238E27FC236}">
                <a16:creationId xmlns:a16="http://schemas.microsoft.com/office/drawing/2014/main" id="{C4E0CE38-0D24-41BC-9101-1D5AE7380732}"/>
              </a:ext>
            </a:extLst>
          </p:cNvPr>
          <p:cNvSpPr txBox="1"/>
          <p:nvPr/>
        </p:nvSpPr>
        <p:spPr>
          <a:xfrm>
            <a:off x="1059406" y="1478592"/>
            <a:ext cx="547437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Random Forest Classifier Classification Report is displayed on the right, to predict if a listing would receive a 5* rating</a:t>
            </a:r>
          </a:p>
          <a:p>
            <a:pPr marL="285750" indent="-285750">
              <a:buFont typeface="Arial" panose="020B0604020202020204" pitchFamily="34" charset="0"/>
              <a:buChar char="•"/>
            </a:pPr>
            <a:r>
              <a:rPr lang="en-US" sz="2400" dirty="0"/>
              <a:t>Much higher precision and recall</a:t>
            </a:r>
          </a:p>
          <a:p>
            <a:pPr marL="285750" indent="-285750">
              <a:buFont typeface="Arial" panose="020B0604020202020204" pitchFamily="34" charset="0"/>
              <a:buChar char="•"/>
            </a:pPr>
            <a:r>
              <a:rPr lang="en-US" sz="2400" dirty="0"/>
              <a:t>Model is still better at predicting False values, but the difference is less apparent</a:t>
            </a:r>
          </a:p>
          <a:p>
            <a:pPr marL="285750" indent="-285750">
              <a:buFont typeface="Arial" panose="020B0604020202020204" pitchFamily="34" charset="0"/>
              <a:buChar char="•"/>
            </a:pPr>
            <a:r>
              <a:rPr lang="en-US" sz="2400" dirty="0"/>
              <a:t>With this new model, I decided to look at the relative feature importance </a:t>
            </a:r>
          </a:p>
          <a:p>
            <a:pPr marL="285750" indent="-285750">
              <a:buFont typeface="Arial" panose="020B0604020202020204" pitchFamily="34" charset="0"/>
              <a:buChar char="•"/>
            </a:pPr>
            <a:r>
              <a:rPr lang="en-US" sz="2400" dirty="0"/>
              <a:t>Surprisingly, “Reviews” have a higher importance than “Price”</a:t>
            </a:r>
          </a:p>
        </p:txBody>
      </p:sp>
      <p:graphicFrame>
        <p:nvGraphicFramePr>
          <p:cNvPr id="5" name="Table 4">
            <a:extLst>
              <a:ext uri="{FF2B5EF4-FFF2-40B4-BE49-F238E27FC236}">
                <a16:creationId xmlns:a16="http://schemas.microsoft.com/office/drawing/2014/main" id="{28FBF769-D682-45C8-8F9E-DBD606EAC97E}"/>
              </a:ext>
            </a:extLst>
          </p:cNvPr>
          <p:cNvGraphicFramePr>
            <a:graphicFrameLocks noGrp="1"/>
          </p:cNvGraphicFramePr>
          <p:nvPr>
            <p:extLst>
              <p:ext uri="{D42A27DB-BD31-4B8C-83A1-F6EECF244321}">
                <p14:modId xmlns:p14="http://schemas.microsoft.com/office/powerpoint/2010/main" val="4059159505"/>
              </p:ext>
            </p:extLst>
          </p:nvPr>
        </p:nvGraphicFramePr>
        <p:xfrm>
          <a:off x="6533776" y="1509459"/>
          <a:ext cx="5474370" cy="1559560"/>
        </p:xfrm>
        <a:graphic>
          <a:graphicData uri="http://schemas.openxmlformats.org/drawingml/2006/table">
            <a:tbl>
              <a:tblPr/>
              <a:tblGrid>
                <a:gridCol w="1094874">
                  <a:extLst>
                    <a:ext uri="{9D8B030D-6E8A-4147-A177-3AD203B41FA5}">
                      <a16:colId xmlns:a16="http://schemas.microsoft.com/office/drawing/2014/main" val="504228457"/>
                    </a:ext>
                  </a:extLst>
                </a:gridCol>
                <a:gridCol w="1094874">
                  <a:extLst>
                    <a:ext uri="{9D8B030D-6E8A-4147-A177-3AD203B41FA5}">
                      <a16:colId xmlns:a16="http://schemas.microsoft.com/office/drawing/2014/main" val="2708276940"/>
                    </a:ext>
                  </a:extLst>
                </a:gridCol>
                <a:gridCol w="1094874">
                  <a:extLst>
                    <a:ext uri="{9D8B030D-6E8A-4147-A177-3AD203B41FA5}">
                      <a16:colId xmlns:a16="http://schemas.microsoft.com/office/drawing/2014/main" val="422761696"/>
                    </a:ext>
                  </a:extLst>
                </a:gridCol>
                <a:gridCol w="1094874">
                  <a:extLst>
                    <a:ext uri="{9D8B030D-6E8A-4147-A177-3AD203B41FA5}">
                      <a16:colId xmlns:a16="http://schemas.microsoft.com/office/drawing/2014/main" val="659076743"/>
                    </a:ext>
                  </a:extLst>
                </a:gridCol>
                <a:gridCol w="1094874">
                  <a:extLst>
                    <a:ext uri="{9D8B030D-6E8A-4147-A177-3AD203B41FA5}">
                      <a16:colId xmlns:a16="http://schemas.microsoft.com/office/drawing/2014/main" val="4184913634"/>
                    </a:ext>
                  </a:extLst>
                </a:gridCol>
              </a:tblGrid>
              <a:tr h="626763">
                <a:tc>
                  <a:txBody>
                    <a:bodyPr/>
                    <a:lstStyle/>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Precision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Recall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F1-Score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Support (Count)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090780"/>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False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0.91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0.73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23139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06547"/>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True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0.20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0.30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16657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946994"/>
                  </a:ext>
                </a:extLst>
              </a:tr>
              <a:tr h="273325">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avg/total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0.55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39796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821632"/>
                  </a:ext>
                </a:extLst>
              </a:tr>
            </a:tbl>
          </a:graphicData>
        </a:graphic>
      </p:graphicFrame>
      <p:sp>
        <p:nvSpPr>
          <p:cNvPr id="6" name="Rectangle 1">
            <a:extLst>
              <a:ext uri="{FF2B5EF4-FFF2-40B4-BE49-F238E27FC236}">
                <a16:creationId xmlns:a16="http://schemas.microsoft.com/office/drawing/2014/main" id="{7FC33E82-77D2-4472-B0EB-A8CCC1FAB9B0}"/>
              </a:ext>
            </a:extLst>
          </p:cNvPr>
          <p:cNvSpPr>
            <a:spLocks noChangeArrowheads="1"/>
          </p:cNvSpPr>
          <p:nvPr/>
        </p:nvSpPr>
        <p:spPr bwMode="auto">
          <a:xfrm>
            <a:off x="6412832" y="2303403"/>
            <a:ext cx="11229473"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1FBE4C68-8433-4D10-8667-4E24116579BB}"/>
              </a:ext>
            </a:extLst>
          </p:cNvPr>
          <p:cNvGraphicFramePr>
            <a:graphicFrameLocks noGrp="1"/>
          </p:cNvGraphicFramePr>
          <p:nvPr>
            <p:extLst>
              <p:ext uri="{D42A27DB-BD31-4B8C-83A1-F6EECF244321}">
                <p14:modId xmlns:p14="http://schemas.microsoft.com/office/powerpoint/2010/main" val="3569455863"/>
              </p:ext>
            </p:extLst>
          </p:nvPr>
        </p:nvGraphicFramePr>
        <p:xfrm>
          <a:off x="6533776" y="3681734"/>
          <a:ext cx="5474370" cy="2357120"/>
        </p:xfrm>
        <a:graphic>
          <a:graphicData uri="http://schemas.openxmlformats.org/drawingml/2006/table">
            <a:tbl>
              <a:tblPr/>
              <a:tblGrid>
                <a:gridCol w="2737185">
                  <a:extLst>
                    <a:ext uri="{9D8B030D-6E8A-4147-A177-3AD203B41FA5}">
                      <a16:colId xmlns:a16="http://schemas.microsoft.com/office/drawing/2014/main" val="557833707"/>
                    </a:ext>
                  </a:extLst>
                </a:gridCol>
                <a:gridCol w="2737185">
                  <a:extLst>
                    <a:ext uri="{9D8B030D-6E8A-4147-A177-3AD203B41FA5}">
                      <a16:colId xmlns:a16="http://schemas.microsoft.com/office/drawing/2014/main" val="4268332865"/>
                    </a:ext>
                  </a:extLst>
                </a:gridCol>
              </a:tblGrid>
              <a:tr h="0">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Feature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sng">
                          <a:solidFill>
                            <a:srgbClr val="000000"/>
                          </a:solidFill>
                          <a:effectLst/>
                          <a:latin typeface="Arial" panose="020B0604020202020204" pitchFamily="34" charset="0"/>
                        </a:rPr>
                        <a:t>Importance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580998"/>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Reviews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0.5951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718658"/>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Price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0.329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606074"/>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Accommodates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0.0493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683404"/>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Bedrooms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0.0196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97145"/>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Shared Room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0.0033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782067"/>
                  </a:ext>
                </a:extLst>
              </a:tr>
              <a:tr h="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Private Room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0.00195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913119"/>
                  </a:ext>
                </a:extLst>
              </a:tr>
              <a:tr h="25400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Entire home/apt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0.00153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198414"/>
                  </a:ext>
                </a:extLst>
              </a:tr>
            </a:tbl>
          </a:graphicData>
        </a:graphic>
      </p:graphicFrame>
      <p:sp>
        <p:nvSpPr>
          <p:cNvPr id="8" name="Rectangle 1">
            <a:extLst>
              <a:ext uri="{FF2B5EF4-FFF2-40B4-BE49-F238E27FC236}">
                <a16:creationId xmlns:a16="http://schemas.microsoft.com/office/drawing/2014/main" id="{4FDFA822-D562-4479-860E-8738E7D39D2D}"/>
              </a:ext>
            </a:extLst>
          </p:cNvPr>
          <p:cNvSpPr>
            <a:spLocks noChangeArrowheads="1"/>
          </p:cNvSpPr>
          <p:nvPr/>
        </p:nvSpPr>
        <p:spPr bwMode="auto">
          <a:xfrm>
            <a:off x="7210922" y="4117975"/>
            <a:ext cx="112294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54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D4F-5A84-4377-9E37-61283EC81763}"/>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ACB948AE-59F7-4BE8-836B-0676DC57D25C}"/>
              </a:ext>
            </a:extLst>
          </p:cNvPr>
          <p:cNvSpPr>
            <a:spLocks noGrp="1"/>
          </p:cNvSpPr>
          <p:nvPr>
            <p:ph idx="1"/>
          </p:nvPr>
        </p:nvSpPr>
        <p:spPr>
          <a:xfrm>
            <a:off x="838200" y="1863332"/>
            <a:ext cx="10515600" cy="4351338"/>
          </a:xfrm>
        </p:spPr>
        <p:txBody>
          <a:bodyPr>
            <a:normAutofit fontScale="92500" lnSpcReduction="10000"/>
          </a:bodyPr>
          <a:lstStyle/>
          <a:p>
            <a:r>
              <a:rPr lang="en-US" sz="2400" dirty="0"/>
              <a:t>The listings I have examined in this Capstone reflect the observable trends and insights which can be made by observing Airbnb listings in the city of Chicago. It is possible that insights in this project apply in many cities, treating each individual location as independent is important due to the differences between cities and countries. This project represents one example where findings could potentially be aggregated with others after applying a case by case analysis. </a:t>
            </a:r>
          </a:p>
          <a:p>
            <a:r>
              <a:rPr lang="en-US" dirty="0"/>
              <a:t>The number of reviews is the single most important factor in determining customer satisfaction rating</a:t>
            </a:r>
          </a:p>
          <a:p>
            <a:pPr lvl="1"/>
            <a:r>
              <a:rPr lang="en-US" sz="2000" dirty="0"/>
              <a:t>Listings with more reviews will get higher ratings</a:t>
            </a:r>
          </a:p>
          <a:p>
            <a:pPr lvl="1"/>
            <a:r>
              <a:rPr lang="en-US" sz="2000" dirty="0"/>
              <a:t>This could possibly be due to the influence of others when providing input on something which has already received a lot of feedback</a:t>
            </a:r>
          </a:p>
          <a:p>
            <a:pPr lvl="1"/>
            <a:r>
              <a:rPr lang="en-US" sz="2000" dirty="0"/>
              <a:t>This emphasizes the importance to a host of receiving more reviews, and emphasizing that their first few reviews are positive experiences to their customers</a:t>
            </a:r>
          </a:p>
          <a:p>
            <a:pPr lvl="1"/>
            <a:r>
              <a:rPr lang="en-US" sz="2000" dirty="0"/>
              <a:t>This could provide reason for Airbnb to offer incentives to customers to leave a review, and gain even more data which can be used for long term analysis</a:t>
            </a:r>
          </a:p>
        </p:txBody>
      </p:sp>
    </p:spTree>
    <p:extLst>
      <p:ext uri="{BB962C8B-B14F-4D97-AF65-F5344CB8AC3E}">
        <p14:creationId xmlns:p14="http://schemas.microsoft.com/office/powerpoint/2010/main" val="390909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E8A2-F7AC-4E67-8818-E5C98841B083}"/>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B7071CB0-88A2-4629-BD47-E0BC8C3D2011}"/>
              </a:ext>
            </a:extLst>
          </p:cNvPr>
          <p:cNvSpPr>
            <a:spLocks noGrp="1"/>
          </p:cNvSpPr>
          <p:nvPr>
            <p:ph idx="1"/>
          </p:nvPr>
        </p:nvSpPr>
        <p:spPr/>
        <p:txBody>
          <a:bodyPr/>
          <a:lstStyle/>
          <a:p>
            <a:r>
              <a:rPr lang="en-US" dirty="0"/>
              <a:t>There are only minor differences between the type of room being offered, and the most well received listings are priced below the mean</a:t>
            </a:r>
          </a:p>
          <a:p>
            <a:pPr lvl="1"/>
            <a:r>
              <a:rPr lang="en-US" dirty="0"/>
              <a:t>EDA did reveal slight differences between overall satisfaction between the three different room types, however the feature importance of these variables are relatively small</a:t>
            </a:r>
          </a:p>
          <a:p>
            <a:pPr lvl="1"/>
            <a:r>
              <a:rPr lang="en-US" dirty="0"/>
              <a:t>Price is the second most important variable with respect to customer satisfaction</a:t>
            </a:r>
          </a:p>
          <a:p>
            <a:pPr lvl="1"/>
            <a:r>
              <a:rPr lang="en-US" dirty="0"/>
              <a:t>Overpriced listings usually perform poorly with the customer, and could be justification for analysis of listings which are placed above a certain threshold to ensure a better customer experience</a:t>
            </a:r>
          </a:p>
        </p:txBody>
      </p:sp>
    </p:spTree>
    <p:extLst>
      <p:ext uri="{BB962C8B-B14F-4D97-AF65-F5344CB8AC3E}">
        <p14:creationId xmlns:p14="http://schemas.microsoft.com/office/powerpoint/2010/main" val="198314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A895-9FA7-46BB-A28E-DD1D2870E777}"/>
              </a:ext>
            </a:extLst>
          </p:cNvPr>
          <p:cNvSpPr>
            <a:spLocks noGrp="1"/>
          </p:cNvSpPr>
          <p:nvPr>
            <p:ph type="title"/>
          </p:nvPr>
        </p:nvSpPr>
        <p:spPr/>
        <p:txBody>
          <a:bodyPr/>
          <a:lstStyle/>
          <a:p>
            <a:r>
              <a:rPr lang="en-US" dirty="0"/>
              <a:t>Introduction	</a:t>
            </a:r>
          </a:p>
        </p:txBody>
      </p:sp>
      <p:sp>
        <p:nvSpPr>
          <p:cNvPr id="4" name="Content Placeholder 3">
            <a:extLst>
              <a:ext uri="{FF2B5EF4-FFF2-40B4-BE49-F238E27FC236}">
                <a16:creationId xmlns:a16="http://schemas.microsoft.com/office/drawing/2014/main" id="{E2EAAC0D-1ABC-49F8-B226-0209728D8B78}"/>
              </a:ext>
            </a:extLst>
          </p:cNvPr>
          <p:cNvSpPr>
            <a:spLocks noGrp="1"/>
          </p:cNvSpPr>
          <p:nvPr>
            <p:ph idx="1"/>
          </p:nvPr>
        </p:nvSpPr>
        <p:spPr/>
        <p:txBody>
          <a:bodyPr>
            <a:normAutofit lnSpcReduction="10000"/>
          </a:bodyPr>
          <a:lstStyle/>
          <a:p>
            <a:r>
              <a:rPr lang="en-US" dirty="0"/>
              <a:t>The data in this project contains information for Airbnb listings from December 23</a:t>
            </a:r>
            <a:r>
              <a:rPr lang="en-US" baseline="30000" dirty="0"/>
              <a:t>rd</a:t>
            </a:r>
            <a:r>
              <a:rPr lang="en-US" dirty="0"/>
              <a:t> 2013 to July 11</a:t>
            </a:r>
            <a:r>
              <a:rPr lang="en-US" baseline="30000" dirty="0"/>
              <a:t>th</a:t>
            </a:r>
            <a:r>
              <a:rPr lang="en-US" dirty="0"/>
              <a:t> 2017 and is restricted to listings in Chicago</a:t>
            </a:r>
          </a:p>
          <a:p>
            <a:r>
              <a:rPr lang="en-US" dirty="0"/>
              <a:t>The features of this dataset include the following:</a:t>
            </a:r>
          </a:p>
          <a:p>
            <a:pPr lvl="1" fontAlgn="base"/>
            <a:r>
              <a:rPr lang="en-US" sz="1600" dirty="0"/>
              <a:t>Accommodates: The number of guests a listing can accommodate</a:t>
            </a:r>
          </a:p>
          <a:p>
            <a:pPr lvl="1" fontAlgn="base"/>
            <a:r>
              <a:rPr lang="en-US" sz="1600" dirty="0"/>
              <a:t>Bathrooms: The number of bathrooms a listing offers</a:t>
            </a:r>
          </a:p>
          <a:p>
            <a:pPr lvl="1" fontAlgn="base"/>
            <a:r>
              <a:rPr lang="en-US" sz="1600" dirty="0"/>
              <a:t>Bedrooms: The number of bedrooms a listing offers</a:t>
            </a:r>
          </a:p>
          <a:p>
            <a:pPr lvl="1" fontAlgn="base"/>
            <a:r>
              <a:rPr lang="en-US" sz="1600" dirty="0"/>
              <a:t>Borough: A </a:t>
            </a:r>
            <a:r>
              <a:rPr lang="en-US" sz="1600" dirty="0" err="1"/>
              <a:t>subregion</a:t>
            </a:r>
            <a:r>
              <a:rPr lang="en-US" sz="1600" dirty="0"/>
              <a:t> of the city or search area for which the survey is carried out. The borough is taken from a shapefile of the city that is obtained independently of the Airbnb website. For many cities, there is no borough information.</a:t>
            </a:r>
          </a:p>
          <a:p>
            <a:pPr lvl="1" fontAlgn="base"/>
            <a:r>
              <a:rPr lang="en-US" sz="1600" dirty="0"/>
              <a:t>City: The city in which a listing is located</a:t>
            </a:r>
          </a:p>
          <a:p>
            <a:pPr lvl="1" fontAlgn="base"/>
            <a:r>
              <a:rPr lang="en-US" sz="1600" dirty="0" err="1"/>
              <a:t>Host_id</a:t>
            </a:r>
            <a:r>
              <a:rPr lang="en-US" sz="1600" dirty="0"/>
              <a:t>: Unique identifier given to each host on Airbnb’s website</a:t>
            </a:r>
          </a:p>
          <a:p>
            <a:pPr lvl="1" fontAlgn="base"/>
            <a:r>
              <a:rPr lang="en-US" sz="1600" dirty="0" err="1"/>
              <a:t>Last_modified</a:t>
            </a:r>
            <a:r>
              <a:rPr lang="en-US" sz="1600" dirty="0"/>
              <a:t>: Date/Time which values were read from the Airbnb website</a:t>
            </a:r>
          </a:p>
          <a:p>
            <a:pPr lvl="1" fontAlgn="base"/>
            <a:r>
              <a:rPr lang="en-US" sz="1600" dirty="0"/>
              <a:t>Latitude: The latitude for a listing as posted on the Airbnb website</a:t>
            </a:r>
          </a:p>
          <a:p>
            <a:pPr lvl="1" fontAlgn="base"/>
            <a:r>
              <a:rPr lang="en-US" sz="1600" dirty="0"/>
              <a:t>Location: The location of a listing as posted on the Airbnb website</a:t>
            </a:r>
          </a:p>
          <a:p>
            <a:pPr lvl="1" fontAlgn="base"/>
            <a:endParaRPr lang="en-US" sz="1600" dirty="0"/>
          </a:p>
          <a:p>
            <a:pPr lvl="1"/>
            <a:endParaRPr lang="en-US" dirty="0"/>
          </a:p>
        </p:txBody>
      </p:sp>
    </p:spTree>
    <p:extLst>
      <p:ext uri="{BB962C8B-B14F-4D97-AF65-F5344CB8AC3E}">
        <p14:creationId xmlns:p14="http://schemas.microsoft.com/office/powerpoint/2010/main" val="244495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2AB-E540-42BE-9AB9-E97BC49BED56}"/>
              </a:ext>
            </a:extLst>
          </p:cNvPr>
          <p:cNvSpPr>
            <a:spLocks noGrp="1"/>
          </p:cNvSpPr>
          <p:nvPr>
            <p:ph type="title"/>
          </p:nvPr>
        </p:nvSpPr>
        <p:spPr/>
        <p:txBody>
          <a:bodyPr/>
          <a:lstStyle/>
          <a:p>
            <a:r>
              <a:rPr lang="en-US" dirty="0"/>
              <a:t>Introduction (continued…)	</a:t>
            </a:r>
          </a:p>
        </p:txBody>
      </p:sp>
      <p:sp>
        <p:nvSpPr>
          <p:cNvPr id="4" name="Content Placeholder 3">
            <a:extLst>
              <a:ext uri="{FF2B5EF4-FFF2-40B4-BE49-F238E27FC236}">
                <a16:creationId xmlns:a16="http://schemas.microsoft.com/office/drawing/2014/main" id="{2E5E931A-1E12-4B8F-8660-1A397D7A951B}"/>
              </a:ext>
            </a:extLst>
          </p:cNvPr>
          <p:cNvSpPr>
            <a:spLocks noGrp="1"/>
          </p:cNvSpPr>
          <p:nvPr>
            <p:ph idx="1"/>
          </p:nvPr>
        </p:nvSpPr>
        <p:spPr/>
        <p:txBody>
          <a:bodyPr>
            <a:normAutofit/>
          </a:bodyPr>
          <a:lstStyle/>
          <a:p>
            <a:r>
              <a:rPr lang="en-US" dirty="0"/>
              <a:t>The features of this dataset include the following:</a:t>
            </a:r>
          </a:p>
          <a:p>
            <a:pPr lvl="1"/>
            <a:r>
              <a:rPr lang="en-US" sz="1600" dirty="0"/>
              <a:t>Longitude: The longitude for a listing as posted on the Airbnb website</a:t>
            </a:r>
          </a:p>
          <a:p>
            <a:pPr lvl="1"/>
            <a:r>
              <a:rPr lang="en-US" sz="1600" dirty="0" err="1"/>
              <a:t>Minstay</a:t>
            </a:r>
            <a:r>
              <a:rPr lang="en-US" sz="1600" dirty="0"/>
              <a:t>: The minimum number of nights required for booking a listing, as posted by the host. </a:t>
            </a:r>
          </a:p>
          <a:p>
            <a:pPr lvl="1"/>
            <a:r>
              <a:rPr lang="en-US" sz="1600" dirty="0"/>
              <a:t>Neighborhood: The neighborhood in which a listing is located</a:t>
            </a:r>
          </a:p>
          <a:p>
            <a:pPr lvl="1"/>
            <a:r>
              <a:rPr lang="en-US" sz="1600" dirty="0" err="1"/>
              <a:t>Overall_satisfaction</a:t>
            </a:r>
            <a:r>
              <a:rPr lang="en-US" sz="1600" dirty="0"/>
              <a:t>: Average rating out of 5 that the listing has received from those visitors who left a review</a:t>
            </a:r>
          </a:p>
          <a:p>
            <a:pPr lvl="1"/>
            <a:r>
              <a:rPr lang="en-US" sz="1600" dirty="0"/>
              <a:t>Price: The nightly cost in $US for a listing</a:t>
            </a:r>
          </a:p>
          <a:p>
            <a:pPr lvl="1"/>
            <a:r>
              <a:rPr lang="en-US" sz="1600" dirty="0"/>
              <a:t>Reviews: The number of reviews a particular listing has received</a:t>
            </a:r>
          </a:p>
          <a:p>
            <a:pPr lvl="1"/>
            <a:r>
              <a:rPr lang="en-US" sz="1600" dirty="0" err="1"/>
              <a:t>Room_id</a:t>
            </a:r>
            <a:r>
              <a:rPr lang="en-US" sz="1600" dirty="0"/>
              <a:t>: Unique identifier given to each listing</a:t>
            </a:r>
          </a:p>
          <a:p>
            <a:pPr lvl="1"/>
            <a:r>
              <a:rPr lang="en-US" sz="1600" dirty="0" err="1"/>
              <a:t>Room_type</a:t>
            </a:r>
            <a:r>
              <a:rPr lang="en-US" sz="1600" dirty="0"/>
              <a:t>: The category to which the listing most closely belongs. Can be ‘Private Room’, ‘Entire home/apt’, or ‘Shared Room’.</a:t>
            </a:r>
          </a:p>
          <a:p>
            <a:pPr lvl="1"/>
            <a:r>
              <a:rPr lang="en-US" sz="1600" dirty="0" err="1"/>
              <a:t>Survey_id</a:t>
            </a:r>
            <a:r>
              <a:rPr lang="en-US" sz="1600" dirty="0"/>
              <a:t>: Unique identifier given to each instance of the survey given to a customer following their visit at a listing. </a:t>
            </a:r>
          </a:p>
          <a:p>
            <a:pPr lvl="1"/>
            <a:endParaRPr lang="en-US" dirty="0"/>
          </a:p>
        </p:txBody>
      </p:sp>
    </p:spTree>
    <p:extLst>
      <p:ext uri="{BB962C8B-B14F-4D97-AF65-F5344CB8AC3E}">
        <p14:creationId xmlns:p14="http://schemas.microsoft.com/office/powerpoint/2010/main" val="32458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9ACF-C35B-492B-86B7-3B1084575FF8}"/>
              </a:ext>
            </a:extLst>
          </p:cNvPr>
          <p:cNvSpPr>
            <a:spLocks noGrp="1"/>
          </p:cNvSpPr>
          <p:nvPr>
            <p:ph type="title"/>
          </p:nvPr>
        </p:nvSpPr>
        <p:spPr/>
        <p:txBody>
          <a:bodyPr/>
          <a:lstStyle/>
          <a:p>
            <a:r>
              <a:rPr lang="en-US" dirty="0"/>
              <a:t>Data Cleaning</a:t>
            </a:r>
          </a:p>
        </p:txBody>
      </p:sp>
      <p:sp>
        <p:nvSpPr>
          <p:cNvPr id="4" name="Content Placeholder 3">
            <a:extLst>
              <a:ext uri="{FF2B5EF4-FFF2-40B4-BE49-F238E27FC236}">
                <a16:creationId xmlns:a16="http://schemas.microsoft.com/office/drawing/2014/main" id="{5EB4D4A9-0516-47FC-A679-4D6E1707DEA4}"/>
              </a:ext>
            </a:extLst>
          </p:cNvPr>
          <p:cNvSpPr>
            <a:spLocks noGrp="1"/>
          </p:cNvSpPr>
          <p:nvPr>
            <p:ph idx="1"/>
          </p:nvPr>
        </p:nvSpPr>
        <p:spPr/>
        <p:txBody>
          <a:bodyPr/>
          <a:lstStyle/>
          <a:p>
            <a:r>
              <a:rPr lang="en-US" dirty="0"/>
              <a:t>The data was provided in 26 separate .csv files, so I had to format the data into a format with which I could work with properly.</a:t>
            </a:r>
          </a:p>
          <a:p>
            <a:r>
              <a:rPr lang="en-US" dirty="0"/>
              <a:t>Using pandas, I read each file in and appended them to one another into one large </a:t>
            </a:r>
            <a:r>
              <a:rPr lang="en-US" dirty="0" err="1"/>
              <a:t>dataframe</a:t>
            </a:r>
            <a:r>
              <a:rPr lang="en-US" dirty="0"/>
              <a:t>.</a:t>
            </a:r>
          </a:p>
          <a:p>
            <a:r>
              <a:rPr lang="en-US" dirty="0"/>
              <a:t>Irrelevant features such as “Borough”, “City” and “Country” were removed</a:t>
            </a:r>
          </a:p>
          <a:p>
            <a:endParaRPr lang="en-US" dirty="0"/>
          </a:p>
        </p:txBody>
      </p:sp>
    </p:spTree>
    <p:extLst>
      <p:ext uri="{BB962C8B-B14F-4D97-AF65-F5344CB8AC3E}">
        <p14:creationId xmlns:p14="http://schemas.microsoft.com/office/powerpoint/2010/main" val="139176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31C3-1438-458D-BAC4-7F4E9C2C980A}"/>
              </a:ext>
            </a:extLst>
          </p:cNvPr>
          <p:cNvSpPr>
            <a:spLocks noGrp="1"/>
          </p:cNvSpPr>
          <p:nvPr>
            <p:ph type="title"/>
          </p:nvPr>
        </p:nvSpPr>
        <p:spPr/>
        <p:txBody>
          <a:bodyPr/>
          <a:lstStyle/>
          <a:p>
            <a:r>
              <a:rPr lang="en-US" dirty="0"/>
              <a:t>Data Cleaning (Missing Values)</a:t>
            </a:r>
          </a:p>
        </p:txBody>
      </p:sp>
      <p:sp>
        <p:nvSpPr>
          <p:cNvPr id="4" name="Content Placeholder 3">
            <a:extLst>
              <a:ext uri="{FF2B5EF4-FFF2-40B4-BE49-F238E27FC236}">
                <a16:creationId xmlns:a16="http://schemas.microsoft.com/office/drawing/2014/main" id="{D75287B3-B36E-487D-8303-17E76B56A259}"/>
              </a:ext>
            </a:extLst>
          </p:cNvPr>
          <p:cNvSpPr>
            <a:spLocks noGrp="1"/>
          </p:cNvSpPr>
          <p:nvPr>
            <p:ph idx="1"/>
          </p:nvPr>
        </p:nvSpPr>
        <p:spPr/>
        <p:txBody>
          <a:bodyPr>
            <a:normAutofit lnSpcReduction="10000"/>
          </a:bodyPr>
          <a:lstStyle/>
          <a:p>
            <a:r>
              <a:rPr lang="en-US" dirty="0"/>
              <a:t>Missing values for “Accommodates” and “Bedrooms” were filled in with integer closest to mean value</a:t>
            </a:r>
          </a:p>
          <a:p>
            <a:r>
              <a:rPr lang="en-US" dirty="0"/>
              <a:t>The “</a:t>
            </a:r>
            <a:r>
              <a:rPr lang="en-US" dirty="0" err="1"/>
              <a:t>Minstay</a:t>
            </a:r>
            <a:r>
              <a:rPr lang="en-US" dirty="0"/>
              <a:t>” feature had roughly 60,000 missing values, and these were filled in with a value of 1 because that is the minimum possible stay</a:t>
            </a:r>
          </a:p>
          <a:p>
            <a:r>
              <a:rPr lang="en-US" dirty="0"/>
              <a:t>“Overall Satisfaction” also had missing values, and were filled with a value of 4. </a:t>
            </a:r>
          </a:p>
          <a:p>
            <a:pPr lvl="1"/>
            <a:r>
              <a:rPr lang="en-US" dirty="0"/>
              <a:t>This was done to mimic the average value of the column before cleaning</a:t>
            </a:r>
          </a:p>
          <a:p>
            <a:pPr lvl="1"/>
            <a:r>
              <a:rPr lang="en-US" dirty="0"/>
              <a:t>Since the data represented the overall satisfaction of a listing as the average of its satisfaction rating, I kept this consistent and filled the NA’s with a value of 4, which is very close to the existing mean of 4.019</a:t>
            </a:r>
          </a:p>
          <a:p>
            <a:pPr lvl="2"/>
            <a:endParaRPr lang="en-US" dirty="0"/>
          </a:p>
        </p:txBody>
      </p:sp>
    </p:spTree>
    <p:extLst>
      <p:ext uri="{BB962C8B-B14F-4D97-AF65-F5344CB8AC3E}">
        <p14:creationId xmlns:p14="http://schemas.microsoft.com/office/powerpoint/2010/main" val="245669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AD44-0AEF-45CC-BFE6-727E61F3C47F}"/>
              </a:ext>
            </a:extLst>
          </p:cNvPr>
          <p:cNvSpPr>
            <a:spLocks noGrp="1"/>
          </p:cNvSpPr>
          <p:nvPr>
            <p:ph type="title"/>
          </p:nvPr>
        </p:nvSpPr>
        <p:spPr/>
        <p:txBody>
          <a:bodyPr/>
          <a:lstStyle/>
          <a:p>
            <a:r>
              <a:rPr lang="en-US" dirty="0"/>
              <a:t>Exploratory Data Analysis</a:t>
            </a:r>
          </a:p>
        </p:txBody>
      </p:sp>
      <p:sp>
        <p:nvSpPr>
          <p:cNvPr id="4" name="Content Placeholder 3">
            <a:extLst>
              <a:ext uri="{FF2B5EF4-FFF2-40B4-BE49-F238E27FC236}">
                <a16:creationId xmlns:a16="http://schemas.microsoft.com/office/drawing/2014/main" id="{3200E566-C3CD-4FF5-81F9-2207B9C0B6E4}"/>
              </a:ext>
            </a:extLst>
          </p:cNvPr>
          <p:cNvSpPr>
            <a:spLocks noGrp="1"/>
          </p:cNvSpPr>
          <p:nvPr>
            <p:ph idx="1"/>
          </p:nvPr>
        </p:nvSpPr>
        <p:spPr>
          <a:xfrm>
            <a:off x="838200" y="1825625"/>
            <a:ext cx="5723021" cy="4351338"/>
          </a:xfrm>
        </p:spPr>
        <p:txBody>
          <a:bodyPr>
            <a:normAutofit lnSpcReduction="10000"/>
          </a:bodyPr>
          <a:lstStyle/>
          <a:p>
            <a:r>
              <a:rPr lang="en-US" dirty="0"/>
              <a:t>Overall satisfaction </a:t>
            </a:r>
            <a:r>
              <a:rPr lang="en-US" dirty="0" err="1"/>
              <a:t>countplot</a:t>
            </a:r>
            <a:r>
              <a:rPr lang="en-US" dirty="0"/>
              <a:t> shows high polarity in the data</a:t>
            </a:r>
          </a:p>
          <a:p>
            <a:pPr lvl="1"/>
            <a:r>
              <a:rPr lang="en-US" dirty="0"/>
              <a:t>41.5% of data has 5*, followed by 4* with 23.6%</a:t>
            </a:r>
          </a:p>
          <a:p>
            <a:pPr lvl="0"/>
            <a:r>
              <a:rPr lang="en-US" dirty="0">
                <a:solidFill>
                  <a:prstClr val="black"/>
                </a:solidFill>
              </a:rPr>
              <a:t>Overall satisfaction </a:t>
            </a:r>
            <a:r>
              <a:rPr lang="en-US" dirty="0" err="1">
                <a:solidFill>
                  <a:prstClr val="black"/>
                </a:solidFill>
              </a:rPr>
              <a:t>countplot</a:t>
            </a:r>
            <a:r>
              <a:rPr lang="en-US" dirty="0">
                <a:solidFill>
                  <a:prstClr val="black"/>
                </a:solidFill>
              </a:rPr>
              <a:t> shows high polarity in the data</a:t>
            </a:r>
          </a:p>
          <a:p>
            <a:pPr lvl="0"/>
            <a:r>
              <a:rPr lang="en-US" dirty="0">
                <a:solidFill>
                  <a:prstClr val="black"/>
                </a:solidFill>
              </a:rPr>
              <a:t>Price distribution is highly right skewed</a:t>
            </a:r>
          </a:p>
          <a:p>
            <a:pPr lvl="1"/>
            <a:r>
              <a:rPr lang="en-US" dirty="0">
                <a:solidFill>
                  <a:prstClr val="black"/>
                </a:solidFill>
              </a:rPr>
              <a:t>48.6% of listings cost less than $100/night</a:t>
            </a:r>
          </a:p>
          <a:p>
            <a:pPr lvl="1"/>
            <a:r>
              <a:rPr lang="en-US" dirty="0">
                <a:solidFill>
                  <a:prstClr val="black"/>
                </a:solidFill>
              </a:rPr>
              <a:t>97% of listings cost less than $500/night</a:t>
            </a:r>
          </a:p>
          <a:p>
            <a:pPr marL="457200" lvl="1" indent="0">
              <a:buNone/>
            </a:pPr>
            <a:endParaRPr lang="en-US" dirty="0"/>
          </a:p>
        </p:txBody>
      </p:sp>
      <p:pic>
        <p:nvPicPr>
          <p:cNvPr id="1028" name="Picture 4" descr="https://lh4.googleusercontent.com/iCyc1TKueCQ-zzhm5JihVFp-CyPpdxBLJvbtNkuAwyHf1M5MquKmH1-n1ezoyJQySAjwdqZqeOfeHDN6XxOOgM7SLs6WqVSnaWb4ICYN_gXIA2yZfFMT6lgOkgEA62xaGRX4fIPm">
            <a:extLst>
              <a:ext uri="{FF2B5EF4-FFF2-40B4-BE49-F238E27FC236}">
                <a16:creationId xmlns:a16="http://schemas.microsoft.com/office/drawing/2014/main" id="{769282D8-D9AE-49DE-B9CC-6CC3ACC9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496" y="1590426"/>
            <a:ext cx="4962525" cy="2420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2Ddk1su163BdewU60iNfQl0bqsZPxoOWOTpGErUEtYEJbRuHVGoAuIAUPPniOzT8XnJXZVsv1GajhERjw6mFJgHd3OduRJD04CH-7A-YuFkfs5SO7e5GRuqHoOxRbAnOYaoeNkvS">
            <a:extLst>
              <a:ext uri="{FF2B5EF4-FFF2-40B4-BE49-F238E27FC236}">
                <a16:creationId xmlns:a16="http://schemas.microsoft.com/office/drawing/2014/main" id="{CE37E3A6-54D5-4DC7-9FC5-3F5D3AF8B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496" y="4326438"/>
            <a:ext cx="4962525" cy="216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3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C6C1-47AB-4892-AC6A-4C4634C32AC0}"/>
              </a:ext>
            </a:extLst>
          </p:cNvPr>
          <p:cNvSpPr>
            <a:spLocks noGrp="1"/>
          </p:cNvSpPr>
          <p:nvPr>
            <p:ph type="title"/>
          </p:nvPr>
        </p:nvSpPr>
        <p:spPr/>
        <p:txBody>
          <a:bodyPr>
            <a:normAutofit/>
          </a:bodyPr>
          <a:lstStyle/>
          <a:p>
            <a:r>
              <a:rPr lang="en-US" dirty="0"/>
              <a:t>Exploratory Data Analysis (Reviews)</a:t>
            </a:r>
          </a:p>
        </p:txBody>
      </p:sp>
      <p:graphicFrame>
        <p:nvGraphicFramePr>
          <p:cNvPr id="8" name="Content Placeholder 7">
            <a:extLst>
              <a:ext uri="{FF2B5EF4-FFF2-40B4-BE49-F238E27FC236}">
                <a16:creationId xmlns:a16="http://schemas.microsoft.com/office/drawing/2014/main" id="{32B5B845-8EFD-4009-A3D5-10E5D134F940}"/>
              </a:ext>
            </a:extLst>
          </p:cNvPr>
          <p:cNvGraphicFramePr>
            <a:graphicFrameLocks noGrp="1"/>
          </p:cNvGraphicFramePr>
          <p:nvPr>
            <p:ph idx="1"/>
            <p:extLst>
              <p:ext uri="{D42A27DB-BD31-4B8C-83A1-F6EECF244321}">
                <p14:modId xmlns:p14="http://schemas.microsoft.com/office/powerpoint/2010/main" val="1720690289"/>
              </p:ext>
            </p:extLst>
          </p:nvPr>
        </p:nvGraphicFramePr>
        <p:xfrm>
          <a:off x="6501063" y="1955823"/>
          <a:ext cx="5257800" cy="1973384"/>
        </p:xfrm>
        <a:graphic>
          <a:graphicData uri="http://schemas.openxmlformats.org/drawingml/2006/table">
            <a:tbl>
              <a:tblPr/>
              <a:tblGrid>
                <a:gridCol w="876300">
                  <a:extLst>
                    <a:ext uri="{9D8B030D-6E8A-4147-A177-3AD203B41FA5}">
                      <a16:colId xmlns:a16="http://schemas.microsoft.com/office/drawing/2014/main" val="2927284431"/>
                    </a:ext>
                  </a:extLst>
                </a:gridCol>
                <a:gridCol w="876300">
                  <a:extLst>
                    <a:ext uri="{9D8B030D-6E8A-4147-A177-3AD203B41FA5}">
                      <a16:colId xmlns:a16="http://schemas.microsoft.com/office/drawing/2014/main" val="3604269293"/>
                    </a:ext>
                  </a:extLst>
                </a:gridCol>
                <a:gridCol w="876300">
                  <a:extLst>
                    <a:ext uri="{9D8B030D-6E8A-4147-A177-3AD203B41FA5}">
                      <a16:colId xmlns:a16="http://schemas.microsoft.com/office/drawing/2014/main" val="902607837"/>
                    </a:ext>
                  </a:extLst>
                </a:gridCol>
                <a:gridCol w="876300">
                  <a:extLst>
                    <a:ext uri="{9D8B030D-6E8A-4147-A177-3AD203B41FA5}">
                      <a16:colId xmlns:a16="http://schemas.microsoft.com/office/drawing/2014/main" val="3858673652"/>
                    </a:ext>
                  </a:extLst>
                </a:gridCol>
                <a:gridCol w="876300">
                  <a:extLst>
                    <a:ext uri="{9D8B030D-6E8A-4147-A177-3AD203B41FA5}">
                      <a16:colId xmlns:a16="http://schemas.microsoft.com/office/drawing/2014/main" val="795370900"/>
                    </a:ext>
                  </a:extLst>
                </a:gridCol>
                <a:gridCol w="876300">
                  <a:extLst>
                    <a:ext uri="{9D8B030D-6E8A-4147-A177-3AD203B41FA5}">
                      <a16:colId xmlns:a16="http://schemas.microsoft.com/office/drawing/2014/main" val="2033758503"/>
                    </a:ext>
                  </a:extLst>
                </a:gridCol>
              </a:tblGrid>
              <a:tr h="705534">
                <a:tc>
                  <a:txBody>
                    <a:bodyPr/>
                    <a:lstStyle/>
                    <a:p>
                      <a:pPr fontAlgn="t"/>
                      <a:br>
                        <a:rPr lang="en-US" sz="1600">
                          <a:effectLst/>
                        </a:rPr>
                      </a:b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Count</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Mean # of Reviews</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 of listings with 10 or less reviews</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Mean Rating with more than 10 reviews</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Mean Rating with 10 or less reviews</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751290"/>
                  </a:ext>
                </a:extLst>
              </a:tr>
              <a:tr h="260643">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Private Room</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58045</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19.3</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39.3%</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4.8</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3.58</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655263"/>
                  </a:ext>
                </a:extLst>
              </a:tr>
              <a:tr h="260643">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Shared Room</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6157</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12</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43.8%</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4.62</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3.57</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465154"/>
                  </a:ext>
                </a:extLst>
              </a:tr>
              <a:tr h="408940">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Entire House/Apt</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94969</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16.3</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43%</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4.76</a:t>
                      </a:r>
                      <a:endParaRPr lang="en-US" sz="160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3.75</a:t>
                      </a:r>
                      <a:endParaRPr lang="en-US" sz="1600" dirty="0">
                        <a:effectLst/>
                      </a:endParaRPr>
                    </a:p>
                  </a:txBody>
                  <a:tcPr marL="56173" marR="56173" marT="56173" marB="561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457903"/>
                  </a:ext>
                </a:extLst>
              </a:tr>
            </a:tbl>
          </a:graphicData>
        </a:graphic>
      </p:graphicFrame>
      <p:sp>
        <p:nvSpPr>
          <p:cNvPr id="9" name="Rectangle 2">
            <a:extLst>
              <a:ext uri="{FF2B5EF4-FFF2-40B4-BE49-F238E27FC236}">
                <a16:creationId xmlns:a16="http://schemas.microsoft.com/office/drawing/2014/main" id="{F2463C4B-EED9-4748-80E0-6083AB21B787}"/>
              </a:ext>
            </a:extLst>
          </p:cNvPr>
          <p:cNvSpPr>
            <a:spLocks noChangeArrowheads="1"/>
          </p:cNvSpPr>
          <p:nvPr/>
        </p:nvSpPr>
        <p:spPr bwMode="auto">
          <a:xfrm>
            <a:off x="6934200" y="211472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7FF0778-F290-45C8-BAC4-B09CD19A2A26}"/>
              </a:ext>
            </a:extLst>
          </p:cNvPr>
          <p:cNvSpPr txBox="1"/>
          <p:nvPr/>
        </p:nvSpPr>
        <p:spPr>
          <a:xfrm>
            <a:off x="497305" y="1690688"/>
            <a:ext cx="5598695" cy="4493538"/>
          </a:xfrm>
          <a:prstGeom prst="rect">
            <a:avLst/>
          </a:prstGeom>
          <a:noFill/>
        </p:spPr>
        <p:txBody>
          <a:bodyPr wrap="square" rtlCol="0">
            <a:spAutoFit/>
          </a:bodyPr>
          <a:lstStyle/>
          <a:p>
            <a:pPr marL="285750" indent="-285750">
              <a:buFont typeface="Arial" panose="020B0604020202020204" pitchFamily="34" charset="0"/>
              <a:buChar char="•"/>
            </a:pPr>
            <a:r>
              <a:rPr lang="en-US" sz="2200" dirty="0"/>
              <a:t>To gain further insight, I divided the data into partitions based on the “Room Type” variable</a:t>
            </a:r>
          </a:p>
          <a:p>
            <a:pPr marL="285750" indent="-285750">
              <a:buFont typeface="Arial" panose="020B0604020202020204" pitchFamily="34" charset="0"/>
              <a:buChar char="•"/>
            </a:pPr>
            <a:r>
              <a:rPr lang="en-US" sz="2200" dirty="0"/>
              <a:t>I then decided to see how the satisfaction rating would differ based on the number of reviews a listing had</a:t>
            </a:r>
          </a:p>
          <a:p>
            <a:pPr marL="285750" indent="-285750">
              <a:buFont typeface="Arial" panose="020B0604020202020204" pitchFamily="34" charset="0"/>
              <a:buChar char="•"/>
            </a:pPr>
            <a:r>
              <a:rPr lang="en-US" sz="2200" dirty="0"/>
              <a:t>Although there are differences in frequency, it is apparent that listings which are more highly reviewed receive a higher customer satisfaction rating across the board</a:t>
            </a:r>
          </a:p>
          <a:p>
            <a:pPr marL="285750" indent="-285750">
              <a:buFont typeface="Arial" panose="020B0604020202020204" pitchFamily="34" charset="0"/>
              <a:buChar char="•"/>
            </a:pPr>
            <a:r>
              <a:rPr lang="en-US" sz="2200" dirty="0"/>
              <a:t>The mean for listings with more than 10 reviews vs less than 10 is over 1.0 in each case. </a:t>
            </a:r>
          </a:p>
        </p:txBody>
      </p:sp>
    </p:spTree>
    <p:extLst>
      <p:ext uri="{BB962C8B-B14F-4D97-AF65-F5344CB8AC3E}">
        <p14:creationId xmlns:p14="http://schemas.microsoft.com/office/powerpoint/2010/main" val="220729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3DB-6C72-4DE1-BA79-BDF19129D283}"/>
              </a:ext>
            </a:extLst>
          </p:cNvPr>
          <p:cNvSpPr>
            <a:spLocks noGrp="1"/>
          </p:cNvSpPr>
          <p:nvPr>
            <p:ph type="title"/>
          </p:nvPr>
        </p:nvSpPr>
        <p:spPr/>
        <p:txBody>
          <a:bodyPr>
            <a:normAutofit/>
          </a:bodyPr>
          <a:lstStyle/>
          <a:p>
            <a:r>
              <a:rPr lang="en-US" dirty="0"/>
              <a:t>Exploratory Data Analysis (Reviews)</a:t>
            </a:r>
          </a:p>
        </p:txBody>
      </p:sp>
      <p:pic>
        <p:nvPicPr>
          <p:cNvPr id="3074" name="Picture 2" descr="https://lh5.googleusercontent.com/YvwDR8pVc6MRWuMBzA_XDJ6GNxBDoBB0nkQaE6o8INGvL9A2CQs4ouSRfHuAQnPGbFbCLyI-ZqEbmkaIuLU0xesVcioLc3DaPfcmE4hNTY875-6bKYiMv3dQUkHUQu_EUDJuK7Au">
            <a:extLst>
              <a:ext uri="{FF2B5EF4-FFF2-40B4-BE49-F238E27FC236}">
                <a16:creationId xmlns:a16="http://schemas.microsoft.com/office/drawing/2014/main" id="{9E319FDB-DC28-4305-8C15-C9D6731D59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157" y="1690688"/>
            <a:ext cx="350160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srtTF8PRtEqw94rf4q7T5kixRE0Gvk9lOkSh75dvvabIbCRin0ljQl5nwLyiEN6L0yKZxRRnmd42Y6WnbNliiAF7zAyoaoZ4mSlBJF_uAJNrvBjPNXvDB2B3ZMit7fRwVp6plOeh">
            <a:extLst>
              <a:ext uri="{FF2B5EF4-FFF2-40B4-BE49-F238E27FC236}">
                <a16:creationId xmlns:a16="http://schemas.microsoft.com/office/drawing/2014/main" id="{968F07A3-CF83-40D2-B09B-6C40A0F4D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765" y="1686665"/>
            <a:ext cx="3501608" cy="43553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2Rdu1wOJNYsogoxsIb5BU-SFxgJ-2B_3zuFRC_VWIpPhYypL6Oi1yClmINfnmCZEdf2WbtN3XibiHTDG2lvjloR8UgPksUKfl8e9t0pWih3_q5M7r3dCiYqrCJBDHWni1qe4FBxJ">
            <a:extLst>
              <a:ext uri="{FF2B5EF4-FFF2-40B4-BE49-F238E27FC236}">
                <a16:creationId xmlns:a16="http://schemas.microsoft.com/office/drawing/2014/main" id="{C1C8C123-D809-434C-AD57-0BEB92571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373" y="1686661"/>
            <a:ext cx="3688427"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C6C1-47AB-4892-AC6A-4C4634C32AC0}"/>
              </a:ext>
            </a:extLst>
          </p:cNvPr>
          <p:cNvSpPr>
            <a:spLocks noGrp="1"/>
          </p:cNvSpPr>
          <p:nvPr>
            <p:ph type="title"/>
          </p:nvPr>
        </p:nvSpPr>
        <p:spPr/>
        <p:txBody>
          <a:bodyPr>
            <a:normAutofit/>
          </a:bodyPr>
          <a:lstStyle/>
          <a:p>
            <a:r>
              <a:rPr lang="en-US" dirty="0"/>
              <a:t>Exploratory Data Analysis (Price)</a:t>
            </a:r>
          </a:p>
        </p:txBody>
      </p:sp>
      <p:sp>
        <p:nvSpPr>
          <p:cNvPr id="9" name="Rectangle 2">
            <a:extLst>
              <a:ext uri="{FF2B5EF4-FFF2-40B4-BE49-F238E27FC236}">
                <a16:creationId xmlns:a16="http://schemas.microsoft.com/office/drawing/2014/main" id="{F2463C4B-EED9-4748-80E0-6083AB21B787}"/>
              </a:ext>
            </a:extLst>
          </p:cNvPr>
          <p:cNvSpPr>
            <a:spLocks noChangeArrowheads="1"/>
          </p:cNvSpPr>
          <p:nvPr/>
        </p:nvSpPr>
        <p:spPr bwMode="auto">
          <a:xfrm>
            <a:off x="6934200" y="211472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7FF0778-F290-45C8-BAC4-B09CD19A2A26}"/>
              </a:ext>
            </a:extLst>
          </p:cNvPr>
          <p:cNvSpPr txBox="1"/>
          <p:nvPr/>
        </p:nvSpPr>
        <p:spPr>
          <a:xfrm>
            <a:off x="497305" y="1690688"/>
            <a:ext cx="559869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Price distribution is slightly right skewed (Majority of listings are priced lower than the mean)</a:t>
            </a:r>
          </a:p>
          <a:p>
            <a:pPr marL="285750" indent="-285750">
              <a:buFont typeface="Arial" panose="020B0604020202020204" pitchFamily="34" charset="0"/>
              <a:buChar char="•"/>
            </a:pPr>
            <a:r>
              <a:rPr lang="en-US" sz="2400" dirty="0"/>
              <a:t>Listings receive more 5* ratings generally when priced below the mean</a:t>
            </a:r>
          </a:p>
          <a:p>
            <a:pPr marL="285750" indent="-285750">
              <a:buFont typeface="Arial" panose="020B0604020202020204" pitchFamily="34" charset="0"/>
              <a:buChar char="•"/>
            </a:pPr>
            <a:r>
              <a:rPr lang="en-US" sz="2400" dirty="0"/>
              <a:t>Implies that listings which may be priced higher due to being of “higher quality” are not as well received by the customer in most cases</a:t>
            </a:r>
          </a:p>
          <a:p>
            <a:pPr marL="285750" indent="-285750">
              <a:buFont typeface="Arial" panose="020B0604020202020204" pitchFamily="34" charset="0"/>
              <a:buChar char="•"/>
            </a:pPr>
            <a:r>
              <a:rPr lang="en-US" sz="2400" dirty="0"/>
              <a:t>Private room’s priced below the mean have the highest average overall rating at 4.11</a:t>
            </a:r>
          </a:p>
        </p:txBody>
      </p:sp>
      <p:graphicFrame>
        <p:nvGraphicFramePr>
          <p:cNvPr id="7" name="Content Placeholder 6">
            <a:extLst>
              <a:ext uri="{FF2B5EF4-FFF2-40B4-BE49-F238E27FC236}">
                <a16:creationId xmlns:a16="http://schemas.microsoft.com/office/drawing/2014/main" id="{EC41A177-F8C0-45C5-91A2-5AAA14F851B3}"/>
              </a:ext>
            </a:extLst>
          </p:cNvPr>
          <p:cNvGraphicFramePr>
            <a:graphicFrameLocks noGrp="1"/>
          </p:cNvGraphicFramePr>
          <p:nvPr>
            <p:ph idx="1"/>
            <p:extLst>
              <p:ext uri="{D42A27DB-BD31-4B8C-83A1-F6EECF244321}">
                <p14:modId xmlns:p14="http://schemas.microsoft.com/office/powerpoint/2010/main" val="2327043428"/>
              </p:ext>
            </p:extLst>
          </p:nvPr>
        </p:nvGraphicFramePr>
        <p:xfrm>
          <a:off x="6244808" y="2114726"/>
          <a:ext cx="5947190" cy="3612307"/>
        </p:xfrm>
        <a:graphic>
          <a:graphicData uri="http://schemas.openxmlformats.org/drawingml/2006/table">
            <a:tbl>
              <a:tblPr/>
              <a:tblGrid>
                <a:gridCol w="717466">
                  <a:extLst>
                    <a:ext uri="{9D8B030D-6E8A-4147-A177-3AD203B41FA5}">
                      <a16:colId xmlns:a16="http://schemas.microsoft.com/office/drawing/2014/main" val="3282125945"/>
                    </a:ext>
                  </a:extLst>
                </a:gridCol>
                <a:gridCol w="786063">
                  <a:extLst>
                    <a:ext uri="{9D8B030D-6E8A-4147-A177-3AD203B41FA5}">
                      <a16:colId xmlns:a16="http://schemas.microsoft.com/office/drawing/2014/main" val="1947653871"/>
                    </a:ext>
                  </a:extLst>
                </a:gridCol>
                <a:gridCol w="978568">
                  <a:extLst>
                    <a:ext uri="{9D8B030D-6E8A-4147-A177-3AD203B41FA5}">
                      <a16:colId xmlns:a16="http://schemas.microsoft.com/office/drawing/2014/main" val="2595940756"/>
                    </a:ext>
                  </a:extLst>
                </a:gridCol>
                <a:gridCol w="850232">
                  <a:extLst>
                    <a:ext uri="{9D8B030D-6E8A-4147-A177-3AD203B41FA5}">
                      <a16:colId xmlns:a16="http://schemas.microsoft.com/office/drawing/2014/main" val="619437241"/>
                    </a:ext>
                  </a:extLst>
                </a:gridCol>
                <a:gridCol w="689810">
                  <a:extLst>
                    <a:ext uri="{9D8B030D-6E8A-4147-A177-3AD203B41FA5}">
                      <a16:colId xmlns:a16="http://schemas.microsoft.com/office/drawing/2014/main" val="255044838"/>
                    </a:ext>
                  </a:extLst>
                </a:gridCol>
                <a:gridCol w="625642">
                  <a:extLst>
                    <a:ext uri="{9D8B030D-6E8A-4147-A177-3AD203B41FA5}">
                      <a16:colId xmlns:a16="http://schemas.microsoft.com/office/drawing/2014/main" val="1941538260"/>
                    </a:ext>
                  </a:extLst>
                </a:gridCol>
                <a:gridCol w="609600">
                  <a:extLst>
                    <a:ext uri="{9D8B030D-6E8A-4147-A177-3AD203B41FA5}">
                      <a16:colId xmlns:a16="http://schemas.microsoft.com/office/drawing/2014/main" val="1307819120"/>
                    </a:ext>
                  </a:extLst>
                </a:gridCol>
                <a:gridCol w="689809">
                  <a:extLst>
                    <a:ext uri="{9D8B030D-6E8A-4147-A177-3AD203B41FA5}">
                      <a16:colId xmlns:a16="http://schemas.microsoft.com/office/drawing/2014/main" val="1521403239"/>
                    </a:ext>
                  </a:extLst>
                </a:gridCol>
              </a:tblGrid>
              <a:tr h="2120386">
                <a:tc>
                  <a:txBody>
                    <a:bodyPr/>
                    <a:lstStyle/>
                    <a:p>
                      <a:pPr fontAlgn="t"/>
                      <a:br>
                        <a:rPr lang="en-US" sz="1700">
                          <a:effectLst/>
                        </a:rPr>
                      </a:b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dirty="0">
                          <a:solidFill>
                            <a:srgbClr val="000000"/>
                          </a:solidFill>
                          <a:effectLst/>
                          <a:latin typeface="Arial" panose="020B0604020202020204" pitchFamily="34" charset="0"/>
                        </a:rPr>
                        <a:t>Mean Price</a:t>
                      </a:r>
                      <a:endParaRPr lang="en-US" sz="1700" dirty="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 of listings priced above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 of listings priced below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Average rating for listings priced above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Average rating for listings priced below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 of 5* ratings for listings priced above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sng">
                          <a:solidFill>
                            <a:srgbClr val="000000"/>
                          </a:solidFill>
                          <a:effectLst/>
                          <a:latin typeface="Arial" panose="020B0604020202020204" pitchFamily="34" charset="0"/>
                        </a:rPr>
                        <a:t>% of 5* ratings for listings priced below the mean</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384666"/>
                  </a:ext>
                </a:extLst>
              </a:tr>
              <a:tr h="497307">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Private Room</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$78.78</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33.6%</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66.4%</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4.01</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4.11</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15.2%</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29.1%</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201290"/>
                  </a:ext>
                </a:extLst>
              </a:tr>
              <a:tr h="497307">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Shared Room</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$57.95</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30.2%</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69.8%</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3.63</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4.01</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8.59%</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18.9%</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174747"/>
                  </a:ext>
                </a:extLst>
              </a:tr>
              <a:tr h="497307">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Entire house/apt</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$194.28</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30.6%</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69.4%</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3.73</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4.08</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Arial" panose="020B0604020202020204" pitchFamily="34" charset="0"/>
                        </a:rPr>
                        <a:t>11.32%</a:t>
                      </a:r>
                      <a:endParaRPr lang="en-US" sz="170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Arial" panose="020B0604020202020204" pitchFamily="34" charset="0"/>
                        </a:rPr>
                        <a:t>29.3%</a:t>
                      </a:r>
                      <a:endParaRPr lang="en-US" sz="1700" dirty="0">
                        <a:effectLst/>
                      </a:endParaRPr>
                    </a:p>
                  </a:txBody>
                  <a:tcPr marL="58225" marR="58225" marT="58225" marB="582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059372"/>
                  </a:ext>
                </a:extLst>
              </a:tr>
            </a:tbl>
          </a:graphicData>
        </a:graphic>
      </p:graphicFrame>
      <p:sp>
        <p:nvSpPr>
          <p:cNvPr id="11" name="Rectangle 2">
            <a:extLst>
              <a:ext uri="{FF2B5EF4-FFF2-40B4-BE49-F238E27FC236}">
                <a16:creationId xmlns:a16="http://schemas.microsoft.com/office/drawing/2014/main" id="{14812159-05D8-4362-93D5-39B0E4A2FB85}"/>
              </a:ext>
            </a:extLst>
          </p:cNvPr>
          <p:cNvSpPr>
            <a:spLocks noChangeArrowheads="1"/>
          </p:cNvSpPr>
          <p:nvPr/>
        </p:nvSpPr>
        <p:spPr bwMode="auto">
          <a:xfrm>
            <a:off x="6244808" y="209750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81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1513</Words>
  <Application>Microsoft Office PowerPoint</Application>
  <PresentationFormat>Widescreen</PresentationFormat>
  <Paragraphs>201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Project 2 – Analysis of Airbnb listings in Chicago   </vt:lpstr>
      <vt:lpstr>Introduction </vt:lpstr>
      <vt:lpstr>Introduction (continued…) </vt:lpstr>
      <vt:lpstr>Data Cleaning</vt:lpstr>
      <vt:lpstr>Data Cleaning (Missing Values)</vt:lpstr>
      <vt:lpstr>Exploratory Data Analysis</vt:lpstr>
      <vt:lpstr>Exploratory Data Analysis (Reviews)</vt:lpstr>
      <vt:lpstr>Exploratory Data Analysis (Reviews)</vt:lpstr>
      <vt:lpstr>Exploratory Data Analysis (Price)</vt:lpstr>
      <vt:lpstr>Machine Learning (Regression)</vt:lpstr>
      <vt:lpstr>Machine Learning (Classification)</vt:lpstr>
      <vt:lpstr>Machine Learning (Classification)</vt:lpstr>
      <vt:lpstr>Recommendations </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 Slide Deck</dc:title>
  <dc:creator>Vikram Singh</dc:creator>
  <cp:lastModifiedBy>Vikram Singh</cp:lastModifiedBy>
  <cp:revision>7</cp:revision>
  <dcterms:created xsi:type="dcterms:W3CDTF">2018-09-20T19:42:19Z</dcterms:created>
  <dcterms:modified xsi:type="dcterms:W3CDTF">2018-12-27T04:08:11Z</dcterms:modified>
</cp:coreProperties>
</file>