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80" r:id="rId11"/>
    <p:sldId id="279" r:id="rId12"/>
    <p:sldId id="266" r:id="rId13"/>
    <p:sldId id="267" r:id="rId14"/>
    <p:sldId id="281" r:id="rId15"/>
    <p:sldId id="268" r:id="rId16"/>
    <p:sldId id="283" r:id="rId17"/>
    <p:sldId id="269" r:id="rId18"/>
    <p:sldId id="270" r:id="rId19"/>
    <p:sldId id="271" r:id="rId20"/>
    <p:sldId id="282" r:id="rId21"/>
    <p:sldId id="273" r:id="rId22"/>
    <p:sldId id="272" r:id="rId23"/>
    <p:sldId id="274" r:id="rId24"/>
    <p:sldId id="276" r:id="rId25"/>
    <p:sldId id="277" r:id="rId26"/>
    <p:sldId id="278" r:id="rId27"/>
    <p:sldId id="284" r:id="rId28"/>
    <p:sldId id="286" r:id="rId29"/>
    <p:sldId id="285" r:id="rId30"/>
    <p:sldId id="287" r:id="rId31"/>
    <p:sldId id="288" r:id="rId32"/>
    <p:sldId id="289" r:id="rId33"/>
    <p:sldId id="297" r:id="rId34"/>
    <p:sldId id="291" r:id="rId35"/>
    <p:sldId id="292" r:id="rId36"/>
    <p:sldId id="293" r:id="rId37"/>
    <p:sldId id="294" r:id="rId38"/>
    <p:sldId id="298" r:id="rId39"/>
    <p:sldId id="299" r:id="rId40"/>
    <p:sldId id="295" r:id="rId41"/>
    <p:sldId id="296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CE3A88-C456-4F81-BB48-2419FAE22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FE1555-ED22-4609-8AEB-564676F5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05D54-89FF-4243-9B91-F4A54777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B2EE6-882E-499F-A239-6FB84884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12665-B63F-46C4-B474-669933A1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AA68D-1453-4B5C-8FB9-D4E0EC61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F6619A-9F4A-4E80-BCD2-AEAA7EC2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5A1A8-7713-470A-A7B4-28474F1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68C58-F87E-4728-8D7C-EEFCCEB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CFBE2-4052-4AF3-B5AD-E7F21CB0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6EBDA5-AAF3-4077-9B1A-9B57D76C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73F925-E0D5-4B11-A13E-87A7C4895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376F-1E03-4A79-B691-B065FE47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FCB13-C363-469E-8D47-CD3CC97A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622927-12C3-469F-996A-622745B2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0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2B7A4-E3F2-47F4-8A23-FFE124F6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22A6-BCF4-4F97-B3BC-DB3CF091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E01BF-BCC8-4FC1-9188-FA38B1A9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FA5E1-6616-4081-AF22-CD598026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53E17-B978-4578-BCB8-2EBB14F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7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8E948-D0C7-4B40-805C-A8E00241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5CF1A1-013E-4804-9242-EA287887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1500E-103C-46CB-9CA2-53CBB303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30AF8-5C58-4E28-A96C-AF9609E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D2B9A-1CD4-483C-9CD4-BA2EF2BE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2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5BB9F-01CC-44E3-94B6-EE982962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FA049-F705-4171-B58F-100F3F1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FA8072-E23E-4B12-A9D0-729B2039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66CA8-D5AE-41B5-900B-CE9A13FA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10A8F-3D67-470E-8D0F-6FA862B9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43D0AB-21F2-4222-8A26-C8A45029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3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C2109-B4FA-4F02-8289-639A19BD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7021A-B6C1-47C3-9DA0-BA990314B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68A41B-35B1-4CF5-8597-5EB13A25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FB04EA5-7783-43E4-A053-C50696EC7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BB9E3-7B29-4BED-AB36-50A2B214A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3A9592-C67E-455D-A51E-5DF5E36E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286C3A-EF9E-4192-A5BF-0BA12558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9DC040-B200-4B73-B3AE-41DF3C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8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804C1-756A-4B51-811F-72F3D569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D8C4BC-1AEA-44FE-B471-65F5EE1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0C03A3-7293-441C-A9E3-080A45EC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5A1190-BF44-4A85-8DF7-46C8F9C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1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1EAAE4-F38C-4459-8BB5-62543905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7274C0-BEEA-42EC-B522-4B424C24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112C43-E9AB-4442-9B3A-EB18246E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37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55DAD-2300-4FB4-BE9E-59AC5E84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29683-33C1-4E12-AE09-B1696388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DFC7C9-1EEF-4B09-97A6-56B024A38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786EC-5DBB-467A-A224-4B772C58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F05B22-D65C-493A-9B60-35FDF6C1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4B048E-4716-4C35-B785-9375017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07672-BCAA-4C62-9C13-1DAF535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F51159-0114-4959-B9FA-D50D93F9C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BA3B74-8BDE-4A69-850C-B4435127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18F5C1-5B0F-4AF0-B215-21123F0D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01853E-0A1E-4C14-A7F8-D214B5C9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F8C76F-2390-4896-B4FD-07A9581D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FFAC-FF30-422E-9E16-952A214F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CA8D0-0648-4263-9259-36AF9281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C4601-EA66-4D04-9A17-086E6BC5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022C4-76E6-4BA6-ABC4-727E4EE81408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CD20A-E3EC-426B-B2AF-10F385A6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2CF35-448E-4239-BE5F-A1F25CEA4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73FE-DCD9-4760-A30B-08436D862C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9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75BD88-FFB3-49B8-97A6-C3A6362D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480" y="2581276"/>
            <a:ext cx="9106689" cy="1234547"/>
          </a:xfrm>
        </p:spPr>
      </p:pic>
    </p:spTree>
    <p:extLst>
      <p:ext uri="{BB962C8B-B14F-4D97-AF65-F5344CB8AC3E}">
        <p14:creationId xmlns:p14="http://schemas.microsoft.com/office/powerpoint/2010/main" val="291876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. Результаты </a:t>
            </a:r>
            <a:r>
              <a:rPr lang="en-US" sz="2400" dirty="0"/>
              <a:t>DCT2DBenchmark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EAA14E-D82D-4655-B70D-137DBF8F6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2609850"/>
            <a:ext cx="10496550" cy="1790700"/>
          </a:xfrm>
        </p:spPr>
      </p:pic>
    </p:spTree>
    <p:extLst>
      <p:ext uri="{BB962C8B-B14F-4D97-AF65-F5344CB8AC3E}">
        <p14:creationId xmlns:p14="http://schemas.microsoft.com/office/powerpoint/2010/main" val="12423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. Результаты </a:t>
            </a:r>
            <a:r>
              <a:rPr lang="en-US" sz="2400" dirty="0" err="1"/>
              <a:t>JpegProcessorBenchmark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150DE-D598-4158-B4AE-FC89C7FD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936" y="2539473"/>
            <a:ext cx="8913011" cy="12348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3B414-95F6-4787-B8B9-9F261C09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492" y="927627"/>
            <a:ext cx="9105900" cy="1238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77EEC3-E925-4FAC-B00C-3400D07E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916" y="4087286"/>
            <a:ext cx="9163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Оптимизация </a:t>
            </a:r>
            <a:r>
              <a:rPr lang="en-US" sz="2400" dirty="0"/>
              <a:t>DCT.DCT2D</a:t>
            </a:r>
            <a:r>
              <a:rPr lang="ru-RU" sz="2400" dirty="0"/>
              <a:t>. Ручная вставка маленьких функций в метод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49DF79-9C2E-435F-A68C-B970A090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91" y="1704838"/>
            <a:ext cx="4930567" cy="35893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BF939B-B8DE-4914-A15F-843846AA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14" y="1491459"/>
            <a:ext cx="501439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8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Ручная вставка маленьких функций в метод. Результаты </a:t>
            </a:r>
            <a:r>
              <a:rPr lang="en-US" sz="2400" dirty="0"/>
              <a:t>DCT2DBenchmark. 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B2B014-156F-43C5-8E3B-11846F72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552700"/>
            <a:ext cx="8610600" cy="152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8905B-1FC2-4FA6-A541-CF683EC201F9}"/>
              </a:ext>
            </a:extLst>
          </p:cNvPr>
          <p:cNvSpPr txBox="1"/>
          <p:nvPr/>
        </p:nvSpPr>
        <p:spPr>
          <a:xfrm>
            <a:off x="2247900" y="4225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Без улучшений (((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3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4. Ручная вставка маленьких функций в метод.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8905B-1FC2-4FA6-A541-CF683EC201F9}"/>
              </a:ext>
            </a:extLst>
          </p:cNvPr>
          <p:cNvSpPr txBox="1"/>
          <p:nvPr/>
        </p:nvSpPr>
        <p:spPr>
          <a:xfrm>
            <a:off x="1800225" y="40121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Без улучшений (((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A8520B-B6CF-4C5C-B10A-474723A4C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66" y="1127640"/>
            <a:ext cx="9163050" cy="12096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786FDB-B001-4EAC-BD27-A2A63572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754548"/>
            <a:ext cx="9725151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51A274-DBD3-4F7E-AC06-AB8B4BCFA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1223962"/>
            <a:ext cx="8791575" cy="4410075"/>
          </a:xfrm>
        </p:spPr>
      </p:pic>
    </p:spTree>
    <p:extLst>
      <p:ext uri="{BB962C8B-B14F-4D97-AF65-F5344CB8AC3E}">
        <p14:creationId xmlns:p14="http://schemas.microsoft.com/office/powerpoint/2010/main" val="19505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буферов. Результаты </a:t>
            </a:r>
            <a:r>
              <a:rPr lang="en-US" sz="2400" dirty="0"/>
              <a:t>DCT2DBenchmark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1B9D0-6B91-4CE6-B1C9-BE957171B696}"/>
              </a:ext>
            </a:extLst>
          </p:cNvPr>
          <p:cNvSpPr txBox="1"/>
          <p:nvPr/>
        </p:nvSpPr>
        <p:spPr>
          <a:xfrm>
            <a:off x="1500742" y="4713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Немного лучше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C08D75-D58F-4632-84B5-2E8C8875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95475"/>
            <a:ext cx="10648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0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5. Введение буферов. Результаты </a:t>
            </a:r>
            <a:r>
              <a:rPr lang="en-US" sz="2400" dirty="0" err="1"/>
              <a:t>JpegProcessorBenchmark</a:t>
            </a:r>
            <a:r>
              <a:rPr lang="ru-RU" sz="2400" dirty="0"/>
              <a:t> 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DEF729B-1C8C-4022-9D0A-9B2AC624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66" y="1729581"/>
            <a:ext cx="9163050" cy="1209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F1B9D0-6B91-4CE6-B1C9-BE957171B696}"/>
              </a:ext>
            </a:extLst>
          </p:cNvPr>
          <p:cNvSpPr txBox="1"/>
          <p:nvPr/>
        </p:nvSpPr>
        <p:spPr>
          <a:xfrm>
            <a:off x="1500742" y="4713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Немного лучше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F55B51-6226-49C9-932E-DD25A042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42" y="3429000"/>
            <a:ext cx="918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вспомогательных методов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D55665-6096-4710-B27E-8BFD259DB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3" y="2343056"/>
            <a:ext cx="4991533" cy="21718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C08C9-E9EE-4B39-9B35-191F7E1F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09" y="2468797"/>
            <a:ext cx="643945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5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методов. Результаты </a:t>
            </a:r>
            <a:r>
              <a:rPr lang="en-US" sz="2400" dirty="0" err="1"/>
              <a:t>JpegProcessorQuantizeBenchmark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83F6F-F4CA-429E-BF9A-F4418483F56F}"/>
              </a:ext>
            </a:extLst>
          </p:cNvPr>
          <p:cNvSpPr txBox="1"/>
          <p:nvPr/>
        </p:nvSpPr>
        <p:spPr>
          <a:xfrm>
            <a:off x="1426449" y="3842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C805CF-F47F-4705-B5D3-35D520B8D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1" y="2310740"/>
            <a:ext cx="9205758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0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1863A9-3C55-492F-B260-EC39FABF8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74" y="800100"/>
            <a:ext cx="8956852" cy="6057900"/>
          </a:xfrm>
        </p:spPr>
      </p:pic>
    </p:spTree>
    <p:extLst>
      <p:ext uri="{BB962C8B-B14F-4D97-AF65-F5344CB8AC3E}">
        <p14:creationId xmlns:p14="http://schemas.microsoft.com/office/powerpoint/2010/main" val="69517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6. Распараллеливание методов.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83F6F-F4CA-429E-BF9A-F4418483F56F}"/>
              </a:ext>
            </a:extLst>
          </p:cNvPr>
          <p:cNvSpPr txBox="1"/>
          <p:nvPr/>
        </p:nvSpPr>
        <p:spPr>
          <a:xfrm>
            <a:off x="1416924" y="45376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хуже!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FFC676-AA13-4104-87CF-38BD20BE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33" y="3154688"/>
            <a:ext cx="9182100" cy="1219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CB92CE-0C21-4FAE-BB09-03A13656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24" y="1659212"/>
            <a:ext cx="9182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. Распараллеливание метода </a:t>
            </a:r>
            <a:r>
              <a:rPr lang="en-US" sz="2400" dirty="0"/>
              <a:t>Compress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383C2F-ECFB-4298-9355-2406AB3AF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78" y="676276"/>
            <a:ext cx="6950042" cy="26748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828831-92D9-4511-A931-70D1DA7F9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25" y="3520956"/>
            <a:ext cx="6027575" cy="33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</a:t>
            </a:r>
            <a:r>
              <a:rPr lang="en-US" sz="2400" dirty="0"/>
              <a:t>7</a:t>
            </a:r>
            <a:r>
              <a:rPr lang="ru-RU" sz="2400" dirty="0"/>
              <a:t>. Распараллеливание метода </a:t>
            </a:r>
            <a:r>
              <a:rPr lang="en-US" sz="2400" dirty="0"/>
              <a:t>Compress</a:t>
            </a:r>
            <a:r>
              <a:rPr lang="ru-RU" sz="2400" dirty="0"/>
              <a:t>. Результаты </a:t>
            </a:r>
            <a:r>
              <a:rPr lang="en-US" sz="2400" dirty="0" err="1"/>
              <a:t>JpegProcessorBenchmark</a:t>
            </a:r>
            <a:r>
              <a:rPr lang="en-US" sz="2400" dirty="0"/>
              <a:t> 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802D00-628A-440A-8108-D4D56C22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524000"/>
            <a:ext cx="9182100" cy="1143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41232F-589E-4D8B-84EE-DE5F912E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03" y="3390899"/>
            <a:ext cx="9277350" cy="120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A35A9-ED67-4282-BD88-A818154DFD22}"/>
              </a:ext>
            </a:extLst>
          </p:cNvPr>
          <p:cNvSpPr txBox="1"/>
          <p:nvPr/>
        </p:nvSpPr>
        <p:spPr>
          <a:xfrm>
            <a:off x="1702674" y="4813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Сильно хуже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ru-RU" sz="1800" dirty="0">
                <a:solidFill>
                  <a:srgbClr val="FF0000"/>
                </a:solidFill>
              </a:rPr>
              <a:t>времени, немного лучше по памяти!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8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8. Оптимизация конструктора класса </a:t>
            </a:r>
            <a:r>
              <a:rPr lang="en-US" sz="2400" dirty="0"/>
              <a:t>Matrix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1BD1C1-812F-4F8E-B5BB-778D145D9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2471737"/>
            <a:ext cx="4867275" cy="191452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7F61B0-1C31-41B9-B990-B9C148042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52" y="2651258"/>
            <a:ext cx="4864601" cy="15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5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8. Оптимизация конструктора класса </a:t>
            </a:r>
            <a:r>
              <a:rPr lang="en-US" sz="2400" dirty="0"/>
              <a:t>Matrix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C14FD89-83E4-4FE0-B369-C0338577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2" y="1514475"/>
            <a:ext cx="11496675" cy="150495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31F4F6-D6DA-4129-BCB3-C53DE13E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848100"/>
            <a:ext cx="11315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6A1A31-BD90-4E32-8F0A-77AC81A1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8176"/>
            <a:ext cx="6791325" cy="28765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1D509F-9C1E-4475-B5EE-FE6AD99C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06" y="2741817"/>
            <a:ext cx="6620194" cy="4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BD545-109D-4906-8920-7E666892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52575"/>
            <a:ext cx="11315700" cy="1495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355281-2FD9-4189-AF27-60C8FEB6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4157662"/>
            <a:ext cx="11430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1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9.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GetPixel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F152B4-C6F0-4BA1-B6A2-4AFAB8EF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725" y="1964010"/>
            <a:ext cx="9792549" cy="104403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0EFDC6-8341-4FF8-92B5-7C9D1E30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25" y="3750899"/>
            <a:ext cx="972396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 err="1"/>
              <a:t>PixelFormat</a:t>
            </a:r>
            <a:r>
              <a:rPr lang="en-US" sz="2400" dirty="0"/>
              <a:t>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4738EA-A5F5-40F9-9B5B-0DDC0163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035" y="3840433"/>
            <a:ext cx="9563929" cy="1082134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04FEE8-1D0A-44FE-8649-7E86F393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17" y="2093549"/>
            <a:ext cx="9723963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5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/>
              <a:t>Pixel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8ABEE2-CEE1-4E80-BC52-5C95442C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18" y="1851598"/>
            <a:ext cx="8920163" cy="121165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475A5A-A0CF-4FE5-9ECF-758339B7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3886200"/>
            <a:ext cx="922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6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83E6A9-34A7-44BF-B4E0-998151AFD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09" y="2125832"/>
            <a:ext cx="12017781" cy="3406435"/>
          </a:xfrm>
        </p:spPr>
      </p:pic>
    </p:spTree>
    <p:extLst>
      <p:ext uri="{BB962C8B-B14F-4D97-AF65-F5344CB8AC3E}">
        <p14:creationId xmlns:p14="http://schemas.microsoft.com/office/powerpoint/2010/main" val="38485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10. Замена </a:t>
            </a:r>
            <a:r>
              <a:rPr lang="en-US" sz="2400" dirty="0" err="1"/>
              <a:t>PixelFormat</a:t>
            </a:r>
            <a:r>
              <a:rPr lang="en-US" sz="2400" dirty="0"/>
              <a:t> c </a:t>
            </a:r>
            <a:r>
              <a:rPr lang="ru-RU" sz="2400" dirty="0"/>
              <a:t>класса на структуру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6E065B-6421-49BF-A6EB-DB48563E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2133600"/>
            <a:ext cx="9220200" cy="114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74D4E7-BE9C-4305-A3EF-8A85AB7F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020237"/>
            <a:ext cx="9129713" cy="11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20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</a:t>
            </a:r>
            <a:r>
              <a:rPr lang="en-US" sz="2400" dirty="0"/>
              <a:t>1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 конструктора </a:t>
            </a:r>
            <a:r>
              <a:rPr lang="en-US" sz="2400" dirty="0"/>
              <a:t>Pixel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EA39FE-AED4-4F24-9554-CD2473CF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020110"/>
            <a:ext cx="7034213" cy="1969908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E4EC278-4BF1-4993-B571-6DA8B391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0290" y="3555435"/>
            <a:ext cx="7056135" cy="2188139"/>
          </a:xfrm>
        </p:spPr>
      </p:pic>
    </p:spTree>
    <p:extLst>
      <p:ext uri="{BB962C8B-B14F-4D97-AF65-F5344CB8AC3E}">
        <p14:creationId xmlns:p14="http://schemas.microsoft.com/office/powerpoint/2010/main" val="715016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 1</a:t>
            </a:r>
            <a:r>
              <a:rPr lang="en-US" sz="2400" dirty="0"/>
              <a:t>1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 конструктора </a:t>
            </a:r>
            <a:r>
              <a:rPr lang="en-US" sz="2400" dirty="0"/>
              <a:t>Pixel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54E10E-77E3-4196-949F-114A89B7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4133850"/>
            <a:ext cx="9129713" cy="118088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104D88-C528-478F-BAB8-1527B937E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1690687"/>
            <a:ext cx="8834438" cy="114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12. Пересмотр шага 2. Уменьшение вложенности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3FD5C50-A55F-4327-9588-85679AAC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114" y="1821040"/>
            <a:ext cx="4968671" cy="3215919"/>
          </a:xfrm>
        </p:spPr>
      </p:pic>
    </p:spTree>
    <p:extLst>
      <p:ext uri="{BB962C8B-B14F-4D97-AF65-F5344CB8AC3E}">
        <p14:creationId xmlns:p14="http://schemas.microsoft.com/office/powerpoint/2010/main" val="307509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12. Пересмотр шага 2. Уменьшение вложенности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8916A84-8D95-43E3-BB86-ABDD2393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612" y="3429000"/>
            <a:ext cx="9589477" cy="12192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8C4BCA-8372-4F04-A851-DDD9E11B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485899"/>
            <a:ext cx="942593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Замена повсеместного использования </a:t>
            </a:r>
            <a:r>
              <a:rPr lang="en-US" sz="2400" dirty="0"/>
              <a:t> </a:t>
            </a:r>
            <a:r>
              <a:rPr lang="en-US" sz="2400" dirty="0" err="1"/>
              <a:t>GetLength</a:t>
            </a:r>
            <a:r>
              <a:rPr lang="ru-RU" sz="2400" dirty="0"/>
              <a:t>() в </a:t>
            </a:r>
            <a:r>
              <a:rPr lang="en-US" sz="2400" dirty="0"/>
              <a:t>IDCT2D </a:t>
            </a:r>
            <a:r>
              <a:rPr lang="ru-RU" sz="2400" dirty="0"/>
              <a:t>на переменные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A708CB1-7ACF-4201-9237-B0F84BFAA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216" y="1885816"/>
            <a:ext cx="4930567" cy="308636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8CAA3-0AC2-4947-ACF3-6C651A00B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" y="1847712"/>
            <a:ext cx="6538527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92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3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Замена повсеместного использования </a:t>
            </a:r>
            <a:r>
              <a:rPr lang="en-US" sz="2400" dirty="0"/>
              <a:t> </a:t>
            </a:r>
            <a:r>
              <a:rPr lang="en-US" sz="2400" dirty="0" err="1"/>
              <a:t>GetLength</a:t>
            </a:r>
            <a:r>
              <a:rPr lang="ru-RU" sz="2400" dirty="0"/>
              <a:t>() в </a:t>
            </a:r>
            <a:r>
              <a:rPr lang="en-US" sz="2400" dirty="0"/>
              <a:t>IDCT2D </a:t>
            </a:r>
            <a:r>
              <a:rPr lang="ru-RU" sz="2400" dirty="0"/>
              <a:t>на переменные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2F5B87-C353-4561-A8B1-07CD0DD5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7" y="4352926"/>
            <a:ext cx="10558465" cy="1374222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E36A19A-31AD-4777-B1FE-4883CD9F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6767" y="1561171"/>
            <a:ext cx="10515600" cy="1336946"/>
          </a:xfrm>
        </p:spPr>
      </p:pic>
    </p:spTree>
    <p:extLst>
      <p:ext uri="{BB962C8B-B14F-4D97-AF65-F5344CB8AC3E}">
        <p14:creationId xmlns:p14="http://schemas.microsoft.com/office/powerpoint/2010/main" val="233994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</a:t>
            </a:r>
            <a:r>
              <a:rPr lang="en-US" sz="2400" dirty="0"/>
              <a:t> IDCT2D</a:t>
            </a:r>
            <a:r>
              <a:rPr lang="ru-RU" sz="2400" dirty="0"/>
              <a:t> по аналогии с </a:t>
            </a:r>
            <a:r>
              <a:rPr lang="en-US" sz="2400" dirty="0"/>
              <a:t>DCT2D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F2AEF7-0550-44CF-9A5C-7FE2CB373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728" y="1828660"/>
            <a:ext cx="4884843" cy="320067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823F77-291A-42A9-A023-B0E5A8A1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431" y="1687677"/>
            <a:ext cx="4922947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4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Оптимизация</a:t>
            </a:r>
            <a:r>
              <a:rPr lang="en-US" sz="2400" dirty="0"/>
              <a:t> IDCT2D</a:t>
            </a:r>
            <a:r>
              <a:rPr lang="ru-RU" sz="2400" dirty="0"/>
              <a:t> по аналогии с </a:t>
            </a:r>
            <a:r>
              <a:rPr lang="en-US" sz="2400" dirty="0"/>
              <a:t>DCT2D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16A26F-EA35-46B7-B30E-922C7A15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785463"/>
            <a:ext cx="11020425" cy="14011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F02916-6646-44A8-B280-1AFB19CEB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029076"/>
            <a:ext cx="110585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15.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SetPixel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C30B38-283E-46C4-A7F2-CE8336CB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444625"/>
            <a:ext cx="3977985" cy="2255715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EF1C000D-92D1-43F6-8A21-43D33D59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699" y="1444625"/>
            <a:ext cx="4060302" cy="4351338"/>
          </a:xfrm>
        </p:spPr>
      </p:pic>
    </p:spTree>
    <p:extLst>
      <p:ext uri="{BB962C8B-B14F-4D97-AF65-F5344CB8AC3E}">
        <p14:creationId xmlns:p14="http://schemas.microsoft.com/office/powerpoint/2010/main" val="402921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1. Профилировка до оптимизации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763901-07ED-4730-8CD5-C8F84959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8421"/>
            <a:ext cx="12192000" cy="4301258"/>
          </a:xfrm>
        </p:spPr>
      </p:pic>
    </p:spTree>
    <p:extLst>
      <p:ext uri="{BB962C8B-B14F-4D97-AF65-F5344CB8AC3E}">
        <p14:creationId xmlns:p14="http://schemas.microsoft.com/office/powerpoint/2010/main" val="1974275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15. Замена </a:t>
            </a:r>
            <a:r>
              <a:rPr lang="en-US" sz="2400" dirty="0"/>
              <a:t>Bitmap</a:t>
            </a:r>
            <a:r>
              <a:rPr lang="ru-RU" sz="2400" dirty="0"/>
              <a:t>.</a:t>
            </a:r>
            <a:r>
              <a:rPr lang="en-US" sz="2400" dirty="0" err="1"/>
              <a:t>SetPixel</a:t>
            </a:r>
            <a:r>
              <a:rPr lang="en-US" sz="2400" dirty="0"/>
              <a:t>() </a:t>
            </a:r>
            <a:r>
              <a:rPr lang="ru-RU" sz="2400" dirty="0"/>
              <a:t>на указатели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655B58F-A3B4-4D4B-A4DF-2D9D67E2A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794"/>
            <a:ext cx="10515600" cy="1458499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503139-4903-4DD1-A6D2-68197979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5091"/>
            <a:ext cx="10515600" cy="14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3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Введение буферов в </a:t>
            </a:r>
            <a:r>
              <a:rPr lang="en-US" sz="2400" dirty="0" err="1"/>
              <a:t>JpegProcessor</a:t>
            </a:r>
            <a:r>
              <a:rPr lang="ru-RU" sz="2400" dirty="0"/>
              <a:t>.</a:t>
            </a:r>
            <a:r>
              <a:rPr lang="en-US" sz="2400" dirty="0" err="1"/>
              <a:t>Uncompress</a:t>
            </a:r>
            <a:r>
              <a:rPr lang="ru-RU" sz="2400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898B9C-1A06-421B-87BF-4BE68303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976313"/>
            <a:ext cx="8153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8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Введение буферов в </a:t>
            </a:r>
            <a:r>
              <a:rPr lang="en-US" sz="2400" dirty="0" err="1"/>
              <a:t>JpegProcessor</a:t>
            </a:r>
            <a:r>
              <a:rPr lang="ru-RU" sz="2400" dirty="0"/>
              <a:t>.</a:t>
            </a:r>
            <a:r>
              <a:rPr lang="en-US" sz="2400" dirty="0" err="1"/>
              <a:t>Uncompress</a:t>
            </a:r>
            <a:r>
              <a:rPr lang="ru-RU" sz="24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AA3510-E81E-4A07-8A07-6D6DF13A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" y="3686173"/>
            <a:ext cx="11201400" cy="14954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CD7AF4-CDA8-4F1C-B6B6-CB301F4E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457325"/>
            <a:ext cx="1122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7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1</a:t>
            </a:r>
            <a:r>
              <a:rPr lang="en-US" sz="2400" dirty="0"/>
              <a:t>6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 err="1"/>
              <a:t>Инлайн</a:t>
            </a:r>
            <a:r>
              <a:rPr lang="ru-RU" sz="2400" dirty="0"/>
              <a:t> метода </a:t>
            </a:r>
            <a:r>
              <a:rPr lang="en-US" sz="2400" dirty="0"/>
              <a:t>Alpha(int u)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1F0763-F7CE-4E61-8F07-118E2828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905248"/>
            <a:ext cx="10972800" cy="15335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CE64F-75D0-4E48-9A1D-3B050DDC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336674"/>
            <a:ext cx="11220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06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50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710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045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94C9C-8BBA-4B61-9FF8-6E7B3F73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00101"/>
            <a:ext cx="12191999" cy="605789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 Шаг 2. Распараллеливание </a:t>
            </a:r>
            <a:r>
              <a:rPr lang="en-US" sz="2400" dirty="0"/>
              <a:t>DCT.DCT2D. </a:t>
            </a:r>
            <a:r>
              <a:rPr lang="ru-RU" sz="2400" dirty="0"/>
              <a:t>Замена </a:t>
            </a:r>
            <a:r>
              <a:rPr lang="en-US" sz="2400" dirty="0" err="1"/>
              <a:t>LoopByTwoVariables</a:t>
            </a:r>
            <a:r>
              <a:rPr lang="en-US" sz="2400" dirty="0"/>
              <a:t> </a:t>
            </a:r>
            <a:r>
              <a:rPr lang="ru-RU" sz="2400" dirty="0"/>
              <a:t>на </a:t>
            </a:r>
            <a:r>
              <a:rPr lang="en-US" sz="2400" dirty="0" err="1"/>
              <a:t>Parallel.For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F91AA0B-7A11-4A39-BF4B-AF1903AF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" y="1914398"/>
            <a:ext cx="5646909" cy="30711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271B6F-CF15-4747-9F48-5A468B30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97" y="1824851"/>
            <a:ext cx="5608806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 Шаг 2. Распараллеливание </a:t>
            </a:r>
            <a:r>
              <a:rPr lang="en-US" sz="2400" dirty="0"/>
              <a:t>DCT.DCT2D</a:t>
            </a:r>
            <a:r>
              <a:rPr lang="ru-RU" sz="2400" dirty="0"/>
              <a:t>. Результаты </a:t>
            </a:r>
            <a:r>
              <a:rPr lang="en-US" sz="2400" dirty="0"/>
              <a:t>DCT2DBenchmark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AFBD4C-3F29-4D58-8FB1-0EEFB5A7C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87" y="957970"/>
            <a:ext cx="4343776" cy="564690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E50C72-D093-4525-9C2C-6D8BD5DE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03" y="2979010"/>
            <a:ext cx="7370810" cy="10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2. Распараллеливание </a:t>
            </a:r>
            <a:r>
              <a:rPr lang="en-US" sz="2400" dirty="0"/>
              <a:t>DCT.DCT2D. </a:t>
            </a:r>
            <a:r>
              <a:rPr lang="ru-RU" sz="2400" dirty="0"/>
              <a:t>Результаты </a:t>
            </a:r>
            <a:r>
              <a:rPr lang="en-US" sz="2400" dirty="0" err="1"/>
              <a:t>JpegProcessorBenchmark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E150DE-D598-4158-B4AE-FC89C7FD3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492" y="3730098"/>
            <a:ext cx="8913011" cy="12348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3B414-95F6-4787-B8B9-9F261C09D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7" y="1889652"/>
            <a:ext cx="9105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Распараллеливание </a:t>
            </a:r>
            <a:r>
              <a:rPr lang="en-US" sz="2400" dirty="0"/>
              <a:t>DCT.DCT2D. DotTrace</a:t>
            </a:r>
            <a:endParaRPr lang="ru-RU" sz="2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4905D9-6334-4385-8558-633E20AE6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50" y="923925"/>
            <a:ext cx="9486900" cy="5810250"/>
          </a:xfrm>
        </p:spPr>
      </p:pic>
    </p:spTree>
    <p:extLst>
      <p:ext uri="{BB962C8B-B14F-4D97-AF65-F5344CB8AC3E}">
        <p14:creationId xmlns:p14="http://schemas.microsoft.com/office/powerpoint/2010/main" val="242625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1C3-03B4-4AC1-BEBC-88FAC659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Шаг 3. Оптимизация </a:t>
            </a:r>
            <a:r>
              <a:rPr lang="en-US" sz="2400" dirty="0"/>
              <a:t>DCT.DCT2D</a:t>
            </a:r>
            <a:r>
              <a:rPr lang="ru-RU" sz="2400" dirty="0"/>
              <a:t>. Замена </a:t>
            </a:r>
            <a:r>
              <a:rPr lang="en-US" sz="2400" dirty="0"/>
              <a:t>LINQ </a:t>
            </a:r>
            <a:r>
              <a:rPr lang="ru-RU" sz="2400" dirty="0"/>
              <a:t>на обычные циклы </a:t>
            </a:r>
            <a:r>
              <a:rPr lang="en-US" sz="2400" dirty="0"/>
              <a:t>for</a:t>
            </a:r>
            <a:r>
              <a:rPr lang="ru-RU" sz="2400" dirty="0"/>
              <a:t>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5D5F8-2EF1-4956-AD4D-41A464382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4" y="1701025"/>
            <a:ext cx="5608806" cy="32082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2FEC6-2D56-4176-A5E7-1FB89ABC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91" y="1510509"/>
            <a:ext cx="493056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432</Words>
  <Application>Microsoft Office PowerPoint</Application>
  <PresentationFormat>Широкоэкранный</PresentationFormat>
  <Paragraphs>50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Тема Office</vt:lpstr>
      <vt:lpstr>Шаг 1. Профилировка до оптимизации</vt:lpstr>
      <vt:lpstr>Шаг 1. Профилировка до оптимизации</vt:lpstr>
      <vt:lpstr>Шаг 1. Профилировка до оптимизации</vt:lpstr>
      <vt:lpstr>Шаг 1. Профилировка до оптимизации</vt:lpstr>
      <vt:lpstr> Шаг 2. Распараллеливание DCT.DCT2D. Замена LoopByTwoVariables на Parallel.For</vt:lpstr>
      <vt:lpstr> Шаг 2. Распараллеливание DCT.DCT2D. Результаты DCT2DBenchmark</vt:lpstr>
      <vt:lpstr>Шаг 2. Распараллеливание DCT.DCT2D. Результаты JpegProcessorBenchmark</vt:lpstr>
      <vt:lpstr>Распараллеливание DCT.DCT2D. DotTrace</vt:lpstr>
      <vt:lpstr>Шаг 3. Оптимизация DCT.DCT2D. Замена LINQ на обычные циклы for </vt:lpstr>
      <vt:lpstr>Шаг 3. Замена LINQ на обычные циклы for. Результаты DCT2DBenchmark </vt:lpstr>
      <vt:lpstr>Шаг 3. Замена LINQ на обычные циклы for. Результаты JpegProcessorBenchmark </vt:lpstr>
      <vt:lpstr>Шаг 4. Оптимизация DCT.DCT2D. Ручная вставка маленьких функций в метод</vt:lpstr>
      <vt:lpstr>Шаг 4. Ручная вставка маленьких функций в метод. Результаты DCT2DBenchmark. </vt:lpstr>
      <vt:lpstr>Шаг 4. Ручная вставка маленьких функций в метод. Результаты JpegProcessorBenchmark </vt:lpstr>
      <vt:lpstr>Шаг 5. Введение буферов</vt:lpstr>
      <vt:lpstr>Шаг 5. Введение буферов. Результаты DCT2DBenchmark</vt:lpstr>
      <vt:lpstr>Шаг 5. Введение буферов. Результаты JpegProcessorBenchmark </vt:lpstr>
      <vt:lpstr>Шаг 6. Распараллеливание вспомогательных методов</vt:lpstr>
      <vt:lpstr>Шаг 6. Распараллеливание методов. Результаты JpegProcessorQuantizeBenchmark </vt:lpstr>
      <vt:lpstr>Шаг 6. Распараллеливание методов. Результаты JpegProcessorBenchmark </vt:lpstr>
      <vt:lpstr>Шаг 7. Распараллеливание метода Compress</vt:lpstr>
      <vt:lpstr>Шаг 7. Распараллеливание метода Compress. Результаты JpegProcessorBenchmark </vt:lpstr>
      <vt:lpstr>Шаг 8. Оптимизация конструктора класса Matrix</vt:lpstr>
      <vt:lpstr>Шаг 8. Оптимизация конструктора класса Matrix</vt:lpstr>
      <vt:lpstr>Шаг 9. Замена Bitmap.GetPixel() на указатели</vt:lpstr>
      <vt:lpstr>Шаг 9. Замена Bitmap.GetPixel() на указатели</vt:lpstr>
      <vt:lpstr>Шаг 9. Замена Bitmap.GetPixel() на указатели</vt:lpstr>
      <vt:lpstr>Шаг  10. Замена PixelFormat c класса на структуру</vt:lpstr>
      <vt:lpstr>Шаг  10. Замена Pixel c класса на структуру</vt:lpstr>
      <vt:lpstr>Шаг  10. Замена PixelFormat c класса на структуру</vt:lpstr>
      <vt:lpstr>Шаг  11. Оптимизация конструктора Pixel</vt:lpstr>
      <vt:lpstr>Шаг  11. Оптимизация конструктора Pixel</vt:lpstr>
      <vt:lpstr>Шаг 12. Пересмотр шага 2. Уменьшение вложенности Parallel.For</vt:lpstr>
      <vt:lpstr>Шаг 12. Пересмотр шага 2. Уменьшение вложенности Parallel.For</vt:lpstr>
      <vt:lpstr>Шаг 13. Замена повсеместного использования  GetLength() в IDCT2D на переменные</vt:lpstr>
      <vt:lpstr>Шаг 13. Замена повсеместного использования  GetLength() в IDCT2D на переменные</vt:lpstr>
      <vt:lpstr>Шаг 14. Оптимизация IDCT2D по аналогии с DCT2D</vt:lpstr>
      <vt:lpstr>Шаг 14. Оптимизация IDCT2D по аналогии с DCT2D</vt:lpstr>
      <vt:lpstr>Шаг 15. Замена Bitmap.SetPixel() на указатели</vt:lpstr>
      <vt:lpstr>Шаг 15. Замена Bitmap.SetPixel() на указатели</vt:lpstr>
      <vt:lpstr>Шаг 16. Введение буферов в JpegProcessor.Uncompress </vt:lpstr>
      <vt:lpstr>Шаг 16. Введение буферов в JpegProcessor.Uncompress </vt:lpstr>
      <vt:lpstr>Шаг 16. Инлайн метода Alpha(int u)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 оптимизации</dc:title>
  <dc:creator>Виктор Соцук</dc:creator>
  <cp:lastModifiedBy>Виктор Соцук</cp:lastModifiedBy>
  <cp:revision>55</cp:revision>
  <dcterms:created xsi:type="dcterms:W3CDTF">2023-03-13T20:02:18Z</dcterms:created>
  <dcterms:modified xsi:type="dcterms:W3CDTF">2023-03-18T11:42:35Z</dcterms:modified>
</cp:coreProperties>
</file>