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9" r:id="rId4"/>
    <p:sldId id="262" r:id="rId5"/>
    <p:sldId id="267" r:id="rId6"/>
    <p:sldId id="268" r:id="rId7"/>
    <p:sldId id="269" r:id="rId8"/>
    <p:sldId id="270" r:id="rId9"/>
    <p:sldId id="264" r:id="rId10"/>
    <p:sldId id="265" r:id="rId11"/>
    <p:sldId id="266" r:id="rId12"/>
    <p:sldId id="271" r:id="rId13"/>
    <p:sldId id="272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BFF"/>
    <a:srgbClr val="D883FF"/>
    <a:srgbClr val="FF7E79"/>
    <a:srgbClr val="0031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/>
    <p:restoredTop sz="94653"/>
  </p:normalViewPr>
  <p:slideViewPr>
    <p:cSldViewPr snapToGrid="0" snapToObjects="1">
      <p:cViewPr>
        <p:scale>
          <a:sx n="105" d="100"/>
          <a:sy n="105" d="100"/>
        </p:scale>
        <p:origin x="7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A0CF4-3C39-D548-B3EA-A98A67CB503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37FDE-9AF9-D14A-A7AC-CB3E34E3D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37FDE-9AF9-D14A-A7AC-CB3E34E3DD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9879" y="2113492"/>
            <a:ext cx="9892242" cy="36099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softEdge rad="0"/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urier New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4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AE26-380A-4C48-9D3F-79CDDCE7F14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AE26-380A-4C48-9D3F-79CDDCE7F147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A3E7-6DC0-AE43-8D08-29D3C97EE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8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316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rgbClr val="00316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316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316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316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31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rams.io/cs18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vikrams+cs186@berkeley.edu" TargetMode="Externa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vikrams+cs186@berkeley.edu" TargetMode="Externa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berkeley-cs186/cour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git-scm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1: Course Introduction, </a:t>
            </a:r>
            <a:r>
              <a:rPr lang="en-US" dirty="0" err="1" smtClean="0"/>
              <a:t>Git</a:t>
            </a:r>
            <a:r>
              <a:rPr lang="en-US" dirty="0" smtClean="0"/>
              <a:t>,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Vikram Sreekanti</a:t>
            </a:r>
          </a:p>
          <a:p>
            <a:r>
              <a:rPr lang="en-US" dirty="0">
                <a:hlinkClick r:id="rId3"/>
              </a:rPr>
              <a:t>http://www.vikrams.io</a:t>
            </a:r>
            <a:r>
              <a:rPr lang="en-US">
                <a:hlinkClick r:id="rId3"/>
              </a:rPr>
              <a:t>/cs186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6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Homework (10% of your grade)</a:t>
            </a:r>
          </a:p>
          <a:p>
            <a:r>
              <a:rPr lang="en-US" dirty="0" smtClean="0"/>
              <a:t>3 Projects (45% of your grade)</a:t>
            </a:r>
          </a:p>
          <a:p>
            <a:r>
              <a:rPr lang="en-US" dirty="0" smtClean="0"/>
              <a:t>2 Midterms (20% of your grade)</a:t>
            </a:r>
          </a:p>
          <a:p>
            <a:pPr lvl="1"/>
            <a:r>
              <a:rPr lang="en-US" dirty="0" smtClean="0"/>
              <a:t>10/5, 11/7</a:t>
            </a:r>
          </a:p>
          <a:p>
            <a:r>
              <a:rPr lang="en-US" dirty="0" smtClean="0"/>
              <a:t>1 Final (25% of your grade)</a:t>
            </a:r>
          </a:p>
          <a:p>
            <a:pPr lvl="1"/>
            <a:r>
              <a:rPr lang="en-US" dirty="0" smtClean="0"/>
              <a:t>12/16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1800" dirty="0" smtClean="0"/>
              <a:t>Email me ASAP for exam conflicts!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4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“Life of a Query”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… but first, what is a query?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9879" y="2942548"/>
            <a:ext cx="9892242" cy="26779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 smtClean="0"/>
              <a:t> columns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 smtClean="0"/>
              <a:t> tables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 smtClean="0"/>
              <a:t> predicates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US" dirty="0" smtClean="0"/>
              <a:t>[</a:t>
            </a:r>
            <a:r>
              <a:rPr lang="is-IS" dirty="0" smtClean="0"/>
              <a:t>. . .]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7E79"/>
                </a:solidFill>
              </a:rPr>
              <a:t>ORDER BY </a:t>
            </a:r>
            <a:r>
              <a:rPr lang="en-US" dirty="0" smtClean="0"/>
              <a:t>[. </a:t>
            </a:r>
            <a:r>
              <a:rPr lang="en-US" smtClean="0"/>
              <a:t>. . ];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1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Exercises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dirty="0" smtClean="0"/>
              <a:t>Songs (</a:t>
            </a:r>
            <a:r>
              <a:rPr lang="en-US" dirty="0" err="1" smtClean="0"/>
              <a:t>song_id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err="1" smtClean="0"/>
              <a:t>song_name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err="1" smtClean="0"/>
              <a:t>album_id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dirty="0" smtClean="0"/>
              <a:t>, weeks_in_top_40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dirty="0" smtClean="0"/>
              <a:t>Artists (</a:t>
            </a:r>
            <a:r>
              <a:rPr lang="en-US" dirty="0" err="1" smtClean="0"/>
              <a:t>artist_id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err="1" smtClean="0"/>
              <a:t>artist_name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err="1" smtClean="0"/>
              <a:t>first_year_active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integer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dirty="0" smtClean="0"/>
              <a:t>Albums (</a:t>
            </a:r>
            <a:r>
              <a:rPr lang="en-US" dirty="0" err="1" smtClean="0"/>
              <a:t>album_id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err="1" smtClean="0"/>
              <a:t>album_name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err="1" smtClean="0"/>
              <a:t>artist_id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err="1" smtClean="0"/>
              <a:t>year_released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dirty="0" smtClean="0"/>
              <a:t>, genre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5 songs that spent the most weeks in the top 40, ordered from most to least.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9879" y="3076661"/>
            <a:ext cx="9892242" cy="18367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 smtClean="0"/>
              <a:t>song_name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Songs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FF7E79"/>
                </a:solidFill>
              </a:rPr>
              <a:t>ORDER BY</a:t>
            </a:r>
            <a:r>
              <a:rPr lang="en-US" dirty="0" smtClean="0"/>
              <a:t> weeks_in_top_40 </a:t>
            </a:r>
            <a:r>
              <a:rPr lang="en-US" dirty="0" smtClean="0">
                <a:solidFill>
                  <a:srgbClr val="D2ABFF"/>
                </a:solidFill>
              </a:rPr>
              <a:t>DESC LIMIT </a:t>
            </a:r>
            <a:r>
              <a:rPr lang="en-US" dirty="0" smtClean="0"/>
              <a:t>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name and first year active of every artist whose name starts </a:t>
            </a:r>
            <a:r>
              <a:rPr lang="en-US" dirty="0" err="1" smtClean="0"/>
              <a:t>withthe</a:t>
            </a:r>
            <a:r>
              <a:rPr lang="en-US" dirty="0" smtClean="0"/>
              <a:t> letter ‘B’.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9879" y="3064469"/>
            <a:ext cx="9892242" cy="169041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 smtClean="0"/>
              <a:t>artist_name</a:t>
            </a:r>
            <a:r>
              <a:rPr lang="en-US" dirty="0" smtClean="0"/>
              <a:t>, </a:t>
            </a:r>
            <a:r>
              <a:rPr lang="en-US" dirty="0" err="1" smtClean="0"/>
              <a:t>first_year_active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ARTISTS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 smtClean="0"/>
              <a:t>artist_name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2ABFF"/>
                </a:solidFill>
              </a:rPr>
              <a:t>LIKE </a:t>
            </a:r>
            <a:r>
              <a:rPr lang="en-US" dirty="0" smtClean="0"/>
              <a:t>‘B%’;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total number of “Techno” albums released each year.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9879" y="2954741"/>
            <a:ext cx="9892242" cy="2068364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 smtClean="0"/>
              <a:t>year_released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2ABFF"/>
                </a:solidFill>
              </a:rPr>
              <a:t>COUNT</a:t>
            </a:r>
            <a:r>
              <a:rPr lang="en-US" dirty="0" smtClean="0"/>
              <a:t>(*)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Albums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genre = ‘Techno’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US" dirty="0" err="1" smtClean="0"/>
              <a:t>year_released</a:t>
            </a:r>
            <a:r>
              <a:rPr lang="en-US" dirty="0" smtClean="0"/>
              <a:t>;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genre and the number of albums released per genre; don’t include genres that have a count of less than 10.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9879" y="2893780"/>
            <a:ext cx="9892242" cy="205617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 smtClean="0"/>
              <a:t> genre, COUNT(*) as </a:t>
            </a:r>
            <a:r>
              <a:rPr lang="en-US" dirty="0" err="1" smtClean="0"/>
              <a:t>cnt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Albums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US" dirty="0" smtClean="0"/>
              <a:t>genre</a:t>
            </a:r>
            <a:endParaRPr lang="is-I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HAVING </a:t>
            </a:r>
            <a:r>
              <a:rPr lang="en-US" dirty="0" err="1" smtClean="0"/>
              <a:t>cnt</a:t>
            </a:r>
            <a:r>
              <a:rPr lang="en-US" dirty="0" smtClean="0"/>
              <a:t> &gt; 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Enrollment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is over-enrolled.</a:t>
            </a:r>
          </a:p>
          <a:p>
            <a:r>
              <a:rPr lang="en-US" dirty="0" smtClean="0"/>
              <a:t>The course staff does not control enrollment. </a:t>
            </a:r>
          </a:p>
          <a:p>
            <a:r>
              <a:rPr lang="en-US" dirty="0" smtClean="0"/>
              <a:t>Unfortunately, we also don’t know how many people will drop.</a:t>
            </a:r>
          </a:p>
          <a:p>
            <a:pPr lvl="1"/>
            <a:r>
              <a:rPr lang="en-US" dirty="0" smtClean="0"/>
              <a:t>When I was an undergrad: 10%</a:t>
            </a:r>
          </a:p>
          <a:p>
            <a:pPr lvl="1"/>
            <a:r>
              <a:rPr lang="en-US" dirty="0" smtClean="0"/>
              <a:t>Now: maybe higher?</a:t>
            </a:r>
          </a:p>
          <a:p>
            <a:r>
              <a:rPr lang="en-US" dirty="0" smtClean="0"/>
              <a:t>The class is on the course schedule for next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Bay Area native</a:t>
            </a:r>
          </a:p>
          <a:p>
            <a:r>
              <a:rPr lang="en-US" dirty="0" smtClean="0"/>
              <a:t>Berkeley Undergrad (EECS ‘15)</a:t>
            </a:r>
          </a:p>
          <a:p>
            <a:r>
              <a:rPr lang="en-US" dirty="0" smtClean="0"/>
              <a:t>First year Ph.D. student working with Joe </a:t>
            </a:r>
            <a:r>
              <a:rPr lang="en-US" dirty="0" err="1" smtClean="0"/>
              <a:t>Hellerstein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Office Hours (651 Soda): Tuesday, 2-3pm; Friday, 10-11am</a:t>
            </a:r>
          </a:p>
          <a:p>
            <a:r>
              <a:rPr lang="en-US" sz="1800" dirty="0" smtClean="0"/>
              <a:t>Email: </a:t>
            </a:r>
            <a:r>
              <a:rPr lang="en-US" sz="1800" dirty="0" smtClean="0">
                <a:hlinkClick r:id="rId2"/>
              </a:rPr>
              <a:t>vikrams+cs186@berkeley.edu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176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Talk to me about:</a:t>
            </a:r>
          </a:p>
          <a:p>
            <a:pPr lvl="1"/>
            <a:r>
              <a:rPr lang="en-US" dirty="0" smtClean="0"/>
              <a:t>Beer</a:t>
            </a:r>
          </a:p>
          <a:p>
            <a:pPr lvl="1"/>
            <a:r>
              <a:rPr lang="en-US" dirty="0" smtClean="0"/>
              <a:t>Sports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Politics &amp; Constitutional law</a:t>
            </a:r>
            <a:endParaRPr lang="en-US" dirty="0" smtClean="0"/>
          </a:p>
          <a:p>
            <a:pPr lvl="1"/>
            <a:r>
              <a:rPr lang="en-US" dirty="0" smtClean="0"/>
              <a:t>Music</a:t>
            </a:r>
          </a:p>
          <a:p>
            <a:pPr lvl="1"/>
            <a:r>
              <a:rPr lang="en-US" dirty="0" smtClean="0"/>
              <a:t>Cars &amp; driving stick shift</a:t>
            </a:r>
          </a:p>
          <a:p>
            <a:pPr lvl="1"/>
            <a:r>
              <a:rPr lang="en-US" dirty="0" smtClean="0"/>
              <a:t>Star Trek</a:t>
            </a:r>
          </a:p>
          <a:p>
            <a:pPr lvl="1"/>
            <a:r>
              <a:rPr lang="en-US" dirty="0" smtClean="0"/>
              <a:t>Web dev?</a:t>
            </a:r>
          </a:p>
          <a:p>
            <a:pPr lvl="1"/>
            <a:r>
              <a:rPr lang="is-IS" dirty="0" smtClean="0"/>
              <a:t>… </a:t>
            </a:r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Office Hours (651 Soda): Tuesday, 2-3pm; Friday, 10-11am</a:t>
            </a:r>
          </a:p>
          <a:p>
            <a:r>
              <a:rPr lang="en-US" sz="1800" dirty="0" smtClean="0"/>
              <a:t>Email: </a:t>
            </a:r>
            <a:r>
              <a:rPr lang="en-US" sz="1800" dirty="0" smtClean="0">
                <a:hlinkClick r:id="rId2"/>
              </a:rPr>
              <a:t>vikrams+cs186@berkeley.edu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700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0533" y="1625600"/>
            <a:ext cx="496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REMOTE: PERSONAL</a:t>
            </a:r>
          </a:p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(git@github.com:berkeley-cs186/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2559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REMOTE: COURSE</a:t>
            </a:r>
          </a:p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(git@github.com:berkeley-cs186/course)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506662"/>
            <a:ext cx="5181600" cy="4351338"/>
          </a:xfrm>
        </p:spPr>
        <p:txBody>
          <a:bodyPr/>
          <a:lstStyle/>
          <a:p>
            <a:r>
              <a:rPr lang="en-US" b="1" i="1" dirty="0" smtClean="0"/>
              <a:t>Only</a:t>
            </a:r>
            <a:r>
              <a:rPr lang="en-US" b="1" dirty="0" smtClean="0"/>
              <a:t> </a:t>
            </a:r>
            <a:r>
              <a:rPr lang="en-US" dirty="0" smtClean="0"/>
              <a:t>course staff has push access. You can’t push to course.</a:t>
            </a:r>
          </a:p>
          <a:p>
            <a:r>
              <a:rPr lang="en-US" dirty="0" smtClean="0"/>
              <a:t>Use this repo to get homework specs and starter code.</a:t>
            </a:r>
          </a:p>
          <a:p>
            <a:r>
              <a:rPr lang="en-US" b="1" i="1" u="sng" dirty="0" smtClean="0"/>
              <a:t>Don</a:t>
            </a:r>
            <a:r>
              <a:rPr lang="uk-UA" b="1" i="1" u="sng" dirty="0" smtClean="0"/>
              <a:t>’</a:t>
            </a:r>
            <a:r>
              <a:rPr lang="en-US" b="1" i="1" u="sng" dirty="0" smtClean="0"/>
              <a:t>t bother trying to push to it!</a:t>
            </a:r>
            <a:endParaRPr lang="en-US" b="1" i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20466" y="250666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rgbClr val="0031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rgbClr val="0031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rgbClr val="0031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31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31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personal repo. </a:t>
            </a:r>
          </a:p>
          <a:p>
            <a:r>
              <a:rPr lang="en-US" dirty="0" smtClean="0"/>
              <a:t>No one but course staff and you can see this repo.</a:t>
            </a:r>
          </a:p>
          <a:p>
            <a:r>
              <a:rPr lang="en-US" dirty="0" smtClean="0"/>
              <a:t>This is where you submit your assignments.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4806" y="1860021"/>
            <a:ext cx="11482388" cy="4887912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~/cs186&gt;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git@github.com:berkeley-cs186/</a:t>
            </a:r>
            <a:r>
              <a:rPr lang="en-US" sz="2000" dirty="0" err="1" smtClean="0"/>
              <a:t>db</a:t>
            </a: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2000" dirty="0" smtClean="0"/>
              <a:t>. .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~/cs186&gt;</a:t>
            </a:r>
            <a:r>
              <a:rPr lang="is-IS" sz="2000" dirty="0" smtClean="0"/>
              <a:t> cd db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~/cs186/db&gt;</a:t>
            </a:r>
            <a:r>
              <a:rPr lang="is-IS" sz="2000" dirty="0" smtClean="0"/>
              <a:t> git remote –v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</a:t>
            </a:r>
            <a:r>
              <a:rPr lang="en-US" sz="2000" dirty="0" smtClean="0"/>
              <a:t>	</a:t>
            </a:r>
            <a:r>
              <a:rPr lang="en-US" sz="2000" dirty="0" smtClean="0"/>
              <a:t>git@github.com:berkeley-cs186/</a:t>
            </a:r>
            <a:r>
              <a:rPr lang="en-US" sz="2000" dirty="0" err="1" smtClean="0"/>
              <a:t>db</a:t>
            </a:r>
            <a:r>
              <a:rPr lang="en-US" sz="2000" dirty="0" smtClean="0"/>
              <a:t> </a:t>
            </a:r>
            <a:r>
              <a:rPr lang="en-US" sz="2000" dirty="0" smtClean="0"/>
              <a:t>(fetch)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</a:t>
            </a:r>
            <a:r>
              <a:rPr lang="en-US" sz="2000" dirty="0" smtClean="0"/>
              <a:t>	</a:t>
            </a:r>
            <a:r>
              <a:rPr lang="en-US" sz="2000" dirty="0" smtClean="0"/>
              <a:t>git@github.com:berkeley-cs186/</a:t>
            </a:r>
            <a:r>
              <a:rPr lang="en-US" sz="2000" dirty="0" err="1" smtClean="0"/>
              <a:t>db</a:t>
            </a:r>
            <a:r>
              <a:rPr lang="en-US" sz="2000" dirty="0" smtClean="0"/>
              <a:t> (push</a:t>
            </a:r>
            <a:r>
              <a:rPr lang="en-US" sz="2000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db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remote add course </a:t>
            </a:r>
            <a:r>
              <a:rPr lang="en-US" sz="2000" dirty="0" smtClean="0">
                <a:hlinkClick r:id="rId2"/>
              </a:rPr>
              <a:t>git@github.com:berkeley-cs186/course</a:t>
            </a:r>
            <a:endParaRPr lang="en-US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db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pull course master</a:t>
            </a:r>
            <a:endParaRPr lang="en-US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~/cs186/db&gt;</a:t>
            </a:r>
            <a:r>
              <a:rPr lang="is-IS" sz="2000" dirty="0" smtClean="0"/>
              <a:t> ls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2000" dirty="0" smtClean="0"/>
              <a:t>README.md	</a:t>
            </a:r>
            <a:r>
              <a:rPr lang="is-I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hw0/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~/cs186/db&gt;</a:t>
            </a:r>
            <a:r>
              <a:rPr lang="is-IS" sz="2000" dirty="0" smtClean="0"/>
              <a:t> touch hw0/hw0.txt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~/cs186/db&gt;</a:t>
            </a:r>
            <a:r>
              <a:rPr lang="is-IS" sz="2000" dirty="0" smtClean="0"/>
              <a:t> git add . </a:t>
            </a:r>
            <a:r>
              <a:rPr lang="is-I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# or git add hw0/hw0.txt, git add hw0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~/cs186/db&gt;</a:t>
            </a:r>
            <a:r>
              <a:rPr lang="is-IS" sz="2000" dirty="0" smtClean="0"/>
              <a:t> git commit –m “Submit hw0”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~/cs186/db&gt;</a:t>
            </a:r>
            <a:r>
              <a:rPr lang="is-IS" sz="2000" dirty="0" smtClean="0"/>
              <a:t> git push origin master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~/cs186/db&gt;</a:t>
            </a:r>
            <a:r>
              <a:rPr lang="is-IS" sz="2000" dirty="0" smtClean="0"/>
              <a:t> git push origin master:submit/hw0</a:t>
            </a:r>
          </a:p>
        </p:txBody>
      </p:sp>
    </p:spTree>
    <p:extLst>
      <p:ext uri="{BB962C8B-B14F-4D97-AF65-F5344CB8AC3E}">
        <p14:creationId xmlns:p14="http://schemas.microsoft.com/office/powerpoint/2010/main" val="16065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still confused about </a:t>
            </a:r>
            <a:r>
              <a:rPr lang="en-US" dirty="0" err="1" smtClean="0"/>
              <a:t>git</a:t>
            </a:r>
            <a:r>
              <a:rPr lang="is-I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hlinkClick r:id="rId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rId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hlinkClick r:id="rId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rId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2"/>
              </a:rPr>
              <a:t>http://www.git-scm.org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186,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9886D77B-2087-5446-90B6-A2E73D0311A6}" vid="{7F945116-03C5-674A-8C55-2AACC34623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527</Words>
  <Application>Microsoft Macintosh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Candara</vt:lpstr>
      <vt:lpstr>Courier New</vt:lpstr>
      <vt:lpstr>Arial</vt:lpstr>
      <vt:lpstr>Office Theme</vt:lpstr>
      <vt:lpstr>Section 1: Course Introduction, Git, SQL</vt:lpstr>
      <vt:lpstr>Course Enrollment</vt:lpstr>
      <vt:lpstr>About me</vt:lpstr>
      <vt:lpstr>About me</vt:lpstr>
      <vt:lpstr>Git</vt:lpstr>
      <vt:lpstr>PowerPoint Presentation</vt:lpstr>
      <vt:lpstr>Expected workflow</vt:lpstr>
      <vt:lpstr>If you are still confused about git… </vt:lpstr>
      <vt:lpstr>CS 186, Fall 2016</vt:lpstr>
      <vt:lpstr>Course Structure</vt:lpstr>
      <vt:lpstr>Course Structure: “Life of a Query”</vt:lpstr>
      <vt:lpstr>SQL</vt:lpstr>
      <vt:lpstr>Simple SQL Query</vt:lpstr>
      <vt:lpstr>SQL Exercises</vt:lpstr>
      <vt:lpstr>Find the 5 songs that spent the most weeks in the top 40, ordered from most to least.</vt:lpstr>
      <vt:lpstr>Find the name and first year active of every artist whose name starts withthe letter ‘B’.</vt:lpstr>
      <vt:lpstr>Find the total number of “Techno” albums released each year.</vt:lpstr>
      <vt:lpstr>Find the genre and the number of albums released per genre; don’t include genres that have a count of less than 10.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Sreekanti</dc:creator>
  <cp:lastModifiedBy>Vikram Sreekanti</cp:lastModifiedBy>
  <cp:revision>32</cp:revision>
  <dcterms:created xsi:type="dcterms:W3CDTF">2016-08-28T21:53:40Z</dcterms:created>
  <dcterms:modified xsi:type="dcterms:W3CDTF">2016-08-30T20:07:47Z</dcterms:modified>
</cp:coreProperties>
</file>