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3" r:id="rId16"/>
    <p:sldId id="270"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ABFF"/>
    <a:srgbClr val="D883FF"/>
    <a:srgbClr val="FF7E79"/>
    <a:srgbClr val="003164"/>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746"/>
    <p:restoredTop sz="94656"/>
  </p:normalViewPr>
  <p:slideViewPr>
    <p:cSldViewPr snapToGrid="0" snapToObjects="1">
      <p:cViewPr>
        <p:scale>
          <a:sx n="105" d="100"/>
          <a:sy n="105" d="100"/>
        </p:scale>
        <p:origin x="1440" y="9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8D5652-0DF5-674C-80A2-B6E3B2077404}" type="datetimeFigureOut">
              <a:rPr lang="en-US" smtClean="0"/>
              <a:t>9/6/16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F9F976-F55A-774E-93C5-09570A6CD997}" type="slidenum">
              <a:rPr lang="en-US" smtClean="0"/>
              <a:t>‹#›</a:t>
            </a:fld>
            <a:endParaRPr lang="en-US"/>
          </a:p>
        </p:txBody>
      </p:sp>
    </p:spTree>
    <p:extLst>
      <p:ext uri="{BB962C8B-B14F-4D97-AF65-F5344CB8AC3E}">
        <p14:creationId xmlns:p14="http://schemas.microsoft.com/office/powerpoint/2010/main" val="1484452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F9F976-F55A-774E-93C5-09570A6CD997}" type="slidenum">
              <a:rPr lang="en-US" smtClean="0"/>
              <a:t>1</a:t>
            </a:fld>
            <a:endParaRPr lang="en-US"/>
          </a:p>
        </p:txBody>
      </p:sp>
    </p:spTree>
    <p:extLst>
      <p:ext uri="{BB962C8B-B14F-4D97-AF65-F5344CB8AC3E}">
        <p14:creationId xmlns:p14="http://schemas.microsoft.com/office/powerpoint/2010/main" val="1256794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a:t>
            </a:r>
            <a:r>
              <a:rPr lang="en-US" baseline="0" dirty="0" smtClean="0"/>
              <a:t> You could’ve also done this with JOIN syntax. That’s totally valid.</a:t>
            </a:r>
            <a:endParaRPr lang="en-US" dirty="0"/>
          </a:p>
        </p:txBody>
      </p:sp>
      <p:sp>
        <p:nvSpPr>
          <p:cNvPr id="4" name="Slide Number Placeholder 3"/>
          <p:cNvSpPr>
            <a:spLocks noGrp="1"/>
          </p:cNvSpPr>
          <p:nvPr>
            <p:ph type="sldNum" sz="quarter" idx="10"/>
          </p:nvPr>
        </p:nvSpPr>
        <p:spPr/>
        <p:txBody>
          <a:bodyPr/>
          <a:lstStyle/>
          <a:p>
            <a:fld id="{61F9F976-F55A-774E-93C5-09570A6CD997}" type="slidenum">
              <a:rPr lang="en-US" smtClean="0"/>
              <a:t>8</a:t>
            </a:fld>
            <a:endParaRPr lang="en-US"/>
          </a:p>
        </p:txBody>
      </p:sp>
    </p:spTree>
    <p:extLst>
      <p:ext uri="{BB962C8B-B14F-4D97-AF65-F5344CB8AC3E}">
        <p14:creationId xmlns:p14="http://schemas.microsoft.com/office/powerpoint/2010/main" val="1879354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60EAE26-380A-4C48-9D3F-79CDDCE7F147}" type="datetimeFigureOut">
              <a:rPr lang="en-US" smtClean="0"/>
              <a:t>9/6/16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D1A3E7-6DC0-AE43-8D08-29D3C97EE9CD}" type="slidenum">
              <a:rPr lang="en-US" smtClean="0"/>
              <a:t>‹#›</a:t>
            </a:fld>
            <a:endParaRPr lang="en-US" dirty="0"/>
          </a:p>
        </p:txBody>
      </p:sp>
    </p:spTree>
    <p:extLst>
      <p:ext uri="{BB962C8B-B14F-4D97-AF65-F5344CB8AC3E}">
        <p14:creationId xmlns:p14="http://schemas.microsoft.com/office/powerpoint/2010/main" val="403630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60EAE26-380A-4C48-9D3F-79CDDCE7F147}" type="datetimeFigureOut">
              <a:rPr lang="en-US" smtClean="0"/>
              <a:t>9/6/16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D1A3E7-6DC0-AE43-8D08-29D3C97EE9CD}" type="slidenum">
              <a:rPr lang="en-US" smtClean="0"/>
              <a:t>‹#›</a:t>
            </a:fld>
            <a:endParaRPr lang="en-US"/>
          </a:p>
        </p:txBody>
      </p:sp>
      <p:sp>
        <p:nvSpPr>
          <p:cNvPr id="9" name="Text Placeholder 8"/>
          <p:cNvSpPr>
            <a:spLocks noGrp="1"/>
          </p:cNvSpPr>
          <p:nvPr>
            <p:ph type="body" sz="quarter" idx="13"/>
          </p:nvPr>
        </p:nvSpPr>
        <p:spPr>
          <a:xfrm>
            <a:off x="1149879" y="2113492"/>
            <a:ext cx="9892242" cy="3609975"/>
          </a:xfrm>
          <a:prstGeom prst="roundRect">
            <a:avLst/>
          </a:prstGeom>
          <a:solidFill>
            <a:schemeClr val="tx1">
              <a:lumMod val="75000"/>
              <a:lumOff val="25000"/>
            </a:schemeClr>
          </a:solidFill>
          <a:effectLst>
            <a:softEdge rad="0"/>
          </a:effectLst>
        </p:spPr>
        <p:txBody>
          <a:bodyPr/>
          <a:lstStyle>
            <a:lvl1pPr>
              <a:defRPr baseline="0">
                <a:solidFill>
                  <a:schemeClr val="bg1"/>
                </a:solidFill>
                <a:latin typeface="Courier New"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smtClean="0"/>
              <a:t>Click to edit Master text styles</a:t>
            </a:r>
          </a:p>
        </p:txBody>
      </p:sp>
    </p:spTree>
    <p:extLst>
      <p:ext uri="{BB962C8B-B14F-4D97-AF65-F5344CB8AC3E}">
        <p14:creationId xmlns:p14="http://schemas.microsoft.com/office/powerpoint/2010/main" val="190854580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0EAE26-380A-4C48-9D3F-79CDDCE7F147}" type="datetimeFigureOut">
              <a:rPr lang="en-US" smtClean="0"/>
              <a:t>9/6/16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D1A3E7-6DC0-AE43-8D08-29D3C97EE9CD}" type="slidenum">
              <a:rPr lang="en-US" smtClean="0"/>
              <a:t>‹#›</a:t>
            </a:fld>
            <a:endParaRPr lang="en-US"/>
          </a:p>
        </p:txBody>
      </p:sp>
    </p:spTree>
    <p:extLst>
      <p:ext uri="{BB962C8B-B14F-4D97-AF65-F5344CB8AC3E}">
        <p14:creationId xmlns:p14="http://schemas.microsoft.com/office/powerpoint/2010/main" val="284663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60EAE26-380A-4C48-9D3F-79CDDCE7F147}" type="datetimeFigureOut">
              <a:rPr lang="en-US" smtClean="0"/>
              <a:t>9/6/16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D1A3E7-6DC0-AE43-8D08-29D3C97EE9CD}" type="slidenum">
              <a:rPr lang="en-US" smtClean="0"/>
              <a:t>‹#›</a:t>
            </a:fld>
            <a:endParaRPr lang="en-US"/>
          </a:p>
        </p:txBody>
      </p:sp>
    </p:spTree>
    <p:extLst>
      <p:ext uri="{BB962C8B-B14F-4D97-AF65-F5344CB8AC3E}">
        <p14:creationId xmlns:p14="http://schemas.microsoft.com/office/powerpoint/2010/main" val="1327129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60EAE26-380A-4C48-9D3F-79CDDCE7F147}" type="datetimeFigureOut">
              <a:rPr lang="en-US" smtClean="0"/>
              <a:t>9/6/16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D1A3E7-6DC0-AE43-8D08-29D3C97EE9CD}" type="slidenum">
              <a:rPr lang="en-US" smtClean="0"/>
              <a:t>‹#›</a:t>
            </a:fld>
            <a:endParaRPr lang="en-US"/>
          </a:p>
        </p:txBody>
      </p:sp>
    </p:spTree>
    <p:extLst>
      <p:ext uri="{BB962C8B-B14F-4D97-AF65-F5344CB8AC3E}">
        <p14:creationId xmlns:p14="http://schemas.microsoft.com/office/powerpoint/2010/main" val="1295491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0EAE26-380A-4C48-9D3F-79CDDCE7F147}" type="datetimeFigureOut">
              <a:rPr lang="en-US" smtClean="0"/>
              <a:t>9/6/16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D1A3E7-6DC0-AE43-8D08-29D3C97EE9CD}" type="slidenum">
              <a:rPr lang="en-US" smtClean="0"/>
              <a:t>‹#›</a:t>
            </a:fld>
            <a:endParaRPr lang="en-US"/>
          </a:p>
        </p:txBody>
      </p:sp>
    </p:spTree>
    <p:extLst>
      <p:ext uri="{BB962C8B-B14F-4D97-AF65-F5344CB8AC3E}">
        <p14:creationId xmlns:p14="http://schemas.microsoft.com/office/powerpoint/2010/main" val="1513145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0EAE26-380A-4C48-9D3F-79CDDCE7F147}" type="datetimeFigureOut">
              <a:rPr lang="en-US" smtClean="0"/>
              <a:t>9/6/16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D1A3E7-6DC0-AE43-8D08-29D3C97EE9CD}" type="slidenum">
              <a:rPr lang="en-US" smtClean="0"/>
              <a:t>‹#›</a:t>
            </a:fld>
            <a:endParaRPr lang="en-US"/>
          </a:p>
        </p:txBody>
      </p:sp>
    </p:spTree>
    <p:extLst>
      <p:ext uri="{BB962C8B-B14F-4D97-AF65-F5344CB8AC3E}">
        <p14:creationId xmlns:p14="http://schemas.microsoft.com/office/powerpoint/2010/main" val="93085216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0EAE26-380A-4C48-9D3F-79CDDCE7F147}" type="datetimeFigureOut">
              <a:rPr lang="en-US" smtClean="0"/>
              <a:t>9/6/16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D1A3E7-6DC0-AE43-8D08-29D3C97EE9CD}" type="slidenum">
              <a:rPr lang="en-US" smtClean="0"/>
              <a:t>‹#›</a:t>
            </a:fld>
            <a:endParaRPr lang="en-US"/>
          </a:p>
        </p:txBody>
      </p:sp>
      <p:sp>
        <p:nvSpPr>
          <p:cNvPr id="7" name="Title Placeholder 6"/>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extLst>
      <p:ext uri="{BB962C8B-B14F-4D97-AF65-F5344CB8AC3E}">
        <p14:creationId xmlns:p14="http://schemas.microsoft.com/office/powerpoint/2010/main" val="1741188986"/>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0" r:id="rId3"/>
    <p:sldLayoutId id="2147483652" r:id="rId4"/>
    <p:sldLayoutId id="2147483653" r:id="rId5"/>
    <p:sldLayoutId id="2147483656" r:id="rId6"/>
    <p:sldLayoutId id="2147483657" r:id="rId7"/>
  </p:sldLayoutIdLst>
  <p:txStyles>
    <p:titleStyle>
      <a:lvl1pPr algn="l" defTabSz="914400" rtl="0" eaLnBrk="1" latinLnBrk="0" hangingPunct="1">
        <a:lnSpc>
          <a:spcPct val="90000"/>
        </a:lnSpc>
        <a:spcBef>
          <a:spcPct val="0"/>
        </a:spcBef>
        <a:buNone/>
        <a:defRPr sz="4400" kern="1200" baseline="0">
          <a:solidFill>
            <a:srgbClr val="003164"/>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baseline="0">
          <a:solidFill>
            <a:srgbClr val="003164"/>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baseline="0">
          <a:solidFill>
            <a:srgbClr val="003164"/>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baseline="0">
          <a:solidFill>
            <a:srgbClr val="003164"/>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baseline="0">
          <a:solidFill>
            <a:srgbClr val="003164"/>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baseline="0">
          <a:solidFill>
            <a:srgbClr val="003164"/>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Section 2: Multi-Table SQL</a:t>
            </a:r>
            <a:endParaRPr lang="en-US" dirty="0"/>
          </a:p>
        </p:txBody>
      </p:sp>
      <p:sp>
        <p:nvSpPr>
          <p:cNvPr id="3" name="Subtitle 2"/>
          <p:cNvSpPr>
            <a:spLocks noGrp="1"/>
          </p:cNvSpPr>
          <p:nvPr>
            <p:ph type="subTitle" idx="1"/>
          </p:nvPr>
        </p:nvSpPr>
        <p:spPr/>
        <p:txBody>
          <a:bodyPr/>
          <a:lstStyle/>
          <a:p>
            <a:r>
              <a:rPr lang="en-US" dirty="0" smtClean="0"/>
              <a:t>Vikram Sreekanti</a:t>
            </a:r>
            <a:endParaRPr lang="en-US" dirty="0"/>
          </a:p>
        </p:txBody>
      </p:sp>
    </p:spTree>
    <p:extLst>
      <p:ext uri="{BB962C8B-B14F-4D97-AF65-F5344CB8AC3E}">
        <p14:creationId xmlns:p14="http://schemas.microsoft.com/office/powerpoint/2010/main" val="20566074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 singers, with no duplicates, who released both “Techno” and “Pop” albums.</a:t>
            </a:r>
          </a:p>
        </p:txBody>
      </p:sp>
      <p:sp>
        <p:nvSpPr>
          <p:cNvPr id="3" name="Text Placeholder 2"/>
          <p:cNvSpPr>
            <a:spLocks noGrp="1"/>
          </p:cNvSpPr>
          <p:nvPr>
            <p:ph type="body" sz="quarter" idx="13"/>
          </p:nvPr>
        </p:nvSpPr>
        <p:spPr>
          <a:xfrm>
            <a:off x="1149879" y="2479253"/>
            <a:ext cx="9892242" cy="2836460"/>
          </a:xfrm>
        </p:spPr>
        <p:txBody>
          <a:bodyPr>
            <a:normAutofit lnSpcReduction="10000"/>
          </a:bodyPr>
          <a:lstStyle/>
          <a:p>
            <a:pPr marL="0" lvl="0" indent="0">
              <a:lnSpc>
                <a:spcPct val="100000"/>
              </a:lnSpc>
              <a:spcBef>
                <a:spcPts val="0"/>
              </a:spcBef>
              <a:buNone/>
              <a:defRPr/>
            </a:pPr>
            <a:r>
              <a:rPr lang="en-US" dirty="0">
                <a:solidFill>
                  <a:schemeClr val="accent2">
                    <a:lumMod val="60000"/>
                    <a:lumOff val="40000"/>
                  </a:schemeClr>
                </a:solidFill>
              </a:rPr>
              <a:t>SELECT</a:t>
            </a:r>
            <a:r>
              <a:rPr lang="en-US" dirty="0"/>
              <a:t> </a:t>
            </a:r>
            <a:r>
              <a:rPr lang="en-US" dirty="0" smtClean="0"/>
              <a:t>DISTINCT </a:t>
            </a:r>
            <a:r>
              <a:rPr lang="en-US" dirty="0" err="1" smtClean="0"/>
              <a:t>Ar.artist_name</a:t>
            </a:r>
            <a:endParaRPr lang="en-US" dirty="0"/>
          </a:p>
          <a:p>
            <a:pPr marL="0" lvl="0" indent="0">
              <a:lnSpc>
                <a:spcPct val="100000"/>
              </a:lnSpc>
              <a:spcBef>
                <a:spcPts val="0"/>
              </a:spcBef>
              <a:buNone/>
              <a:defRPr/>
            </a:pPr>
            <a:r>
              <a:rPr lang="en-US" dirty="0">
                <a:solidFill>
                  <a:schemeClr val="accent1">
                    <a:lumMod val="60000"/>
                    <a:lumOff val="40000"/>
                  </a:schemeClr>
                </a:solidFill>
              </a:rPr>
              <a:t>FROM</a:t>
            </a:r>
            <a:r>
              <a:rPr lang="en-US" dirty="0"/>
              <a:t> </a:t>
            </a:r>
            <a:r>
              <a:rPr lang="en-US" dirty="0" smtClean="0"/>
              <a:t>Artists </a:t>
            </a:r>
            <a:r>
              <a:rPr lang="en-US" dirty="0" err="1" smtClean="0"/>
              <a:t>Ar</a:t>
            </a:r>
            <a:r>
              <a:rPr lang="en-US" dirty="0" smtClean="0"/>
              <a:t>, Albums A1, Albums A2</a:t>
            </a:r>
            <a:endParaRPr lang="en-US" dirty="0"/>
          </a:p>
          <a:p>
            <a:pPr marL="0" lvl="0" indent="0">
              <a:lnSpc>
                <a:spcPct val="100000"/>
              </a:lnSpc>
              <a:spcBef>
                <a:spcPts val="0"/>
              </a:spcBef>
              <a:buNone/>
              <a:defRPr/>
            </a:pPr>
            <a:r>
              <a:rPr lang="en-US" dirty="0">
                <a:solidFill>
                  <a:schemeClr val="accent6">
                    <a:lumMod val="60000"/>
                    <a:lumOff val="40000"/>
                  </a:schemeClr>
                </a:solidFill>
              </a:rPr>
              <a:t>WHERE</a:t>
            </a:r>
            <a:r>
              <a:rPr lang="en-US" dirty="0"/>
              <a:t> </a:t>
            </a:r>
            <a:r>
              <a:rPr lang="en-US" dirty="0" err="1" smtClean="0"/>
              <a:t>Ar.artist_id</a:t>
            </a:r>
            <a:r>
              <a:rPr lang="en-US" dirty="0" smtClean="0"/>
              <a:t> = A1.artist_id</a:t>
            </a:r>
          </a:p>
          <a:p>
            <a:pPr marL="0" lvl="0" indent="0">
              <a:lnSpc>
                <a:spcPct val="100000"/>
              </a:lnSpc>
              <a:spcBef>
                <a:spcPts val="0"/>
              </a:spcBef>
              <a:buNone/>
              <a:defRPr/>
            </a:pPr>
            <a:r>
              <a:rPr lang="en-US" dirty="0"/>
              <a:t> </a:t>
            </a:r>
            <a:r>
              <a:rPr lang="en-US" dirty="0" smtClean="0"/>
              <a:t> AND </a:t>
            </a:r>
            <a:r>
              <a:rPr lang="en-US" dirty="0" err="1" smtClean="0"/>
              <a:t>Ar.artist_id</a:t>
            </a:r>
            <a:r>
              <a:rPr lang="en-US" dirty="0" smtClean="0"/>
              <a:t> = A2.artist_id</a:t>
            </a:r>
          </a:p>
          <a:p>
            <a:pPr marL="0" lvl="0" indent="0">
              <a:lnSpc>
                <a:spcPct val="100000"/>
              </a:lnSpc>
              <a:spcBef>
                <a:spcPts val="0"/>
              </a:spcBef>
              <a:buNone/>
              <a:defRPr/>
            </a:pPr>
            <a:r>
              <a:rPr lang="en-US" dirty="0" smtClean="0"/>
              <a:t>  AND A1.genre = ‘Techno’</a:t>
            </a:r>
          </a:p>
          <a:p>
            <a:pPr marL="0" lvl="0" indent="0">
              <a:lnSpc>
                <a:spcPct val="100000"/>
              </a:lnSpc>
              <a:spcBef>
                <a:spcPts val="0"/>
              </a:spcBef>
              <a:buNone/>
              <a:defRPr/>
            </a:pPr>
            <a:r>
              <a:rPr lang="en-US" dirty="0"/>
              <a:t> </a:t>
            </a:r>
            <a:r>
              <a:rPr lang="en-US" dirty="0" smtClean="0"/>
              <a:t> AND A2.genre = ‘Pop’;</a:t>
            </a: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35404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000" dirty="0"/>
              <a:t>Find all album IDs and names for every artist active since 2000 or later. If an artist does not have any albums, you should still include the artist's information in your output.</a:t>
            </a:r>
          </a:p>
        </p:txBody>
      </p:sp>
    </p:spTree>
    <p:extLst>
      <p:ext uri="{BB962C8B-B14F-4D97-AF65-F5344CB8AC3E}">
        <p14:creationId xmlns:p14="http://schemas.microsoft.com/office/powerpoint/2010/main" val="19807255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000" dirty="0"/>
              <a:t>Find all album IDs and names for every artist active since 2000 or later. If an artist does not have any albums, you should still include the artist's information in your output.</a:t>
            </a:r>
          </a:p>
        </p:txBody>
      </p:sp>
      <p:sp>
        <p:nvSpPr>
          <p:cNvPr id="4" name="Text Placeholder 2"/>
          <p:cNvSpPr>
            <a:spLocks noGrp="1"/>
          </p:cNvSpPr>
          <p:nvPr>
            <p:ph type="body" sz="quarter" idx="13"/>
          </p:nvPr>
        </p:nvSpPr>
        <p:spPr>
          <a:xfrm>
            <a:off x="1149879" y="3052277"/>
            <a:ext cx="9892242" cy="2031788"/>
          </a:xfrm>
        </p:spPr>
        <p:txBody>
          <a:bodyPr>
            <a:normAutofit lnSpcReduction="10000"/>
          </a:bodyPr>
          <a:lstStyle/>
          <a:p>
            <a:pPr marL="0" lvl="0" indent="0">
              <a:lnSpc>
                <a:spcPct val="100000"/>
              </a:lnSpc>
              <a:spcBef>
                <a:spcPts val="0"/>
              </a:spcBef>
              <a:buNone/>
              <a:defRPr/>
            </a:pPr>
            <a:r>
              <a:rPr lang="en-US" sz="2300" dirty="0">
                <a:solidFill>
                  <a:schemeClr val="accent2">
                    <a:lumMod val="60000"/>
                    <a:lumOff val="40000"/>
                  </a:schemeClr>
                </a:solidFill>
              </a:rPr>
              <a:t>SELECT</a:t>
            </a:r>
            <a:r>
              <a:rPr lang="en-US" sz="2300" dirty="0"/>
              <a:t> </a:t>
            </a:r>
            <a:r>
              <a:rPr lang="en-US" sz="2300" dirty="0" err="1" smtClean="0"/>
              <a:t>Ar.artist_id</a:t>
            </a:r>
            <a:r>
              <a:rPr lang="en-US" sz="2300" dirty="0" smtClean="0"/>
              <a:t>, </a:t>
            </a:r>
            <a:r>
              <a:rPr lang="en-US" sz="2300" dirty="0" err="1" smtClean="0"/>
              <a:t>Ar.artist_name</a:t>
            </a:r>
            <a:r>
              <a:rPr lang="en-US" sz="2300" dirty="0" smtClean="0"/>
              <a:t>,</a:t>
            </a:r>
          </a:p>
          <a:p>
            <a:pPr marL="0" lvl="0" indent="0">
              <a:lnSpc>
                <a:spcPct val="100000"/>
              </a:lnSpc>
              <a:spcBef>
                <a:spcPts val="0"/>
              </a:spcBef>
              <a:buNone/>
              <a:defRPr/>
            </a:pPr>
            <a:r>
              <a:rPr lang="en-US" sz="2300" dirty="0"/>
              <a:t> </a:t>
            </a:r>
            <a:r>
              <a:rPr lang="en-US" sz="2300" dirty="0" smtClean="0"/>
              <a:t>      </a:t>
            </a:r>
            <a:r>
              <a:rPr lang="en-US" sz="2300" dirty="0" err="1" smtClean="0"/>
              <a:t>A.album_id</a:t>
            </a:r>
            <a:r>
              <a:rPr lang="en-US" sz="2300" dirty="0" smtClean="0"/>
              <a:t>, </a:t>
            </a:r>
            <a:r>
              <a:rPr lang="en-US" sz="2300" dirty="0" err="1" smtClean="0"/>
              <a:t>A.album_name</a:t>
            </a:r>
            <a:r>
              <a:rPr lang="en-US" sz="2300" dirty="0" smtClean="0"/>
              <a:t> </a:t>
            </a:r>
            <a:endParaRPr lang="en-US" sz="2300" dirty="0"/>
          </a:p>
          <a:p>
            <a:pPr marL="0" lvl="0" indent="0">
              <a:lnSpc>
                <a:spcPct val="100000"/>
              </a:lnSpc>
              <a:spcBef>
                <a:spcPts val="0"/>
              </a:spcBef>
              <a:buNone/>
              <a:defRPr/>
            </a:pPr>
            <a:r>
              <a:rPr lang="en-US" sz="2300" dirty="0">
                <a:solidFill>
                  <a:schemeClr val="accent1">
                    <a:lumMod val="60000"/>
                    <a:lumOff val="40000"/>
                  </a:schemeClr>
                </a:solidFill>
              </a:rPr>
              <a:t>FROM</a:t>
            </a:r>
            <a:r>
              <a:rPr lang="en-US" sz="2300" dirty="0"/>
              <a:t> </a:t>
            </a:r>
            <a:r>
              <a:rPr lang="en-US" sz="2300" dirty="0" smtClean="0"/>
              <a:t>Artists </a:t>
            </a:r>
            <a:r>
              <a:rPr lang="en-US" sz="2300" dirty="0" err="1" smtClean="0"/>
              <a:t>Ar</a:t>
            </a:r>
            <a:r>
              <a:rPr lang="en-US" sz="2300" dirty="0" smtClean="0"/>
              <a:t> </a:t>
            </a:r>
            <a:r>
              <a:rPr lang="en-US" sz="2300" dirty="0" smtClean="0">
                <a:solidFill>
                  <a:srgbClr val="D2ABFF"/>
                </a:solidFill>
              </a:rPr>
              <a:t>LEFT OUTER JOIN </a:t>
            </a:r>
            <a:r>
              <a:rPr lang="en-US" sz="2300" dirty="0" smtClean="0"/>
              <a:t>Albums A</a:t>
            </a:r>
          </a:p>
          <a:p>
            <a:pPr marL="0" lvl="0" indent="0">
              <a:lnSpc>
                <a:spcPct val="100000"/>
              </a:lnSpc>
              <a:spcBef>
                <a:spcPts val="0"/>
              </a:spcBef>
              <a:buNone/>
              <a:defRPr/>
            </a:pPr>
            <a:r>
              <a:rPr lang="en-US" sz="2300" dirty="0"/>
              <a:t> </a:t>
            </a:r>
            <a:r>
              <a:rPr lang="en-US" sz="2300" dirty="0" smtClean="0"/>
              <a:t> ON </a:t>
            </a:r>
            <a:r>
              <a:rPr lang="en-US" sz="2300" dirty="0" err="1" smtClean="0"/>
              <a:t>Ar.artist_id</a:t>
            </a:r>
            <a:r>
              <a:rPr lang="en-US" sz="2300" dirty="0" smtClean="0"/>
              <a:t> = </a:t>
            </a:r>
            <a:r>
              <a:rPr lang="en-US" sz="2300" dirty="0" err="1" smtClean="0"/>
              <a:t>A.artist_id</a:t>
            </a:r>
            <a:endParaRPr lang="en-US" sz="2300" dirty="0"/>
          </a:p>
          <a:p>
            <a:pPr marL="0" lvl="0" indent="0">
              <a:lnSpc>
                <a:spcPct val="100000"/>
              </a:lnSpc>
              <a:spcBef>
                <a:spcPts val="0"/>
              </a:spcBef>
              <a:buNone/>
              <a:defRPr/>
            </a:pPr>
            <a:r>
              <a:rPr lang="en-US" sz="2300" dirty="0">
                <a:solidFill>
                  <a:schemeClr val="accent6">
                    <a:lumMod val="60000"/>
                    <a:lumOff val="40000"/>
                  </a:schemeClr>
                </a:solidFill>
              </a:rPr>
              <a:t>WHERE</a:t>
            </a:r>
            <a:r>
              <a:rPr lang="en-US" sz="2300" dirty="0"/>
              <a:t> </a:t>
            </a:r>
            <a:r>
              <a:rPr lang="en-US" sz="2300" dirty="0" err="1" smtClean="0"/>
              <a:t>Ar.first_year_active</a:t>
            </a:r>
            <a:r>
              <a:rPr lang="en-US" sz="2300" dirty="0" smtClean="0"/>
              <a:t> &gt; 2000;</a:t>
            </a:r>
            <a:endParaRPr lang="en-US" sz="2300" dirty="0"/>
          </a:p>
        </p:txBody>
      </p:sp>
    </p:spTree>
    <p:extLst>
      <p:ext uri="{BB962C8B-B14F-4D97-AF65-F5344CB8AC3E}">
        <p14:creationId xmlns:p14="http://schemas.microsoft.com/office/powerpoint/2010/main" val="1262539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000" dirty="0"/>
              <a:t>Given the undirected friend graph below, where each link is stored once, find all pairs of Users who are </a:t>
            </a:r>
            <a:r>
              <a:rPr lang="en-US" sz="3000" b="1" i="1" dirty="0" smtClean="0"/>
              <a:t>exactly</a:t>
            </a:r>
            <a:r>
              <a:rPr lang="en-US" sz="3000" dirty="0" smtClean="0"/>
              <a:t> </a:t>
            </a:r>
            <a:r>
              <a:rPr lang="en-US" sz="3000" dirty="0"/>
              <a:t>six steps away from each other</a:t>
            </a:r>
            <a:r>
              <a:rPr lang="en-US" sz="3000" dirty="0" smtClean="0"/>
              <a:t>.</a:t>
            </a:r>
            <a:endParaRPr lang="en-US" sz="3000" dirty="0"/>
          </a:p>
        </p:txBody>
      </p:sp>
    </p:spTree>
    <p:extLst>
      <p:ext uri="{BB962C8B-B14F-4D97-AF65-F5344CB8AC3E}">
        <p14:creationId xmlns:p14="http://schemas.microsoft.com/office/powerpoint/2010/main" val="19534293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000" dirty="0"/>
              <a:t>Given the undirected friend graph below, where each link is stored once, find all pairs of Users who are </a:t>
            </a:r>
            <a:r>
              <a:rPr lang="en-US" sz="3000" b="1" i="1" dirty="0" smtClean="0"/>
              <a:t>exactly</a:t>
            </a:r>
            <a:r>
              <a:rPr lang="en-US" sz="3000" dirty="0" smtClean="0"/>
              <a:t> </a:t>
            </a:r>
            <a:r>
              <a:rPr lang="en-US" sz="3000" dirty="0"/>
              <a:t>six steps away from each other</a:t>
            </a:r>
            <a:r>
              <a:rPr lang="en-US" sz="3000" dirty="0" smtClean="0"/>
              <a:t>.</a:t>
            </a:r>
            <a:endParaRPr lang="en-US" sz="3000" dirty="0"/>
          </a:p>
        </p:txBody>
      </p:sp>
      <p:sp>
        <p:nvSpPr>
          <p:cNvPr id="4" name="Text Placeholder 2"/>
          <p:cNvSpPr>
            <a:spLocks noGrp="1"/>
          </p:cNvSpPr>
          <p:nvPr>
            <p:ph type="body" sz="quarter" idx="13"/>
          </p:nvPr>
        </p:nvSpPr>
        <p:spPr>
          <a:xfrm>
            <a:off x="1149879" y="2820629"/>
            <a:ext cx="9892242" cy="2921804"/>
          </a:xfrm>
        </p:spPr>
        <p:txBody>
          <a:bodyPr>
            <a:normAutofit lnSpcReduction="10000"/>
          </a:bodyPr>
          <a:lstStyle/>
          <a:p>
            <a:pPr marL="0" lvl="0" indent="0">
              <a:lnSpc>
                <a:spcPct val="100000"/>
              </a:lnSpc>
              <a:spcBef>
                <a:spcPts val="0"/>
              </a:spcBef>
              <a:buNone/>
              <a:defRPr/>
            </a:pPr>
            <a:r>
              <a:rPr lang="en-US" dirty="0" smtClean="0">
                <a:solidFill>
                  <a:schemeClr val="accent2">
                    <a:lumMod val="60000"/>
                    <a:lumOff val="40000"/>
                  </a:schemeClr>
                </a:solidFill>
              </a:rPr>
              <a:t>CREATE VIEW </a:t>
            </a:r>
            <a:r>
              <a:rPr lang="en-US" dirty="0" err="1" smtClean="0"/>
              <a:t>BothFriends</a:t>
            </a:r>
            <a:r>
              <a:rPr lang="en-US" dirty="0" smtClean="0"/>
              <a:t> AS</a:t>
            </a:r>
            <a:endParaRPr lang="en-US" dirty="0" smtClean="0">
              <a:solidFill>
                <a:schemeClr val="accent2">
                  <a:lumMod val="60000"/>
                  <a:lumOff val="40000"/>
                </a:schemeClr>
              </a:solidFill>
            </a:endParaRPr>
          </a:p>
          <a:p>
            <a:pPr marL="0" lvl="0" indent="0">
              <a:lnSpc>
                <a:spcPct val="100000"/>
              </a:lnSpc>
              <a:spcBef>
                <a:spcPts val="0"/>
              </a:spcBef>
              <a:buNone/>
              <a:defRPr/>
            </a:pPr>
            <a:r>
              <a:rPr lang="en-US" dirty="0" smtClean="0">
                <a:solidFill>
                  <a:schemeClr val="accent2">
                    <a:lumMod val="60000"/>
                    <a:lumOff val="40000"/>
                  </a:schemeClr>
                </a:solidFill>
              </a:rPr>
              <a:t>	SELECT</a:t>
            </a:r>
            <a:r>
              <a:rPr lang="en-US" dirty="0" smtClean="0"/>
              <a:t> * </a:t>
            </a:r>
            <a:endParaRPr lang="en-US" dirty="0"/>
          </a:p>
          <a:p>
            <a:pPr marL="0" lvl="0" indent="0">
              <a:lnSpc>
                <a:spcPct val="100000"/>
              </a:lnSpc>
              <a:spcBef>
                <a:spcPts val="0"/>
              </a:spcBef>
              <a:buNone/>
              <a:defRPr/>
            </a:pPr>
            <a:r>
              <a:rPr lang="en-US" dirty="0" smtClean="0">
                <a:solidFill>
                  <a:schemeClr val="accent1">
                    <a:lumMod val="60000"/>
                    <a:lumOff val="40000"/>
                  </a:schemeClr>
                </a:solidFill>
              </a:rPr>
              <a:t>	FROM</a:t>
            </a:r>
            <a:r>
              <a:rPr lang="en-US" dirty="0" smtClean="0"/>
              <a:t> Friends</a:t>
            </a: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solidFill>
                  <a:srgbClr val="D2ABFF"/>
                </a:solidFill>
              </a:rPr>
              <a:t>UNION ALL</a:t>
            </a:r>
          </a:p>
          <a:p>
            <a:pPr marL="0" lvl="0" indent="0">
              <a:lnSpc>
                <a:spcPct val="100000"/>
              </a:lnSpc>
              <a:spcBef>
                <a:spcPts val="0"/>
              </a:spcBef>
              <a:buNone/>
              <a:defRPr/>
            </a:pPr>
            <a:r>
              <a:rPr lang="en-US" dirty="0" smtClean="0">
                <a:solidFill>
                  <a:schemeClr val="accent2">
                    <a:lumMod val="60000"/>
                    <a:lumOff val="40000"/>
                  </a:schemeClr>
                </a:solidFill>
              </a:rPr>
              <a:t>	SELECT</a:t>
            </a:r>
            <a:r>
              <a:rPr lang="en-US" dirty="0" smtClean="0"/>
              <a:t> </a:t>
            </a:r>
            <a:r>
              <a:rPr lang="en-US" dirty="0" err="1" smtClean="0"/>
              <a:t>toID</a:t>
            </a:r>
            <a:r>
              <a:rPr lang="en-US" dirty="0" smtClean="0"/>
              <a:t> as </a:t>
            </a:r>
            <a:r>
              <a:rPr lang="en-US" dirty="0" err="1" smtClean="0"/>
              <a:t>fromID</a:t>
            </a:r>
            <a:r>
              <a:rPr lang="en-US" dirty="0" smtClean="0"/>
              <a:t>, </a:t>
            </a:r>
            <a:r>
              <a:rPr lang="en-US" dirty="0" err="1" smtClean="0"/>
              <a:t>fromID</a:t>
            </a:r>
            <a:r>
              <a:rPr lang="en-US" dirty="0" smtClean="0"/>
              <a:t> as </a:t>
            </a:r>
            <a:r>
              <a:rPr lang="en-US" dirty="0" err="1" smtClean="0"/>
              <a:t>toID</a:t>
            </a:r>
            <a:endParaRPr lang="en-US" dirty="0"/>
          </a:p>
          <a:p>
            <a:pPr marL="0" lvl="0" indent="0">
              <a:lnSpc>
                <a:spcPct val="100000"/>
              </a:lnSpc>
              <a:spcBef>
                <a:spcPts val="0"/>
              </a:spcBef>
              <a:buNone/>
              <a:defRPr/>
            </a:pPr>
            <a:r>
              <a:rPr lang="en-US" dirty="0">
                <a:solidFill>
                  <a:schemeClr val="accent1">
                    <a:lumMod val="60000"/>
                    <a:lumOff val="40000"/>
                  </a:schemeClr>
                </a:solidFill>
              </a:rPr>
              <a:t>	FROM</a:t>
            </a:r>
            <a:r>
              <a:rPr lang="en-US" dirty="0"/>
              <a:t> </a:t>
            </a:r>
            <a:r>
              <a:rPr lang="en-US" dirty="0" smtClean="0"/>
              <a:t>Friends;</a:t>
            </a:r>
          </a:p>
        </p:txBody>
      </p:sp>
    </p:spTree>
    <p:extLst>
      <p:ext uri="{BB962C8B-B14F-4D97-AF65-F5344CB8AC3E}">
        <p14:creationId xmlns:p14="http://schemas.microsoft.com/office/powerpoint/2010/main" val="680567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000" dirty="0"/>
              <a:t>Given the undirected friend graph below, where each link is stored once, find all pairs of Users who are </a:t>
            </a:r>
            <a:r>
              <a:rPr lang="en-US" sz="3000" b="1" i="1" dirty="0" smtClean="0"/>
              <a:t>exactly</a:t>
            </a:r>
            <a:r>
              <a:rPr lang="en-US" sz="3000" dirty="0" smtClean="0"/>
              <a:t> </a:t>
            </a:r>
            <a:r>
              <a:rPr lang="en-US" sz="3000" dirty="0"/>
              <a:t>six steps away from each other</a:t>
            </a:r>
            <a:r>
              <a:rPr lang="en-US" sz="3000" dirty="0" smtClean="0"/>
              <a:t>.</a:t>
            </a:r>
            <a:endParaRPr lang="en-US" sz="3000" dirty="0"/>
          </a:p>
        </p:txBody>
      </p:sp>
      <p:sp>
        <p:nvSpPr>
          <p:cNvPr id="4" name="Text Placeholder 2"/>
          <p:cNvSpPr>
            <a:spLocks noGrp="1"/>
          </p:cNvSpPr>
          <p:nvPr>
            <p:ph type="body" sz="quarter" idx="13"/>
          </p:nvPr>
        </p:nvSpPr>
        <p:spPr>
          <a:xfrm>
            <a:off x="1149879" y="2820629"/>
            <a:ext cx="9892242" cy="2921804"/>
          </a:xfrm>
        </p:spPr>
        <p:txBody>
          <a:bodyPr>
            <a:normAutofit lnSpcReduction="10000"/>
          </a:bodyPr>
          <a:lstStyle/>
          <a:p>
            <a:pPr marL="0" lvl="0" indent="0">
              <a:lnSpc>
                <a:spcPct val="100000"/>
              </a:lnSpc>
              <a:spcBef>
                <a:spcPts val="0"/>
              </a:spcBef>
              <a:buNone/>
              <a:defRPr/>
            </a:pPr>
            <a:r>
              <a:rPr lang="en-US" dirty="0">
                <a:solidFill>
                  <a:schemeClr val="accent2">
                    <a:lumMod val="60000"/>
                    <a:lumOff val="40000"/>
                  </a:schemeClr>
                </a:solidFill>
              </a:rPr>
              <a:t>SELECT</a:t>
            </a:r>
            <a:r>
              <a:rPr lang="en-US" dirty="0"/>
              <a:t> </a:t>
            </a:r>
            <a:r>
              <a:rPr lang="en-US" dirty="0" smtClean="0"/>
              <a:t>F1.fromID, F5.toID</a:t>
            </a:r>
            <a:endParaRPr lang="en-US" dirty="0"/>
          </a:p>
          <a:p>
            <a:pPr marL="0" lvl="0" indent="0">
              <a:lnSpc>
                <a:spcPct val="100000"/>
              </a:lnSpc>
              <a:spcBef>
                <a:spcPts val="0"/>
              </a:spcBef>
              <a:buNone/>
              <a:defRPr/>
            </a:pPr>
            <a:r>
              <a:rPr lang="en-US" dirty="0">
                <a:solidFill>
                  <a:schemeClr val="accent1">
                    <a:lumMod val="60000"/>
                    <a:lumOff val="40000"/>
                  </a:schemeClr>
                </a:solidFill>
              </a:rPr>
              <a:t>FROM</a:t>
            </a:r>
            <a:r>
              <a:rPr lang="en-US" dirty="0"/>
              <a:t> </a:t>
            </a:r>
            <a:r>
              <a:rPr lang="en-US" dirty="0" err="1" smtClean="0"/>
              <a:t>BothFriends</a:t>
            </a:r>
            <a:r>
              <a:rPr lang="en-US" dirty="0" smtClean="0"/>
              <a:t> F1, </a:t>
            </a:r>
            <a:r>
              <a:rPr lang="en-US" dirty="0" err="1" smtClean="0"/>
              <a:t>BothFriends</a:t>
            </a:r>
            <a:r>
              <a:rPr lang="en-US" dirty="0" smtClean="0"/>
              <a:t> F2, </a:t>
            </a:r>
            <a:r>
              <a:rPr lang="is-IS" dirty="0" smtClean="0"/>
              <a:t>. . .</a:t>
            </a:r>
            <a:endParaRPr lang="en-US" dirty="0"/>
          </a:p>
          <a:p>
            <a:pPr marL="0" lvl="0" indent="0">
              <a:lnSpc>
                <a:spcPct val="100000"/>
              </a:lnSpc>
              <a:spcBef>
                <a:spcPts val="0"/>
              </a:spcBef>
              <a:buNone/>
              <a:defRPr/>
            </a:pPr>
            <a:r>
              <a:rPr lang="en-US" dirty="0">
                <a:solidFill>
                  <a:schemeClr val="accent6">
                    <a:lumMod val="60000"/>
                    <a:lumOff val="40000"/>
                  </a:schemeClr>
                </a:solidFill>
              </a:rPr>
              <a:t>WHERE</a:t>
            </a:r>
            <a:r>
              <a:rPr lang="en-US" dirty="0"/>
              <a:t> </a:t>
            </a:r>
            <a:r>
              <a:rPr lang="en-US" dirty="0" smtClean="0"/>
              <a:t>F1.toID = F2.fromID</a:t>
            </a:r>
          </a:p>
          <a:p>
            <a:pPr marL="0" lvl="0" indent="0">
              <a:lnSpc>
                <a:spcPct val="100000"/>
              </a:lnSpc>
              <a:spcBef>
                <a:spcPts val="0"/>
              </a:spcBef>
              <a:buNone/>
              <a:defRPr/>
            </a:pPr>
            <a:r>
              <a:rPr lang="en-US" dirty="0"/>
              <a:t> </a:t>
            </a:r>
            <a:r>
              <a:rPr lang="en-US" dirty="0" smtClean="0"/>
              <a:t> AND F2.toId = F3.fromID</a:t>
            </a:r>
          </a:p>
          <a:p>
            <a:pPr marL="0" indent="0">
              <a:lnSpc>
                <a:spcPct val="100000"/>
              </a:lnSpc>
              <a:spcBef>
                <a:spcPts val="0"/>
              </a:spcBef>
              <a:buNone/>
              <a:defRPr/>
            </a:pPr>
            <a:r>
              <a:rPr lang="en-US" dirty="0" smtClean="0"/>
              <a:t>  AND </a:t>
            </a:r>
            <a:r>
              <a:rPr lang="en-US" dirty="0" smtClean="0"/>
              <a:t>F3.toID </a:t>
            </a:r>
            <a:r>
              <a:rPr lang="en-US" dirty="0" smtClean="0"/>
              <a:t>= </a:t>
            </a:r>
            <a:r>
              <a:rPr lang="en-US" dirty="0" smtClean="0"/>
              <a:t>F4.fromID</a:t>
            </a:r>
            <a:r>
              <a:rPr lang="en-US" dirty="0" smtClean="0"/>
              <a:t>;</a:t>
            </a:r>
          </a:p>
          <a:p>
            <a:pPr marL="0" lvl="0" indent="0">
              <a:lnSpc>
                <a:spcPct val="100000"/>
              </a:lnSpc>
              <a:spcBef>
                <a:spcPts val="0"/>
              </a:spcBef>
              <a:buNone/>
              <a:defRPr/>
            </a:pPr>
            <a:r>
              <a:rPr lang="en-US" dirty="0" smtClean="0"/>
              <a:t>  AND </a:t>
            </a:r>
            <a:r>
              <a:rPr lang="en-US" dirty="0" smtClean="0"/>
              <a:t>F4.toID </a:t>
            </a:r>
            <a:r>
              <a:rPr lang="en-US" dirty="0" smtClean="0"/>
              <a:t>= </a:t>
            </a:r>
            <a:r>
              <a:rPr lang="en-US" dirty="0" smtClean="0"/>
              <a:t>F5.fromID</a:t>
            </a:r>
            <a:r>
              <a:rPr lang="en-US" dirty="0" smtClean="0"/>
              <a:t>;</a:t>
            </a:r>
            <a:endParaRPr lang="en-US" dirty="0"/>
          </a:p>
        </p:txBody>
      </p:sp>
    </p:spTree>
    <p:extLst>
      <p:ext uri="{BB962C8B-B14F-4D97-AF65-F5344CB8AC3E}">
        <p14:creationId xmlns:p14="http://schemas.microsoft.com/office/powerpoint/2010/main" val="11124111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t>Given the following schema and the assumption that the number of rows in T is odd, find the median value.</a:t>
            </a:r>
          </a:p>
        </p:txBody>
      </p:sp>
      <p:sp>
        <p:nvSpPr>
          <p:cNvPr id="3" name="Text Placeholder 2"/>
          <p:cNvSpPr>
            <a:spLocks noGrp="1"/>
          </p:cNvSpPr>
          <p:nvPr>
            <p:ph type="body" sz="quarter" idx="13"/>
          </p:nvPr>
        </p:nvSpPr>
        <p:spPr>
          <a:xfrm>
            <a:off x="1149879" y="2113493"/>
            <a:ext cx="9892242" cy="641900"/>
          </a:xfrm>
        </p:spPr>
        <p:txBody>
          <a:bodyPr/>
          <a:lstStyle/>
          <a:p>
            <a:pPr marL="0" indent="0">
              <a:lnSpc>
                <a:spcPct val="100000"/>
              </a:lnSpc>
              <a:spcBef>
                <a:spcPts val="0"/>
              </a:spcBef>
              <a:buNone/>
            </a:pPr>
            <a:r>
              <a:rPr lang="en-US" dirty="0">
                <a:solidFill>
                  <a:schemeClr val="accent2">
                    <a:lumMod val="60000"/>
                    <a:lumOff val="40000"/>
                  </a:schemeClr>
                </a:solidFill>
              </a:rPr>
              <a:t>CREATE TABLE </a:t>
            </a:r>
            <a:r>
              <a:rPr lang="en-US" dirty="0" smtClean="0"/>
              <a:t>T(c </a:t>
            </a:r>
            <a:r>
              <a:rPr lang="en-US" dirty="0" smtClean="0">
                <a:solidFill>
                  <a:schemeClr val="accent1">
                    <a:lumMod val="60000"/>
                    <a:lumOff val="40000"/>
                  </a:schemeClr>
                </a:solidFill>
              </a:rPr>
              <a:t>integer</a:t>
            </a:r>
            <a:r>
              <a:rPr lang="en-US" dirty="0" smtClean="0"/>
              <a:t>);</a:t>
            </a:r>
            <a:endParaRPr lang="en-US" dirty="0"/>
          </a:p>
        </p:txBody>
      </p:sp>
    </p:spTree>
    <p:extLst>
      <p:ext uri="{BB962C8B-B14F-4D97-AF65-F5344CB8AC3E}">
        <p14:creationId xmlns:p14="http://schemas.microsoft.com/office/powerpoint/2010/main" val="19654745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t>Given the following schema and the assumption that the number of rows in T is odd, find the median value.</a:t>
            </a:r>
          </a:p>
        </p:txBody>
      </p:sp>
      <p:sp>
        <p:nvSpPr>
          <p:cNvPr id="3" name="Text Placeholder 2"/>
          <p:cNvSpPr>
            <a:spLocks noGrp="1"/>
          </p:cNvSpPr>
          <p:nvPr>
            <p:ph type="body" sz="quarter" idx="13"/>
          </p:nvPr>
        </p:nvSpPr>
        <p:spPr/>
        <p:txBody>
          <a:bodyPr>
            <a:normAutofit/>
          </a:bodyPr>
          <a:lstStyle/>
          <a:p>
            <a:pPr marL="0" lvl="0" indent="0">
              <a:lnSpc>
                <a:spcPct val="100000"/>
              </a:lnSpc>
              <a:spcBef>
                <a:spcPts val="0"/>
              </a:spcBef>
              <a:buNone/>
              <a:defRPr/>
            </a:pPr>
            <a:r>
              <a:rPr lang="en-US" sz="2300" dirty="0">
                <a:solidFill>
                  <a:schemeClr val="accent2">
                    <a:lumMod val="60000"/>
                    <a:lumOff val="40000"/>
                  </a:schemeClr>
                </a:solidFill>
              </a:rPr>
              <a:t>SELECT</a:t>
            </a:r>
            <a:r>
              <a:rPr lang="en-US" sz="2300" dirty="0"/>
              <a:t> </a:t>
            </a:r>
            <a:r>
              <a:rPr lang="en-US" sz="2300" dirty="0"/>
              <a:t>c</a:t>
            </a:r>
            <a:r>
              <a:rPr lang="en-US" sz="2300" dirty="0" smtClean="0"/>
              <a:t> </a:t>
            </a:r>
            <a:r>
              <a:rPr lang="en-US" sz="2300" dirty="0" smtClean="0"/>
              <a:t>AS median</a:t>
            </a:r>
            <a:endParaRPr lang="en-US" sz="2300" dirty="0"/>
          </a:p>
          <a:p>
            <a:pPr marL="0" lvl="0" indent="0">
              <a:lnSpc>
                <a:spcPct val="100000"/>
              </a:lnSpc>
              <a:spcBef>
                <a:spcPts val="0"/>
              </a:spcBef>
              <a:buNone/>
              <a:defRPr/>
            </a:pPr>
            <a:r>
              <a:rPr lang="en-US" sz="2300" dirty="0">
                <a:solidFill>
                  <a:schemeClr val="accent1">
                    <a:lumMod val="60000"/>
                    <a:lumOff val="40000"/>
                  </a:schemeClr>
                </a:solidFill>
              </a:rPr>
              <a:t>FROM</a:t>
            </a:r>
            <a:r>
              <a:rPr lang="en-US" sz="2300" dirty="0"/>
              <a:t> </a:t>
            </a:r>
            <a:r>
              <a:rPr lang="en-US" sz="2300" dirty="0" smtClean="0"/>
              <a:t>T</a:t>
            </a:r>
            <a:endParaRPr lang="en-US" sz="2300" dirty="0"/>
          </a:p>
          <a:p>
            <a:pPr marL="0" lvl="0" indent="0">
              <a:lnSpc>
                <a:spcPct val="100000"/>
              </a:lnSpc>
              <a:spcBef>
                <a:spcPts val="0"/>
              </a:spcBef>
              <a:buNone/>
              <a:defRPr/>
            </a:pPr>
            <a:r>
              <a:rPr lang="en-US" sz="2300" dirty="0" smtClean="0">
                <a:solidFill>
                  <a:schemeClr val="accent6">
                    <a:lumMod val="60000"/>
                    <a:lumOff val="40000"/>
                  </a:schemeClr>
                </a:solidFill>
              </a:rPr>
              <a:t>WHERE</a:t>
            </a:r>
            <a:r>
              <a:rPr lang="en-US" sz="2300" dirty="0" smtClean="0"/>
              <a:t> </a:t>
            </a:r>
          </a:p>
          <a:p>
            <a:pPr marL="0" lvl="0" indent="0">
              <a:lnSpc>
                <a:spcPct val="100000"/>
              </a:lnSpc>
              <a:spcBef>
                <a:spcPts val="0"/>
              </a:spcBef>
              <a:buNone/>
              <a:defRPr/>
            </a:pPr>
            <a:r>
              <a:rPr lang="en-US" sz="2300" dirty="0"/>
              <a:t>	</a:t>
            </a:r>
            <a:r>
              <a:rPr lang="en-US" sz="2300" dirty="0" smtClean="0"/>
              <a:t>(</a:t>
            </a:r>
            <a:r>
              <a:rPr lang="en-US" sz="2300" dirty="0" smtClean="0">
                <a:solidFill>
                  <a:schemeClr val="accent2">
                    <a:lumMod val="60000"/>
                    <a:lumOff val="40000"/>
                  </a:schemeClr>
                </a:solidFill>
              </a:rPr>
              <a:t>SELECT </a:t>
            </a:r>
            <a:r>
              <a:rPr lang="en-US" sz="2300" dirty="0" smtClean="0">
                <a:solidFill>
                  <a:srgbClr val="D2ABFF"/>
                </a:solidFill>
              </a:rPr>
              <a:t>COUNT</a:t>
            </a:r>
            <a:r>
              <a:rPr lang="en-US" sz="2300" dirty="0" smtClean="0"/>
              <a:t>(*) from T T1 </a:t>
            </a:r>
            <a:r>
              <a:rPr lang="en-US" sz="2300" dirty="0" smtClean="0">
                <a:solidFill>
                  <a:schemeClr val="accent6">
                    <a:lumMod val="60000"/>
                    <a:lumOff val="40000"/>
                  </a:schemeClr>
                </a:solidFill>
              </a:rPr>
              <a:t>WHERE</a:t>
            </a:r>
            <a:r>
              <a:rPr lang="en-US" sz="2300" dirty="0" smtClean="0"/>
              <a:t> T1.c &lt;= </a:t>
            </a:r>
            <a:r>
              <a:rPr lang="en-US" sz="2300" dirty="0" err="1" smtClean="0"/>
              <a:t>T.c</a:t>
            </a:r>
            <a:r>
              <a:rPr lang="en-US" sz="2300" dirty="0" smtClean="0"/>
              <a:t>)</a:t>
            </a:r>
          </a:p>
          <a:p>
            <a:pPr marL="0" lvl="0" indent="0">
              <a:lnSpc>
                <a:spcPct val="100000"/>
              </a:lnSpc>
              <a:spcBef>
                <a:spcPts val="0"/>
              </a:spcBef>
              <a:buNone/>
              <a:defRPr/>
            </a:pPr>
            <a:r>
              <a:rPr lang="en-US" sz="2300" dirty="0"/>
              <a:t>	</a:t>
            </a:r>
            <a:r>
              <a:rPr lang="en-US" sz="2300" dirty="0" smtClean="0"/>
              <a:t>=</a:t>
            </a:r>
          </a:p>
          <a:p>
            <a:pPr marL="0" lvl="0" indent="0">
              <a:lnSpc>
                <a:spcPct val="100000"/>
              </a:lnSpc>
              <a:spcBef>
                <a:spcPts val="0"/>
              </a:spcBef>
              <a:buNone/>
              <a:defRPr/>
            </a:pPr>
            <a:r>
              <a:rPr lang="en-US" sz="2300" dirty="0" smtClean="0"/>
              <a:t>	(</a:t>
            </a:r>
            <a:r>
              <a:rPr lang="en-US" sz="2300" dirty="0" smtClean="0">
                <a:solidFill>
                  <a:schemeClr val="accent2">
                    <a:lumMod val="60000"/>
                    <a:lumOff val="40000"/>
                  </a:schemeClr>
                </a:solidFill>
              </a:rPr>
              <a:t>SELECT</a:t>
            </a:r>
            <a:r>
              <a:rPr lang="en-US" sz="2300" dirty="0" smtClean="0"/>
              <a:t> </a:t>
            </a:r>
            <a:r>
              <a:rPr lang="en-US" sz="2300" dirty="0" smtClean="0">
                <a:solidFill>
                  <a:srgbClr val="D2ABFF"/>
                </a:solidFill>
              </a:rPr>
              <a:t>COUNT</a:t>
            </a:r>
            <a:r>
              <a:rPr lang="en-US" sz="2300" dirty="0" smtClean="0"/>
              <a:t>(*) from T T2 </a:t>
            </a:r>
            <a:r>
              <a:rPr lang="en-US" sz="2300" dirty="0" smtClean="0">
                <a:solidFill>
                  <a:schemeClr val="accent6">
                    <a:lumMod val="60000"/>
                    <a:lumOff val="40000"/>
                  </a:schemeClr>
                </a:solidFill>
              </a:rPr>
              <a:t>WHERE </a:t>
            </a:r>
            <a:r>
              <a:rPr lang="en-US" sz="2300" dirty="0" smtClean="0"/>
              <a:t>T2.c &gt;= </a:t>
            </a:r>
            <a:r>
              <a:rPr lang="en-US" sz="2300" dirty="0" err="1" smtClean="0"/>
              <a:t>T.c</a:t>
            </a:r>
            <a:r>
              <a:rPr lang="en-US" sz="2300" dirty="0" smtClean="0"/>
              <a:t>)</a:t>
            </a:r>
          </a:p>
          <a:p>
            <a:pPr marL="0" lvl="0" indent="0">
              <a:lnSpc>
                <a:spcPct val="100000"/>
              </a:lnSpc>
              <a:spcBef>
                <a:spcPts val="0"/>
              </a:spcBef>
              <a:buNone/>
              <a:defRPr/>
            </a:pPr>
            <a:r>
              <a:rPr lang="en-US" sz="2300" dirty="0"/>
              <a:t>;</a:t>
            </a:r>
            <a:endParaRPr lang="en-US" sz="2300" dirty="0" smtClean="0"/>
          </a:p>
        </p:txBody>
      </p:sp>
    </p:spTree>
    <p:extLst>
      <p:ext uri="{BB962C8B-B14F-4D97-AF65-F5344CB8AC3E}">
        <p14:creationId xmlns:p14="http://schemas.microsoft.com/office/powerpoint/2010/main" val="14251356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Multi-Table SQL Overview</a:t>
            </a:r>
            <a:endParaRPr lang="en-US" dirty="0"/>
          </a:p>
        </p:txBody>
      </p:sp>
      <p:sp>
        <p:nvSpPr>
          <p:cNvPr id="3" name="Content Placeholder 2"/>
          <p:cNvSpPr>
            <a:spLocks noGrp="1"/>
          </p:cNvSpPr>
          <p:nvPr>
            <p:ph idx="1"/>
          </p:nvPr>
        </p:nvSpPr>
        <p:spPr/>
        <p:txBody>
          <a:bodyPr/>
          <a:lstStyle/>
          <a:p>
            <a:r>
              <a:rPr lang="en-US" dirty="0" smtClean="0"/>
              <a:t>Very similar to single-table SQL.</a:t>
            </a:r>
          </a:p>
          <a:p>
            <a:r>
              <a:rPr lang="en-US" dirty="0" smtClean="0"/>
              <a:t>Main differences:</a:t>
            </a:r>
          </a:p>
          <a:p>
            <a:pPr lvl="1"/>
            <a:r>
              <a:rPr lang="en-US" dirty="0" smtClean="0"/>
              <a:t>More than table in the </a:t>
            </a:r>
            <a:r>
              <a:rPr lang="en-US" dirty="0" smtClean="0">
                <a:latin typeface="Courier New" charset="0"/>
                <a:ea typeface="Courier New" charset="0"/>
                <a:cs typeface="Courier New" charset="0"/>
              </a:rPr>
              <a:t>FROM </a:t>
            </a:r>
            <a:r>
              <a:rPr lang="en-US" dirty="0" smtClean="0"/>
              <a:t>clause.</a:t>
            </a:r>
          </a:p>
          <a:p>
            <a:pPr lvl="1"/>
            <a:r>
              <a:rPr lang="en-US" dirty="0" smtClean="0"/>
              <a:t>(Usually) specify a join predicate in the </a:t>
            </a:r>
            <a:r>
              <a:rPr lang="en-US" dirty="0" smtClean="0">
                <a:latin typeface="Courier New" charset="0"/>
                <a:ea typeface="Courier New" charset="0"/>
                <a:cs typeface="Courier New" charset="0"/>
              </a:rPr>
              <a:t>WHERE</a:t>
            </a:r>
            <a:r>
              <a:rPr lang="en-US" dirty="0" smtClean="0"/>
              <a:t> clause.</a:t>
            </a:r>
            <a:endParaRPr lang="en-US" dirty="0"/>
          </a:p>
        </p:txBody>
      </p:sp>
    </p:spTree>
    <p:extLst>
      <p:ext uri="{BB962C8B-B14F-4D97-AF65-F5344CB8AC3E}">
        <p14:creationId xmlns:p14="http://schemas.microsoft.com/office/powerpoint/2010/main" val="4534971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Schema</a:t>
            </a:r>
            <a:endParaRPr lang="en-US" dirty="0"/>
          </a:p>
        </p:txBody>
      </p:sp>
      <p:sp>
        <p:nvSpPr>
          <p:cNvPr id="4" name="Text Placeholder 2"/>
          <p:cNvSpPr>
            <a:spLocks noGrp="1"/>
          </p:cNvSpPr>
          <p:nvPr>
            <p:ph type="body" sz="quarter" idx="13"/>
          </p:nvPr>
        </p:nvSpPr>
        <p:spPr/>
        <p:txBody>
          <a:bodyPr>
            <a:normAutofit fontScale="85000" lnSpcReduction="10000"/>
          </a:bodyPr>
          <a:lstStyle/>
          <a:p>
            <a:pPr marL="0" lvl="0" indent="0">
              <a:lnSpc>
                <a:spcPct val="100000"/>
              </a:lnSpc>
              <a:spcBef>
                <a:spcPts val="0"/>
              </a:spcBef>
              <a:buNone/>
            </a:pPr>
            <a:r>
              <a:rPr lang="en-US" dirty="0" smtClean="0">
                <a:solidFill>
                  <a:schemeClr val="accent2">
                    <a:lumMod val="60000"/>
                    <a:lumOff val="40000"/>
                  </a:schemeClr>
                </a:solidFill>
              </a:rPr>
              <a:t>CREATE TABLE </a:t>
            </a:r>
            <a:r>
              <a:rPr lang="en-US" dirty="0" smtClean="0"/>
              <a:t>Songs (</a:t>
            </a:r>
            <a:r>
              <a:rPr lang="en-US" dirty="0" err="1" smtClean="0"/>
              <a:t>song_id</a:t>
            </a:r>
            <a:r>
              <a:rPr lang="en-US" dirty="0" smtClean="0"/>
              <a:t> </a:t>
            </a:r>
            <a:r>
              <a:rPr lang="en-US" dirty="0" smtClean="0">
                <a:solidFill>
                  <a:schemeClr val="accent1">
                    <a:lumMod val="60000"/>
                    <a:lumOff val="40000"/>
                  </a:schemeClr>
                </a:solidFill>
              </a:rPr>
              <a:t>integer</a:t>
            </a:r>
            <a:r>
              <a:rPr lang="en-US" dirty="0" smtClean="0"/>
              <a:t>, </a:t>
            </a:r>
            <a:r>
              <a:rPr lang="en-US" dirty="0" err="1" smtClean="0"/>
              <a:t>song_name</a:t>
            </a:r>
            <a:r>
              <a:rPr lang="en-US" dirty="0" smtClean="0"/>
              <a:t> </a:t>
            </a:r>
            <a:r>
              <a:rPr lang="en-US" dirty="0" smtClean="0">
                <a:solidFill>
                  <a:schemeClr val="accent1">
                    <a:lumMod val="60000"/>
                    <a:lumOff val="40000"/>
                  </a:schemeClr>
                </a:solidFill>
              </a:rPr>
              <a:t>text</a:t>
            </a:r>
            <a:r>
              <a:rPr lang="en-US" dirty="0" smtClean="0"/>
              <a:t>, </a:t>
            </a:r>
            <a:r>
              <a:rPr lang="en-US" dirty="0" err="1" smtClean="0"/>
              <a:t>album_id</a:t>
            </a:r>
            <a:r>
              <a:rPr lang="en-US" dirty="0" smtClean="0"/>
              <a:t> </a:t>
            </a:r>
            <a:r>
              <a:rPr lang="en-US" dirty="0" smtClean="0">
                <a:solidFill>
                  <a:schemeClr val="accent1">
                    <a:lumMod val="60000"/>
                    <a:lumOff val="40000"/>
                  </a:schemeClr>
                </a:solidFill>
              </a:rPr>
              <a:t>integer</a:t>
            </a:r>
            <a:r>
              <a:rPr lang="en-US" dirty="0" smtClean="0"/>
              <a:t>, weeks_in_top_40 </a:t>
            </a:r>
            <a:r>
              <a:rPr lang="en-US" dirty="0" smtClean="0">
                <a:solidFill>
                  <a:schemeClr val="accent1">
                    <a:lumMod val="60000"/>
                    <a:lumOff val="40000"/>
                  </a:schemeClr>
                </a:solidFill>
              </a:rPr>
              <a:t>integer</a:t>
            </a:r>
            <a:r>
              <a:rPr lang="en-US" dirty="0" smtClean="0"/>
              <a:t>);</a:t>
            </a:r>
          </a:p>
          <a:p>
            <a:pPr marL="0" lvl="0" indent="0">
              <a:lnSpc>
                <a:spcPct val="100000"/>
              </a:lnSpc>
              <a:spcBef>
                <a:spcPts val="0"/>
              </a:spcBef>
              <a:buNone/>
            </a:pPr>
            <a:endParaRPr lang="en-US" dirty="0"/>
          </a:p>
          <a:p>
            <a:pPr marL="0" lvl="0" indent="0">
              <a:lnSpc>
                <a:spcPct val="100000"/>
              </a:lnSpc>
              <a:spcBef>
                <a:spcPts val="0"/>
              </a:spcBef>
              <a:buNone/>
            </a:pPr>
            <a:r>
              <a:rPr lang="en-US" dirty="0" smtClean="0">
                <a:solidFill>
                  <a:schemeClr val="accent2">
                    <a:lumMod val="60000"/>
                    <a:lumOff val="40000"/>
                  </a:schemeClr>
                </a:solidFill>
              </a:rPr>
              <a:t>CREATE TABLE </a:t>
            </a:r>
            <a:r>
              <a:rPr lang="en-US" dirty="0" smtClean="0"/>
              <a:t>Artists (</a:t>
            </a:r>
            <a:r>
              <a:rPr lang="en-US" dirty="0" err="1" smtClean="0"/>
              <a:t>artist_id</a:t>
            </a:r>
            <a:r>
              <a:rPr lang="en-US" dirty="0" smtClean="0"/>
              <a:t> </a:t>
            </a:r>
            <a:r>
              <a:rPr lang="en-US" dirty="0" smtClean="0">
                <a:solidFill>
                  <a:schemeClr val="accent1">
                    <a:lumMod val="60000"/>
                    <a:lumOff val="40000"/>
                  </a:schemeClr>
                </a:solidFill>
              </a:rPr>
              <a:t>integer</a:t>
            </a:r>
            <a:r>
              <a:rPr lang="en-US" dirty="0" smtClean="0"/>
              <a:t>, </a:t>
            </a:r>
            <a:r>
              <a:rPr lang="en-US" dirty="0" err="1" smtClean="0"/>
              <a:t>artist_name</a:t>
            </a:r>
            <a:r>
              <a:rPr lang="en-US" dirty="0" smtClean="0"/>
              <a:t> </a:t>
            </a:r>
            <a:r>
              <a:rPr lang="en-US" dirty="0" smtClean="0">
                <a:solidFill>
                  <a:schemeClr val="accent1">
                    <a:lumMod val="60000"/>
                    <a:lumOff val="40000"/>
                  </a:schemeClr>
                </a:solidFill>
              </a:rPr>
              <a:t>text</a:t>
            </a:r>
            <a:r>
              <a:rPr lang="en-US" dirty="0" smtClean="0"/>
              <a:t>, </a:t>
            </a:r>
            <a:r>
              <a:rPr lang="en-US" dirty="0" err="1" smtClean="0"/>
              <a:t>first_year_active</a:t>
            </a:r>
            <a:r>
              <a:rPr lang="en-US" dirty="0" smtClean="0">
                <a:solidFill>
                  <a:schemeClr val="accent1">
                    <a:lumMod val="60000"/>
                    <a:lumOff val="40000"/>
                  </a:schemeClr>
                </a:solidFill>
              </a:rPr>
              <a:t> integer</a:t>
            </a:r>
            <a:r>
              <a:rPr lang="en-US" dirty="0" smtClean="0"/>
              <a:t>);</a:t>
            </a:r>
          </a:p>
          <a:p>
            <a:pPr marL="0" lvl="0" indent="0">
              <a:lnSpc>
                <a:spcPct val="100000"/>
              </a:lnSpc>
              <a:spcBef>
                <a:spcPts val="0"/>
              </a:spcBef>
              <a:buNone/>
            </a:pPr>
            <a:endParaRPr lang="en-US" dirty="0"/>
          </a:p>
          <a:p>
            <a:pPr marL="0" lvl="0" indent="0">
              <a:lnSpc>
                <a:spcPct val="100000"/>
              </a:lnSpc>
              <a:spcBef>
                <a:spcPts val="0"/>
              </a:spcBef>
              <a:buNone/>
            </a:pPr>
            <a:r>
              <a:rPr lang="en-US" dirty="0" smtClean="0">
                <a:solidFill>
                  <a:schemeClr val="accent2">
                    <a:lumMod val="60000"/>
                    <a:lumOff val="40000"/>
                  </a:schemeClr>
                </a:solidFill>
              </a:rPr>
              <a:t>CREATE TABLE </a:t>
            </a:r>
            <a:r>
              <a:rPr lang="en-US" dirty="0" smtClean="0"/>
              <a:t>Albums (</a:t>
            </a:r>
            <a:r>
              <a:rPr lang="en-US" dirty="0" err="1" smtClean="0"/>
              <a:t>album_id</a:t>
            </a:r>
            <a:r>
              <a:rPr lang="en-US" dirty="0" smtClean="0"/>
              <a:t> </a:t>
            </a:r>
            <a:r>
              <a:rPr lang="en-US" dirty="0" smtClean="0">
                <a:solidFill>
                  <a:schemeClr val="accent1">
                    <a:lumMod val="60000"/>
                    <a:lumOff val="40000"/>
                  </a:schemeClr>
                </a:solidFill>
              </a:rPr>
              <a:t>integer</a:t>
            </a:r>
            <a:r>
              <a:rPr lang="en-US" dirty="0" smtClean="0"/>
              <a:t>, </a:t>
            </a:r>
            <a:r>
              <a:rPr lang="en-US" dirty="0" err="1" smtClean="0"/>
              <a:t>album_name</a:t>
            </a:r>
            <a:r>
              <a:rPr lang="en-US" dirty="0" smtClean="0"/>
              <a:t> </a:t>
            </a:r>
            <a:r>
              <a:rPr lang="en-US" dirty="0" smtClean="0">
                <a:solidFill>
                  <a:schemeClr val="accent1">
                    <a:lumMod val="60000"/>
                    <a:lumOff val="40000"/>
                  </a:schemeClr>
                </a:solidFill>
              </a:rPr>
              <a:t>text</a:t>
            </a:r>
            <a:r>
              <a:rPr lang="en-US" dirty="0" smtClean="0"/>
              <a:t>, </a:t>
            </a:r>
            <a:r>
              <a:rPr lang="en-US" dirty="0" err="1" smtClean="0"/>
              <a:t>artist_id</a:t>
            </a:r>
            <a:r>
              <a:rPr lang="en-US" dirty="0" smtClean="0"/>
              <a:t> </a:t>
            </a:r>
            <a:r>
              <a:rPr lang="en-US" dirty="0" smtClean="0">
                <a:solidFill>
                  <a:schemeClr val="accent1">
                    <a:lumMod val="60000"/>
                    <a:lumOff val="40000"/>
                  </a:schemeClr>
                </a:solidFill>
              </a:rPr>
              <a:t>integer</a:t>
            </a:r>
            <a:r>
              <a:rPr lang="en-US" dirty="0" smtClean="0"/>
              <a:t>, </a:t>
            </a:r>
            <a:r>
              <a:rPr lang="en-US" dirty="0" err="1" smtClean="0"/>
              <a:t>year_released</a:t>
            </a:r>
            <a:r>
              <a:rPr lang="en-US" dirty="0" smtClean="0"/>
              <a:t> </a:t>
            </a:r>
            <a:r>
              <a:rPr lang="en-US" dirty="0" smtClean="0">
                <a:solidFill>
                  <a:schemeClr val="accent1">
                    <a:lumMod val="60000"/>
                    <a:lumOff val="40000"/>
                  </a:schemeClr>
                </a:solidFill>
              </a:rPr>
              <a:t>integer</a:t>
            </a:r>
            <a:r>
              <a:rPr lang="en-US" dirty="0" smtClean="0"/>
              <a:t>, genre </a:t>
            </a:r>
            <a:r>
              <a:rPr lang="en-US" dirty="0" smtClean="0">
                <a:solidFill>
                  <a:schemeClr val="accent1">
                    <a:lumMod val="60000"/>
                    <a:lumOff val="40000"/>
                  </a:schemeClr>
                </a:solidFill>
              </a:rPr>
              <a:t>text</a:t>
            </a:r>
            <a:r>
              <a:rPr lang="en-US" dirty="0" smtClean="0"/>
              <a:t>);</a:t>
            </a:r>
            <a:endParaRPr lang="en-US" dirty="0"/>
          </a:p>
        </p:txBody>
      </p:sp>
    </p:spTree>
    <p:extLst>
      <p:ext uri="{BB962C8B-B14F-4D97-AF65-F5344CB8AC3E}">
        <p14:creationId xmlns:p14="http://schemas.microsoft.com/office/powerpoint/2010/main" val="11177790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Pair every song with the artist who wrote it.</a:t>
            </a:r>
            <a:endParaRPr lang="en-US" dirty="0"/>
          </a:p>
        </p:txBody>
      </p:sp>
      <p:sp>
        <p:nvSpPr>
          <p:cNvPr id="3" name="Text Placeholder 2"/>
          <p:cNvSpPr>
            <a:spLocks noGrp="1"/>
          </p:cNvSpPr>
          <p:nvPr>
            <p:ph type="body" sz="quarter" idx="13"/>
          </p:nvPr>
        </p:nvSpPr>
        <p:spPr>
          <a:xfrm>
            <a:off x="1149879" y="3003509"/>
            <a:ext cx="9892242" cy="1653836"/>
          </a:xfrm>
        </p:spPr>
        <p:txBody>
          <a:bodyPr>
            <a:normAutofit fontScale="92500" lnSpcReduction="20000"/>
          </a:bodyPr>
          <a:lstStyle/>
          <a:p>
            <a:pPr marL="0" lvl="0" indent="0">
              <a:lnSpc>
                <a:spcPct val="100000"/>
              </a:lnSpc>
              <a:spcBef>
                <a:spcPts val="0"/>
              </a:spcBef>
              <a:buNone/>
              <a:defRPr/>
            </a:pPr>
            <a:r>
              <a:rPr lang="en-US" dirty="0" smtClean="0">
                <a:solidFill>
                  <a:schemeClr val="accent2">
                    <a:lumMod val="60000"/>
                    <a:lumOff val="40000"/>
                  </a:schemeClr>
                </a:solidFill>
              </a:rPr>
              <a:t>SELECT</a:t>
            </a:r>
            <a:r>
              <a:rPr lang="en-US" dirty="0" smtClean="0"/>
              <a:t> *</a:t>
            </a:r>
            <a:endParaRPr lang="en-US" dirty="0"/>
          </a:p>
          <a:p>
            <a:pPr marL="0" lvl="0" indent="0">
              <a:lnSpc>
                <a:spcPct val="100000"/>
              </a:lnSpc>
              <a:spcBef>
                <a:spcPts val="0"/>
              </a:spcBef>
              <a:buNone/>
              <a:defRPr/>
            </a:pPr>
            <a:r>
              <a:rPr lang="en-US" dirty="0">
                <a:solidFill>
                  <a:schemeClr val="accent1">
                    <a:lumMod val="60000"/>
                    <a:lumOff val="40000"/>
                  </a:schemeClr>
                </a:solidFill>
              </a:rPr>
              <a:t>FROM</a:t>
            </a:r>
            <a:r>
              <a:rPr lang="en-US" dirty="0"/>
              <a:t> </a:t>
            </a:r>
            <a:r>
              <a:rPr lang="en-US" dirty="0" smtClean="0"/>
              <a:t>Songs S, </a:t>
            </a:r>
            <a:r>
              <a:rPr lang="en-US" dirty="0" smtClean="0"/>
              <a:t>Albums Al, </a:t>
            </a:r>
            <a:r>
              <a:rPr lang="en-US" dirty="0" smtClean="0"/>
              <a:t>Artists </a:t>
            </a:r>
            <a:r>
              <a:rPr lang="en-US" dirty="0" smtClean="0"/>
              <a:t>A</a:t>
            </a:r>
            <a:endParaRPr lang="en-US" dirty="0"/>
          </a:p>
          <a:p>
            <a:pPr marL="0" lvl="0" indent="0">
              <a:lnSpc>
                <a:spcPct val="100000"/>
              </a:lnSpc>
              <a:spcBef>
                <a:spcPts val="0"/>
              </a:spcBef>
              <a:buNone/>
              <a:defRPr/>
            </a:pPr>
            <a:r>
              <a:rPr lang="en-US" dirty="0">
                <a:solidFill>
                  <a:schemeClr val="accent6">
                    <a:lumMod val="60000"/>
                    <a:lumOff val="40000"/>
                  </a:schemeClr>
                </a:solidFill>
              </a:rPr>
              <a:t>WHERE</a:t>
            </a:r>
            <a:r>
              <a:rPr lang="en-US" dirty="0"/>
              <a:t> </a:t>
            </a:r>
            <a:r>
              <a:rPr lang="en-US" dirty="0" err="1" smtClean="0"/>
              <a:t>Al.artist_id</a:t>
            </a:r>
            <a:r>
              <a:rPr lang="en-US" dirty="0" smtClean="0"/>
              <a:t> </a:t>
            </a:r>
            <a:r>
              <a:rPr lang="en-US" smtClean="0"/>
              <a:t>= </a:t>
            </a:r>
            <a:r>
              <a:rPr lang="en-US" smtClean="0"/>
              <a:t>A.artist_id</a:t>
            </a:r>
            <a:endParaRPr lang="en-US" dirty="0" smtClean="0"/>
          </a:p>
          <a:p>
            <a:pPr marL="0" lvl="0" indent="0">
              <a:lnSpc>
                <a:spcPct val="100000"/>
              </a:lnSpc>
              <a:spcBef>
                <a:spcPts val="0"/>
              </a:spcBef>
              <a:buNone/>
              <a:defRPr/>
            </a:pPr>
            <a:r>
              <a:rPr lang="en-US" dirty="0"/>
              <a:t> </a:t>
            </a:r>
            <a:r>
              <a:rPr lang="en-US" dirty="0" smtClean="0"/>
              <a:t> AND </a:t>
            </a:r>
            <a:r>
              <a:rPr lang="en-US" dirty="0" err="1" smtClean="0"/>
              <a:t>Al.album_id</a:t>
            </a:r>
            <a:r>
              <a:rPr lang="en-US" dirty="0" smtClean="0"/>
              <a:t> = </a:t>
            </a:r>
            <a:r>
              <a:rPr lang="en-US" dirty="0" err="1" smtClean="0"/>
              <a:t>S.album_id</a:t>
            </a:r>
            <a:r>
              <a:rPr lang="en-US" dirty="0" smtClean="0"/>
              <a:t>;</a:t>
            </a:r>
            <a:endParaRPr lang="en-US" dirty="0"/>
          </a:p>
        </p:txBody>
      </p:sp>
    </p:spTree>
    <p:extLst>
      <p:ext uri="{BB962C8B-B14F-4D97-AF65-F5344CB8AC3E}">
        <p14:creationId xmlns:p14="http://schemas.microsoft.com/office/powerpoint/2010/main" val="12248576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000" dirty="0"/>
              <a:t>Find albums by </a:t>
            </a:r>
            <a:r>
              <a:rPr lang="en-US" sz="3000" dirty="0" err="1">
                <a:latin typeface="Courier New" charset="0"/>
                <a:ea typeface="Courier New" charset="0"/>
                <a:cs typeface="Courier New" charset="0"/>
              </a:rPr>
              <a:t>album_id</a:t>
            </a:r>
            <a:r>
              <a:rPr lang="en-US" sz="3000" dirty="0"/>
              <a:t> and number of songs per each album; don’t include album’s that have a song count of less than 5</a:t>
            </a:r>
            <a:r>
              <a:rPr lang="en-US" sz="3000" dirty="0" smtClean="0"/>
              <a:t>.</a:t>
            </a:r>
            <a:endParaRPr lang="en-US" sz="3000" dirty="0"/>
          </a:p>
        </p:txBody>
      </p:sp>
    </p:spTree>
    <p:extLst>
      <p:ext uri="{BB962C8B-B14F-4D97-AF65-F5344CB8AC3E}">
        <p14:creationId xmlns:p14="http://schemas.microsoft.com/office/powerpoint/2010/main" val="8313250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t>Find albums by </a:t>
            </a:r>
            <a:r>
              <a:rPr lang="en-US" sz="3000" dirty="0" err="1"/>
              <a:t>album_id</a:t>
            </a:r>
            <a:r>
              <a:rPr lang="en-US" sz="3000" dirty="0"/>
              <a:t> and number of songs per each album; don’t include album’s that have a song count of less than 5</a:t>
            </a:r>
            <a:r>
              <a:rPr lang="en-US" sz="3000" dirty="0" smtClean="0"/>
              <a:t>.</a:t>
            </a:r>
            <a:endParaRPr lang="en-US" sz="3000" dirty="0"/>
          </a:p>
        </p:txBody>
      </p:sp>
      <p:sp>
        <p:nvSpPr>
          <p:cNvPr id="3" name="Text Placeholder 2"/>
          <p:cNvSpPr>
            <a:spLocks noGrp="1"/>
          </p:cNvSpPr>
          <p:nvPr>
            <p:ph type="body" sz="quarter" idx="13"/>
          </p:nvPr>
        </p:nvSpPr>
        <p:spPr>
          <a:xfrm>
            <a:off x="1149879" y="2784053"/>
            <a:ext cx="9892242" cy="2092748"/>
          </a:xfrm>
        </p:spPr>
        <p:txBody>
          <a:bodyPr/>
          <a:lstStyle/>
          <a:p>
            <a:pPr marL="0" lvl="0" indent="0">
              <a:lnSpc>
                <a:spcPct val="100000"/>
              </a:lnSpc>
              <a:spcBef>
                <a:spcPts val="0"/>
              </a:spcBef>
              <a:buNone/>
              <a:defRPr/>
            </a:pPr>
            <a:r>
              <a:rPr lang="en-US" dirty="0">
                <a:solidFill>
                  <a:schemeClr val="accent2">
                    <a:lumMod val="60000"/>
                    <a:lumOff val="40000"/>
                  </a:schemeClr>
                </a:solidFill>
              </a:rPr>
              <a:t>SELECT</a:t>
            </a:r>
            <a:r>
              <a:rPr lang="en-US" dirty="0"/>
              <a:t> </a:t>
            </a:r>
            <a:r>
              <a:rPr lang="en-US" dirty="0" err="1" smtClean="0"/>
              <a:t>album_id</a:t>
            </a:r>
            <a:r>
              <a:rPr lang="en-US" dirty="0" smtClean="0"/>
              <a:t>, COUNT(*) as </a:t>
            </a:r>
            <a:r>
              <a:rPr lang="en-US" dirty="0" err="1" smtClean="0"/>
              <a:t>song_count</a:t>
            </a:r>
            <a:endParaRPr lang="en-US" dirty="0"/>
          </a:p>
          <a:p>
            <a:pPr marL="0" lvl="0" indent="0">
              <a:lnSpc>
                <a:spcPct val="100000"/>
              </a:lnSpc>
              <a:spcBef>
                <a:spcPts val="0"/>
              </a:spcBef>
              <a:buNone/>
              <a:defRPr/>
            </a:pPr>
            <a:r>
              <a:rPr lang="en-US" dirty="0">
                <a:solidFill>
                  <a:schemeClr val="accent1">
                    <a:lumMod val="60000"/>
                    <a:lumOff val="40000"/>
                  </a:schemeClr>
                </a:solidFill>
              </a:rPr>
              <a:t>FROM</a:t>
            </a:r>
            <a:r>
              <a:rPr lang="en-US" dirty="0"/>
              <a:t> </a:t>
            </a:r>
            <a:r>
              <a:rPr lang="en-US" dirty="0" smtClean="0"/>
              <a:t>Songs</a:t>
            </a:r>
            <a:endParaRPr lang="en-US" dirty="0"/>
          </a:p>
          <a:p>
            <a:pPr marL="0" lvl="0" indent="0">
              <a:lnSpc>
                <a:spcPct val="100000"/>
              </a:lnSpc>
              <a:spcBef>
                <a:spcPts val="0"/>
              </a:spcBef>
              <a:buNone/>
            </a:pPr>
            <a:r>
              <a:rPr lang="en-US" dirty="0" smtClean="0">
                <a:solidFill>
                  <a:schemeClr val="accent4">
                    <a:lumMod val="60000"/>
                    <a:lumOff val="40000"/>
                  </a:schemeClr>
                </a:solidFill>
              </a:rPr>
              <a:t>GROUP </a:t>
            </a:r>
            <a:r>
              <a:rPr lang="en-US" dirty="0">
                <a:solidFill>
                  <a:schemeClr val="accent4">
                    <a:lumMod val="60000"/>
                    <a:lumOff val="40000"/>
                  </a:schemeClr>
                </a:solidFill>
              </a:rPr>
              <a:t>BY </a:t>
            </a:r>
            <a:r>
              <a:rPr lang="en-US" dirty="0" err="1" smtClean="0"/>
              <a:t>album_id</a:t>
            </a:r>
            <a:endParaRPr lang="en-US" dirty="0">
              <a:solidFill>
                <a:schemeClr val="accent4">
                  <a:lumMod val="60000"/>
                  <a:lumOff val="40000"/>
                </a:schemeClr>
              </a:solidFill>
            </a:endParaRPr>
          </a:p>
          <a:p>
            <a:pPr marL="0" indent="0">
              <a:lnSpc>
                <a:spcPct val="100000"/>
              </a:lnSpc>
              <a:spcBef>
                <a:spcPts val="0"/>
              </a:spcBef>
              <a:buNone/>
              <a:defRPr/>
            </a:pPr>
            <a:r>
              <a:rPr lang="en-US" dirty="0" smtClean="0">
                <a:solidFill>
                  <a:schemeClr val="accent6">
                    <a:lumMod val="60000"/>
                    <a:lumOff val="40000"/>
                  </a:schemeClr>
                </a:solidFill>
              </a:rPr>
              <a:t>HAVING</a:t>
            </a:r>
            <a:r>
              <a:rPr lang="en-US" dirty="0" smtClean="0"/>
              <a:t> </a:t>
            </a:r>
            <a:r>
              <a:rPr lang="en-US" dirty="0" err="1" smtClean="0"/>
              <a:t>song_count</a:t>
            </a:r>
            <a:r>
              <a:rPr lang="en-US" dirty="0" smtClean="0"/>
              <a:t> &gt; 5;</a:t>
            </a:r>
            <a:endParaRPr lang="en-US" dirty="0"/>
          </a:p>
        </p:txBody>
      </p:sp>
    </p:spTree>
    <p:extLst>
      <p:ext uri="{BB962C8B-B14F-4D97-AF65-F5344CB8AC3E}">
        <p14:creationId xmlns:p14="http://schemas.microsoft.com/office/powerpoint/2010/main" val="18653612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a:t>
            </a:r>
            <a:r>
              <a:rPr lang="en-US" dirty="0"/>
              <a:t>each song, find its name, the name of its </a:t>
            </a:r>
            <a:r>
              <a:rPr lang="en-US" dirty="0" smtClean="0"/>
              <a:t>album </a:t>
            </a:r>
            <a:r>
              <a:rPr lang="en-US" dirty="0"/>
              <a:t>and the name of its artist.</a:t>
            </a:r>
          </a:p>
        </p:txBody>
      </p:sp>
    </p:spTree>
    <p:extLst>
      <p:ext uri="{BB962C8B-B14F-4D97-AF65-F5344CB8AC3E}">
        <p14:creationId xmlns:p14="http://schemas.microsoft.com/office/powerpoint/2010/main" val="3092402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For </a:t>
            </a:r>
            <a:r>
              <a:rPr lang="en-US"/>
              <a:t>each song, find its name, the name of its </a:t>
            </a:r>
            <a:r>
              <a:rPr lang="en-US" smtClean="0"/>
              <a:t>album </a:t>
            </a:r>
            <a:r>
              <a:rPr lang="en-US"/>
              <a:t>and the name of its artist.</a:t>
            </a:r>
          </a:p>
        </p:txBody>
      </p:sp>
      <p:sp>
        <p:nvSpPr>
          <p:cNvPr id="3" name="Text Placeholder 2"/>
          <p:cNvSpPr>
            <a:spLocks noGrp="1"/>
          </p:cNvSpPr>
          <p:nvPr>
            <p:ph type="body" sz="quarter" idx="13"/>
          </p:nvPr>
        </p:nvSpPr>
        <p:spPr>
          <a:xfrm>
            <a:off x="1149879" y="3015701"/>
            <a:ext cx="9892242" cy="1751372"/>
          </a:xfrm>
        </p:spPr>
        <p:txBody>
          <a:bodyPr>
            <a:normAutofit/>
          </a:bodyPr>
          <a:lstStyle/>
          <a:p>
            <a:pPr marL="0" lvl="0" indent="0">
              <a:lnSpc>
                <a:spcPct val="100000"/>
              </a:lnSpc>
              <a:spcBef>
                <a:spcPts val="0"/>
              </a:spcBef>
              <a:buNone/>
              <a:defRPr/>
            </a:pPr>
            <a:r>
              <a:rPr lang="en-US" sz="2300" dirty="0">
                <a:solidFill>
                  <a:schemeClr val="accent2">
                    <a:lumMod val="60000"/>
                    <a:lumOff val="40000"/>
                  </a:schemeClr>
                </a:solidFill>
              </a:rPr>
              <a:t>SELECT</a:t>
            </a:r>
            <a:r>
              <a:rPr lang="en-US" sz="2300" dirty="0"/>
              <a:t> </a:t>
            </a:r>
            <a:r>
              <a:rPr lang="en-US" sz="2300" dirty="0" err="1" smtClean="0"/>
              <a:t>S.song_name</a:t>
            </a:r>
            <a:r>
              <a:rPr lang="en-US" sz="2300" dirty="0" smtClean="0"/>
              <a:t>, </a:t>
            </a:r>
            <a:r>
              <a:rPr lang="en-US" sz="2300" dirty="0" err="1" smtClean="0"/>
              <a:t>A.album_name</a:t>
            </a:r>
            <a:r>
              <a:rPr lang="en-US" sz="2300" dirty="0" smtClean="0"/>
              <a:t>, </a:t>
            </a:r>
            <a:r>
              <a:rPr lang="en-US" sz="2300" dirty="0" err="1" smtClean="0"/>
              <a:t>Ar.Artist_name</a:t>
            </a:r>
            <a:endParaRPr lang="en-US" sz="2300" dirty="0"/>
          </a:p>
          <a:p>
            <a:pPr marL="0" lvl="0" indent="0">
              <a:lnSpc>
                <a:spcPct val="100000"/>
              </a:lnSpc>
              <a:spcBef>
                <a:spcPts val="0"/>
              </a:spcBef>
              <a:buNone/>
              <a:defRPr/>
            </a:pPr>
            <a:r>
              <a:rPr lang="en-US" sz="2300" dirty="0">
                <a:solidFill>
                  <a:schemeClr val="accent1">
                    <a:lumMod val="60000"/>
                    <a:lumOff val="40000"/>
                  </a:schemeClr>
                </a:solidFill>
              </a:rPr>
              <a:t>FROM</a:t>
            </a:r>
            <a:r>
              <a:rPr lang="en-US" sz="2300" dirty="0"/>
              <a:t> </a:t>
            </a:r>
            <a:r>
              <a:rPr lang="en-US" sz="2300" dirty="0" smtClean="0"/>
              <a:t>Songs S, Artists </a:t>
            </a:r>
            <a:r>
              <a:rPr lang="en-US" sz="2300" dirty="0" err="1" smtClean="0"/>
              <a:t>Ar</a:t>
            </a:r>
            <a:r>
              <a:rPr lang="en-US" sz="2300" dirty="0" smtClean="0"/>
              <a:t>, Albums A</a:t>
            </a:r>
            <a:endParaRPr lang="en-US" sz="2300" dirty="0"/>
          </a:p>
          <a:p>
            <a:pPr marL="0" lvl="0" indent="0">
              <a:lnSpc>
                <a:spcPct val="100000"/>
              </a:lnSpc>
              <a:spcBef>
                <a:spcPts val="0"/>
              </a:spcBef>
              <a:buNone/>
              <a:defRPr/>
            </a:pPr>
            <a:r>
              <a:rPr lang="en-US" sz="2300" dirty="0" smtClean="0">
                <a:solidFill>
                  <a:schemeClr val="accent6">
                    <a:lumMod val="60000"/>
                    <a:lumOff val="40000"/>
                  </a:schemeClr>
                </a:solidFill>
              </a:rPr>
              <a:t>WHERE</a:t>
            </a:r>
            <a:r>
              <a:rPr lang="en-US" sz="2300" dirty="0" smtClean="0"/>
              <a:t> </a:t>
            </a:r>
            <a:r>
              <a:rPr lang="en-US" sz="2300" dirty="0" err="1" smtClean="0"/>
              <a:t>Ar.artist_id</a:t>
            </a:r>
            <a:r>
              <a:rPr lang="en-US" sz="2300" dirty="0" smtClean="0"/>
              <a:t> = </a:t>
            </a:r>
            <a:r>
              <a:rPr lang="en-US" sz="2300" dirty="0" err="1" smtClean="0"/>
              <a:t>A.artist_id</a:t>
            </a:r>
            <a:endParaRPr lang="en-US" sz="2300" dirty="0" smtClean="0"/>
          </a:p>
          <a:p>
            <a:pPr marL="0" lvl="0" indent="0">
              <a:lnSpc>
                <a:spcPct val="100000"/>
              </a:lnSpc>
              <a:spcBef>
                <a:spcPts val="0"/>
              </a:spcBef>
              <a:buNone/>
              <a:defRPr/>
            </a:pPr>
            <a:r>
              <a:rPr lang="en-US" sz="2300" dirty="0" smtClean="0"/>
              <a:t>  AND </a:t>
            </a:r>
            <a:r>
              <a:rPr lang="en-US" sz="2300" dirty="0" err="1" smtClean="0"/>
              <a:t>S.album_id</a:t>
            </a:r>
            <a:r>
              <a:rPr lang="en-US" sz="2300" dirty="0" smtClean="0"/>
              <a:t> = </a:t>
            </a:r>
            <a:r>
              <a:rPr lang="en-US" sz="2300" dirty="0" err="1" smtClean="0"/>
              <a:t>A.album_id</a:t>
            </a:r>
            <a:r>
              <a:rPr lang="en-US" sz="2300" dirty="0" smtClean="0"/>
              <a:t>;</a:t>
            </a:r>
            <a:endParaRPr lang="en-US" sz="2300" dirty="0"/>
          </a:p>
        </p:txBody>
      </p:sp>
    </p:spTree>
    <p:extLst>
      <p:ext uri="{BB962C8B-B14F-4D97-AF65-F5344CB8AC3E}">
        <p14:creationId xmlns:p14="http://schemas.microsoft.com/office/powerpoint/2010/main" val="13303574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 singers, with no duplicates, who released both “Techno” and “Pop” albums.</a:t>
            </a:r>
          </a:p>
        </p:txBody>
      </p:sp>
    </p:spTree>
    <p:extLst>
      <p:ext uri="{BB962C8B-B14F-4D97-AF65-F5344CB8AC3E}">
        <p14:creationId xmlns:p14="http://schemas.microsoft.com/office/powerpoint/2010/main" val="6904731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ndara">
      <a:maj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 id="{69BC0F91-4622-B841-9373-E51643165F33}" vid="{0614EE4D-1B56-3B43-819D-D89B675AF6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210</TotalTime>
  <Words>621</Words>
  <Application>Microsoft Macintosh PowerPoint</Application>
  <PresentationFormat>Widescreen</PresentationFormat>
  <Paragraphs>73</Paragraphs>
  <Slides>17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Calibri</vt:lpstr>
      <vt:lpstr>Candara</vt:lpstr>
      <vt:lpstr>Courier New</vt:lpstr>
      <vt:lpstr>Arial</vt:lpstr>
      <vt:lpstr>Office Theme</vt:lpstr>
      <vt:lpstr>Section 2: Multi-Table SQL</vt:lpstr>
      <vt:lpstr>Multi-Table SQL Overview</vt:lpstr>
      <vt:lpstr>Example Schema</vt:lpstr>
      <vt:lpstr>Pair every song with the artist who wrote it.</vt:lpstr>
      <vt:lpstr>Find albums by album_id and number of songs per each album; don’t include album’s that have a song count of less than 5.</vt:lpstr>
      <vt:lpstr>Find albums by album_id and number of songs per each album; don’t include album’s that have a song count of less than 5.</vt:lpstr>
      <vt:lpstr>For each song, find its name, the name of its album and the name of its artist.</vt:lpstr>
      <vt:lpstr>For each song, find its name, the name of its album and the name of its artist.</vt:lpstr>
      <vt:lpstr>Find singers, with no duplicates, who released both “Techno” and “Pop” albums.</vt:lpstr>
      <vt:lpstr>Find singers, with no duplicates, who released both “Techno” and “Pop” albums.</vt:lpstr>
      <vt:lpstr>Find all album IDs and names for every artist active since 2000 or later. If an artist does not have any albums, you should still include the artist's information in your output.</vt:lpstr>
      <vt:lpstr>Find all album IDs and names for every artist active since 2000 or later. If an artist does not have any albums, you should still include the artist's information in your output.</vt:lpstr>
      <vt:lpstr>Given the undirected friend graph below, where each link is stored once, find all pairs of Users who are exactly six steps away from each other.</vt:lpstr>
      <vt:lpstr>Given the undirected friend graph below, where each link is stored once, find all pairs of Users who are exactly six steps away from each other.</vt:lpstr>
      <vt:lpstr>Given the undirected friend graph below, where each link is stored once, find all pairs of Users who are exactly six steps away from each other.</vt:lpstr>
      <vt:lpstr>Given the following schema and the assumption that the number of rows in T is odd, find the median value.</vt:lpstr>
      <vt:lpstr>Given the following schema and the assumption that the number of rows in T is odd, find the median value.</vt:lpstr>
    </vt:vector>
  </TitlesOfParts>
  <Company/>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Section #: TITLE</dc:title>
  <dc:creator>Vikram Sreekanti</dc:creator>
  <cp:lastModifiedBy>Vikram Sreekanti</cp:lastModifiedBy>
  <cp:revision>24</cp:revision>
  <dcterms:created xsi:type="dcterms:W3CDTF">2016-08-29T20:48:58Z</dcterms:created>
  <dcterms:modified xsi:type="dcterms:W3CDTF">2016-09-06T20:08:01Z</dcterms:modified>
</cp:coreProperties>
</file>