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ABFF"/>
    <a:srgbClr val="D883FF"/>
    <a:srgbClr val="FF7E79"/>
    <a:srgbClr val="00316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93"/>
    <p:restoredTop sz="94671"/>
  </p:normalViewPr>
  <p:slideViewPr>
    <p:cSldViewPr snapToGrid="0" snapToObjects="1">
      <p:cViewPr>
        <p:scale>
          <a:sx n="105" d="100"/>
          <a:sy n="105" d="100"/>
        </p:scale>
        <p:origin x="3000" y="1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428A9C-BED2-214A-9F3C-BDEEB899A6F3}" type="datetimeFigureOut">
              <a:rPr lang="en-US" smtClean="0"/>
              <a:t>9/19/16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DF9F-AFE9-8A46-BF3D-A864FE2F8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47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r>
              <a:rPr lang="en-US" baseline="0" dirty="0" smtClean="0"/>
              <a:t> not use OS buffer cache? Forcing ordered writes is critical for transactions, recovery. More on this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DF9F-AFE9-8A46-BF3D-A864FE2F8A7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14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AE26-380A-4C48-9D3F-79CDDCE7F147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A3E7-6DC0-AE43-8D08-29D3C97EE9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30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AE26-380A-4C48-9D3F-79CDDCE7F147}" type="datetimeFigureOut">
              <a:rPr lang="en-US" smtClean="0"/>
              <a:t>9/19/16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A3E7-6DC0-AE43-8D08-29D3C97EE9C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149879" y="2113492"/>
            <a:ext cx="9892242" cy="360997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softEdge rad="0"/>
          </a:effectLst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Courier New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8545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AE26-380A-4C48-9D3F-79CDDCE7F147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A3E7-6DC0-AE43-8D08-29D3C97EE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3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AE26-380A-4C48-9D3F-79CDDCE7F147}" type="datetimeFigureOut">
              <a:rPr lang="en-US" smtClean="0"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A3E7-6DC0-AE43-8D08-29D3C97EE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29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AE26-380A-4C48-9D3F-79CDDCE7F147}" type="datetimeFigureOut">
              <a:rPr lang="en-US" smtClean="0"/>
              <a:t>9/19/16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A3E7-6DC0-AE43-8D08-29D3C97EE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91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AE26-380A-4C48-9D3F-79CDDCE7F147}" type="datetimeFigureOut">
              <a:rPr lang="en-US" smtClean="0"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A3E7-6DC0-AE43-8D08-29D3C97EE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4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AE26-380A-4C48-9D3F-79CDDCE7F147}" type="datetimeFigureOut">
              <a:rPr lang="en-US" smtClean="0"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A3E7-6DC0-AE43-8D08-29D3C97EE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5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EAE26-380A-4C48-9D3F-79CDDCE7F147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1A3E7-6DC0-AE43-8D08-29D3C97EE9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18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0" r:id="rId3"/>
    <p:sldLayoutId id="2147483652" r:id="rId4"/>
    <p:sldLayoutId id="2147483653" r:id="rId5"/>
    <p:sldLayoutId id="2147483656" r:id="rId6"/>
    <p:sldLayoutId id="214748365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003164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 baseline="0">
          <a:solidFill>
            <a:srgbClr val="003164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3164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3164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3164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316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/>
              <a:t>4</a:t>
            </a:r>
            <a:r>
              <a:rPr lang="en-US" dirty="0" smtClean="0"/>
              <a:t>: </a:t>
            </a:r>
            <a:r>
              <a:rPr lang="en-US" dirty="0" err="1" smtClean="0"/>
              <a:t>B+Trees</a:t>
            </a:r>
            <a:r>
              <a:rPr lang="en-US" dirty="0" smtClean="0"/>
              <a:t>, Buffer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Vikram Sreekanti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60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Least-Recently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common &amp; most intuitive policy.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Where does LRU break?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0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 Replacement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Approximately LRU but with reference bit.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Turn on reference bit when page is pinned. Turn off when visited by clock if unpinned.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325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Most-Recently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Avoids sequential flooding.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958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Aside: </a:t>
            </a:r>
            <a:r>
              <a:rPr lang="en-US" dirty="0" err="1" smtClean="0"/>
              <a:t>B+Trees</a:t>
            </a:r>
            <a:r>
              <a:rPr lang="en-US" dirty="0" smtClean="0"/>
              <a:t> and B-Trees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They’re functionally the same thing in a databases course.</a:t>
            </a:r>
          </a:p>
          <a:p>
            <a:pPr lvl="1"/>
            <a:r>
              <a:rPr lang="en-US" dirty="0" smtClean="0"/>
              <a:t>Copy-up vs. pull-up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988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fan-out static tree indexing.</a:t>
            </a:r>
          </a:p>
          <a:p>
            <a:r>
              <a:rPr lang="en-US" dirty="0" smtClean="0"/>
              <a:t>Search is fast. Good locality as long as few inserts.</a:t>
            </a:r>
          </a:p>
          <a:p>
            <a:r>
              <a:rPr lang="en-US" dirty="0" smtClean="0"/>
              <a:t>New insertions go into “overflow pages”.</a:t>
            </a:r>
          </a:p>
          <a:p>
            <a:pPr lvl="1"/>
            <a:r>
              <a:rPr lang="en-US" dirty="0" smtClean="0"/>
              <a:t>Periodically (every night?) re-index to get rid of overflow pages.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240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Storage 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1: Record contents stored in index file. </a:t>
            </a:r>
          </a:p>
          <a:p>
            <a:endParaRPr lang="en-US" dirty="0"/>
          </a:p>
          <a:p>
            <a:r>
              <a:rPr lang="en-US" dirty="0" smtClean="0"/>
              <a:t>Alternative 2: Index leaf has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{key,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record_id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en-US" dirty="0" smtClean="0"/>
              <a:t> pairs.</a:t>
            </a:r>
          </a:p>
          <a:p>
            <a:endParaRPr lang="en-US" dirty="0"/>
          </a:p>
          <a:p>
            <a:r>
              <a:rPr lang="en-US" dirty="0"/>
              <a:t>Alternative </a:t>
            </a:r>
            <a:r>
              <a:rPr lang="en-US" dirty="0" smtClean="0"/>
              <a:t>3: </a:t>
            </a:r>
            <a:r>
              <a:rPr lang="en-US" dirty="0"/>
              <a:t>Index leaf has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{key,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list&lt;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record_id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&gt;}</a:t>
            </a:r>
            <a:r>
              <a:rPr lang="en-US" dirty="0" smtClean="0"/>
              <a:t> </a:t>
            </a:r>
            <a:r>
              <a:rPr lang="en-US" dirty="0"/>
              <a:t>pairs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516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B+Trees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Self-balancing ISAM.</a:t>
            </a:r>
          </a:p>
          <a:p>
            <a:pPr lvl="1"/>
            <a:r>
              <a:rPr lang="en-US" dirty="0" smtClean="0"/>
              <a:t>Think splay trees? 2-3-4 Trees?</a:t>
            </a:r>
          </a:p>
          <a:p>
            <a:r>
              <a:rPr lang="en-US" dirty="0" smtClean="0"/>
              <a:t>Self-balancing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leaf pages are dynamically allocated </a:t>
            </a:r>
          </a:p>
          <a:p>
            <a:pPr lvl="1"/>
            <a:r>
              <a:rPr lang="en-US" dirty="0" smtClean="0">
                <a:sym typeface="Wingdings"/>
              </a:rPr>
              <a:t>they may not necessarily be in order</a:t>
            </a:r>
          </a:p>
          <a:p>
            <a:r>
              <a:rPr lang="en-US" dirty="0" smtClean="0">
                <a:sym typeface="Wingdings"/>
              </a:rPr>
              <a:t>Order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d</a:t>
            </a: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d ≤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num_records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 ≤ 2d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  <a:sym typeface="Wingdings"/>
              </a:rPr>
              <a:t>Fan-out: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  <a:sym typeface="Wingdings"/>
              </a:rPr>
              <a:t>2d + 1</a:t>
            </a:r>
          </a:p>
          <a:p>
            <a:r>
              <a:rPr lang="en-US" dirty="0" smtClean="0">
                <a:ea typeface="Courier New" charset="0"/>
                <a:cs typeface="Courier New" charset="0"/>
                <a:sym typeface="Wingdings"/>
              </a:rPr>
              <a:t>Search is the same as ISAM search</a:t>
            </a:r>
          </a:p>
        </p:txBody>
      </p:sp>
    </p:spTree>
    <p:extLst>
      <p:ext uri="{BB962C8B-B14F-4D97-AF65-F5344CB8AC3E}">
        <p14:creationId xmlns:p14="http://schemas.microsoft.com/office/powerpoint/2010/main" val="809980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B+Tree</a:t>
            </a:r>
            <a:r>
              <a:rPr lang="en-US" dirty="0" smtClean="0"/>
              <a:t> 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insert(value)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Page p =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searchForLeaf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(value)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if 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p.hasSpace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()):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p.insertKey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(value)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else: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leftPage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midVal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rightPage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p.split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insertInner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p.parent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, value)</a:t>
            </a:r>
          </a:p>
        </p:txBody>
      </p:sp>
    </p:spTree>
    <p:extLst>
      <p:ext uri="{BB962C8B-B14F-4D97-AF65-F5344CB8AC3E}">
        <p14:creationId xmlns:p14="http://schemas.microsoft.com/office/powerpoint/2010/main" val="1239824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Copy-up vs. push-up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Analogous to leaf vs. inner.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99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B+Ttree</a:t>
            </a:r>
            <a:r>
              <a:rPr lang="en-US" dirty="0" smtClean="0"/>
              <a:t> 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delete(value)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Page p =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searchForLeaf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(value)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if 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p.containsKey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(value)):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p.deleteKey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(value)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	if 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p.numEntries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&lt; d):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	if 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p.canRedistribute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():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		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p.redistribute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	else: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p.mergeWithNeighbor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		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p.parent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().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removeEntry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(p)</a:t>
            </a:r>
          </a:p>
        </p:txBody>
      </p:sp>
    </p:spTree>
    <p:extLst>
      <p:ext uri="{BB962C8B-B14F-4D97-AF65-F5344CB8AC3E}">
        <p14:creationId xmlns:p14="http://schemas.microsoft.com/office/powerpoint/2010/main" val="1280809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Buffer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036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69BC0F91-4622-B841-9373-E51643165F33}" vid="{0614EE4D-1B56-3B43-819D-D89B675AF6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</TotalTime>
  <Words>243</Words>
  <Application>Microsoft Macintosh PowerPoint</Application>
  <PresentationFormat>Widescreen</PresentationFormat>
  <Paragraphs>65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Candara</vt:lpstr>
      <vt:lpstr>Courier New</vt:lpstr>
      <vt:lpstr>Wingdings</vt:lpstr>
      <vt:lpstr>Arial</vt:lpstr>
      <vt:lpstr>Office Theme</vt:lpstr>
      <vt:lpstr>Section 4: B+Trees, Buffer Management</vt:lpstr>
      <vt:lpstr>Aside: B+Trees and B-Trees</vt:lpstr>
      <vt:lpstr>ISAM</vt:lpstr>
      <vt:lpstr>Index Storage Alternatives</vt:lpstr>
      <vt:lpstr>B+Trees</vt:lpstr>
      <vt:lpstr>B+Tree Insertion</vt:lpstr>
      <vt:lpstr>Copy-up vs. push-up</vt:lpstr>
      <vt:lpstr>B+Ttree Deletion</vt:lpstr>
      <vt:lpstr>Buffer Management</vt:lpstr>
      <vt:lpstr>Least-Recently Used</vt:lpstr>
      <vt:lpstr>Clock Replacement</vt:lpstr>
      <vt:lpstr>Most-Recently Used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#: TITLE</dc:title>
  <dc:creator>Vikram Sreekanti</dc:creator>
  <cp:lastModifiedBy>Vikram Sreekanti</cp:lastModifiedBy>
  <cp:revision>18</cp:revision>
  <dcterms:created xsi:type="dcterms:W3CDTF">2016-08-29T20:48:58Z</dcterms:created>
  <dcterms:modified xsi:type="dcterms:W3CDTF">2016-09-20T00:55:21Z</dcterms:modified>
</cp:coreProperties>
</file>