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13"/>
  </p:notesMasterIdLst>
  <p:handoutMasterIdLst>
    <p:handoutMasterId r:id="rId14"/>
  </p:handoutMasterIdLst>
  <p:sldIdLst>
    <p:sldId id="394" r:id="rId3"/>
    <p:sldId id="595" r:id="rId4"/>
    <p:sldId id="596" r:id="rId5"/>
    <p:sldId id="597" r:id="rId6"/>
    <p:sldId id="598" r:id="rId7"/>
    <p:sldId id="599" r:id="rId8"/>
    <p:sldId id="600" r:id="rId9"/>
    <p:sldId id="601" r:id="rId10"/>
    <p:sldId id="594" r:id="rId11"/>
    <p:sldId id="593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D7E5960-A9BC-43C4-BCE0-8E99BC3BA6A9}">
          <p14:sldIdLst>
            <p14:sldId id="394"/>
            <p14:sldId id="595"/>
            <p14:sldId id="596"/>
            <p14:sldId id="597"/>
            <p14:sldId id="598"/>
            <p14:sldId id="599"/>
            <p14:sldId id="600"/>
            <p14:sldId id="601"/>
          </p14:sldIdLst>
        </p14:section>
        <p14:section name="Conclusion" id="{3E23A7B0-228F-4458-953E-A0823B82CFF0}">
          <p14:sldIdLst>
            <p14:sldId id="594"/>
            <p14:sldId id="5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D2A010"/>
    <a:srgbClr val="F6D18E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8670" autoAdjust="0"/>
  </p:normalViewPr>
  <p:slideViewPr>
    <p:cSldViewPr>
      <p:cViewPr varScale="1">
        <p:scale>
          <a:sx n="68" d="100"/>
          <a:sy n="68" d="100"/>
        </p:scale>
        <p:origin x="432" y="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10/17/2018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930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28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4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 lnSpcReduction="20000"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Релационен модел и проектиране на бази данни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818045" cy="2524722"/>
            <a:chOff x="745783" y="3624633"/>
            <a:chExt cx="5818045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xmlns="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F5A4366-F5D6-4393-BD7A-141ED3660C17}"/>
                </a:ext>
              </a:extLst>
            </p:cNvPr>
            <p:cNvSpPr txBox="1"/>
            <p:nvPr/>
          </p:nvSpPr>
          <p:spPr>
            <a:xfrm rot="576164">
              <a:off x="5015006" y="3706052"/>
              <a:ext cx="154882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Бази Данни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xmlns="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xmlns="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xmlns="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xmlns="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748" y="3353217"/>
            <a:ext cx="3363639" cy="2663564"/>
          </a:xfrm>
          <a:prstGeom prst="rect">
            <a:avLst/>
          </a:prstGeom>
        </p:spPr>
      </p:pic>
      <p:pic>
        <p:nvPicPr>
          <p:cNvPr id="13" name="Picture 2" descr="database, storage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143" y="3760536"/>
            <a:ext cx="2450807" cy="245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18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876800"/>
            <a:ext cx="8938472" cy="820600"/>
          </a:xfrm>
        </p:spPr>
        <p:txBody>
          <a:bodyPr/>
          <a:lstStyle/>
          <a:p>
            <a:r>
              <a:rPr lang="bg-BG" dirty="0" smtClean="0"/>
              <a:t>Проектиране на бази данни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719034"/>
          </a:xfrm>
        </p:spPr>
        <p:txBody>
          <a:bodyPr/>
          <a:lstStyle/>
          <a:p>
            <a:r>
              <a:rPr lang="bg-BG" dirty="0" smtClean="0"/>
              <a:t>Основни концепции</a:t>
            </a:r>
            <a:endParaRPr lang="en-US" dirty="0"/>
          </a:p>
        </p:txBody>
      </p:sp>
      <p:pic>
        <p:nvPicPr>
          <p:cNvPr id="8" name="Picture 6" descr="http://www.artistsvalley.com/vector/images/vector-database-icons-ai-preview-00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586957" y="1371600"/>
            <a:ext cx="4764984" cy="3176654"/>
          </a:xfrm>
          <a:prstGeom prst="roundRect">
            <a:avLst>
              <a:gd name="adj" fmla="val 225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174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Стъпки в процеса на проектирането на бази данни: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 smtClean="0"/>
              <a:t>Идентифициране на видовете данни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 smtClean="0"/>
              <a:t>Идентифициране на колоните в таблицата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 smtClean="0"/>
              <a:t>Задаване на основен ключ за всяка таблица</a:t>
            </a:r>
            <a:endParaRPr lang="bg-BG" dirty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 smtClean="0"/>
              <a:t>Идентифициране и моделиране на </a:t>
            </a:r>
            <a:r>
              <a:rPr lang="bg-BG" dirty="0" smtClean="0"/>
              <a:t>отношенията</a:t>
            </a:r>
            <a:endParaRPr lang="bg-BG" dirty="0"/>
          </a:p>
          <a:p>
            <a:pPr marL="1163638" lvl="2" indent="-514350">
              <a:lnSpc>
                <a:spcPct val="100000"/>
              </a:lnSpc>
            </a:pPr>
            <a:r>
              <a:rPr lang="bg-BG" dirty="0" smtClean="0"/>
              <a:t>Множество на данните</a:t>
            </a:r>
            <a:endParaRPr lang="bg-BG" dirty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 smtClean="0"/>
              <a:t>Задаване на други ограничения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 smtClean="0"/>
              <a:t>Наливане на информация в таблиците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Стъпки при проектирането на бази данни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53549">
            <a:off x="8110831" y="2185474"/>
            <a:ext cx="3931738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2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Таблиците обикновено представят обекти от реалния живот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bg-BG" dirty="0" smtClean="0"/>
              <a:t>В спецификацията те най-често са подадени като съществителни имена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bg-BG" dirty="0" smtClean="0"/>
              <a:t>Например: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  <a:buFontTx/>
              <a:buNone/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bg-BG" dirty="0" smtClean="0"/>
              <a:t>Видове данни: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Ученици</a:t>
            </a:r>
            <a:r>
              <a:rPr lang="bg-BG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Курсове</a:t>
            </a:r>
            <a:r>
              <a:rPr lang="bg-BG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Градове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Идентифициране на данните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68524" y="3315831"/>
            <a:ext cx="7848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Трябва да разработим система, която съхранява информация за 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ученици</a:t>
            </a:r>
            <a:r>
              <a:rPr lang="ru-RU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които се обучават в различни 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курсове</a:t>
            </a:r>
            <a:r>
              <a:rPr lang="ru-RU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Курсовете се провеждат в различни</a:t>
            </a:r>
            <a:r>
              <a:rPr lang="en-US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градове</a:t>
            </a:r>
            <a:r>
              <a:rPr lang="ru-RU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Когато се регистрираме като нов ученик, се въвежда следната информация: име, </a:t>
            </a:r>
            <a:r>
              <a:rPr lang="bg-BG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номер</a:t>
            </a:r>
            <a:r>
              <a:rPr lang="ru-RU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bg-BG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снимка и дата</a:t>
            </a:r>
            <a:r>
              <a:rPr lang="ru-RU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  <a:endParaRPr lang="ru-RU" b="1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9" name="Rectangle: Rounded Corners 14"/>
          <p:cNvSpPr/>
          <p:nvPr/>
        </p:nvSpPr>
        <p:spPr>
          <a:xfrm>
            <a:off x="4494212" y="3758517"/>
            <a:ext cx="1518758" cy="30614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Rectangle: Rounded Corners 14"/>
          <p:cNvSpPr/>
          <p:nvPr/>
        </p:nvSpPr>
        <p:spPr>
          <a:xfrm>
            <a:off x="3732212" y="4038600"/>
            <a:ext cx="129540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4"/>
          <p:cNvSpPr/>
          <p:nvPr/>
        </p:nvSpPr>
        <p:spPr>
          <a:xfrm>
            <a:off x="3656012" y="4440687"/>
            <a:ext cx="1371600" cy="346739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37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Колоните са пояснения към данните в текста на спецификацията, </a:t>
            </a:r>
            <a:r>
              <a:rPr lang="bg-BG" dirty="0" smtClean="0"/>
              <a:t>например: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Учениците имат следните характеристики 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Име, номер, снимка, дата на записване и списък от курсове, които посещават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Идентифициране на колоните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32012" y="2362200"/>
            <a:ext cx="7848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Трябва да разработим система, която съхранява информация за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ученици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които се обучават в различни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курсове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Курсовете се провеждат в различни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градове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Когато се регистрираме като нов ученик, се въвежда следната информация: </a:t>
            </a:r>
            <a:r>
              <a:rPr lang="ru-RU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име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номер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снимка</a:t>
            </a:r>
            <a:r>
              <a:rPr lang="bg-BG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и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дата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14" name="Rectangle: Rounded Corners 14"/>
          <p:cNvSpPr/>
          <p:nvPr/>
        </p:nvSpPr>
        <p:spPr>
          <a:xfrm>
            <a:off x="2198686" y="4184108"/>
            <a:ext cx="549015" cy="361207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3046412" y="4204174"/>
            <a:ext cx="820897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Rectangle: Rounded Corners 14"/>
          <p:cNvSpPr/>
          <p:nvPr/>
        </p:nvSpPr>
        <p:spPr>
          <a:xfrm>
            <a:off x="4215563" y="4177489"/>
            <a:ext cx="1116849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7" name="Rectangle: Rounded Corners 14"/>
          <p:cNvSpPr/>
          <p:nvPr/>
        </p:nvSpPr>
        <p:spPr>
          <a:xfrm>
            <a:off x="5713412" y="4180005"/>
            <a:ext cx="809261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10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bg-BG" dirty="0" smtClean="0"/>
              <a:t>Винаги дефинирайте допълнителна колона за основен ключ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bg-BG" dirty="0" smtClean="0"/>
              <a:t>Не ползвайте съществуваща колона (например номер на ученика)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bg-BG" dirty="0" smtClean="0"/>
              <a:t>Трябва да е цяло число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bg-BG" dirty="0" smtClean="0"/>
              <a:t>Трябва да е деклариран като основен ключ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bg-BG" dirty="0" smtClean="0"/>
              <a:t>Използвайте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sym typeface="Wingdings" pitchFamily="2" charset="2"/>
              </a:rPr>
              <a:t>auto_increment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, за да използвайте автоматично нарастване на стойността за всеки следващ запис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bg-BG" dirty="0" smtClean="0"/>
              <a:t>Поставете основния ключ като първа колона</a:t>
            </a:r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bg-BG" dirty="0" smtClean="0"/>
              <a:t>Изключения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bg-BG" dirty="0" smtClean="0"/>
              <a:t>Данни, които имат добре известна идентификация, например държави (</a:t>
            </a:r>
            <a:r>
              <a:rPr lang="en-US" dirty="0" smtClean="0"/>
              <a:t>BG</a:t>
            </a:r>
            <a:r>
              <a:rPr lang="en-US" dirty="0"/>
              <a:t>, DE, US) </a:t>
            </a:r>
            <a:r>
              <a:rPr lang="bg-BG" dirty="0" smtClean="0"/>
              <a:t>и валути</a:t>
            </a:r>
            <a:r>
              <a:rPr lang="en-US" dirty="0" smtClean="0"/>
              <a:t> </a:t>
            </a:r>
            <a:r>
              <a:rPr lang="en-US" dirty="0"/>
              <a:t>(USD, EUR, BGN)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 да изберем основния ключ?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Взаимоотношенията са </a:t>
            </a:r>
            <a:r>
              <a:rPr lang="bg-BG" dirty="0" smtClean="0"/>
              <a:t>зависимости между данните:</a:t>
            </a:r>
            <a:endParaRPr lang="bg-BG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bg-BG" dirty="0"/>
          </a:p>
          <a:p>
            <a:pPr lvl="1">
              <a:spcBef>
                <a:spcPts val="3000"/>
              </a:spcBef>
            </a:pPr>
            <a:r>
              <a:rPr lang="bg-BG" dirty="0" smtClean="0"/>
              <a:t>"</a:t>
            </a:r>
            <a:r>
              <a:rPr lang="ru-RU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които 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се обучават в различни 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курсове</a:t>
            </a:r>
            <a:r>
              <a:rPr lang="bg-BG" dirty="0" smtClean="0"/>
              <a:t>"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bg-BG" dirty="0" smtClean="0"/>
              <a:t>много-към-много </a:t>
            </a:r>
            <a:r>
              <a:rPr lang="bg-BG" dirty="0" smtClean="0"/>
              <a:t>взаимоотношение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Идентифициране на </a:t>
            </a:r>
            <a:r>
              <a:rPr lang="bg-BG" dirty="0" smtClean="0"/>
              <a:t>взаимоотношения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92576" y="2240880"/>
            <a:ext cx="8316636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Трябва да разработим система, която съхранява информация за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ученици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които се обучават в различни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курсове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Курсовете се провеждат в различни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градове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Когато се регистрираме като нов ученик, се въвежда следната информация: </a:t>
            </a:r>
            <a:r>
              <a:rPr lang="ru-RU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име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номер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снимка</a:t>
            </a:r>
            <a:r>
              <a:rPr lang="bg-BG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и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дата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16" name="Rectangle: Rounded Corners 14"/>
          <p:cNvSpPr/>
          <p:nvPr/>
        </p:nvSpPr>
        <p:spPr>
          <a:xfrm>
            <a:off x="4291813" y="2634387"/>
            <a:ext cx="1269199" cy="3550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7" name="Rectangle: Rounded Corners 14"/>
          <p:cNvSpPr/>
          <p:nvPr/>
        </p:nvSpPr>
        <p:spPr>
          <a:xfrm>
            <a:off x="3503612" y="3429000"/>
            <a:ext cx="1163945" cy="303988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4"/>
          <p:cNvSpPr/>
          <p:nvPr/>
        </p:nvSpPr>
        <p:spPr>
          <a:xfrm>
            <a:off x="3442910" y="3002796"/>
            <a:ext cx="129540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0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Взаимоотношенията са </a:t>
            </a:r>
            <a:r>
              <a:rPr lang="bg-BG" dirty="0" smtClean="0"/>
              <a:t>зависимости между данните:</a:t>
            </a:r>
            <a:endParaRPr lang="bg-BG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bg-BG" dirty="0"/>
          </a:p>
          <a:p>
            <a:pPr lvl="1">
              <a:spcBef>
                <a:spcPts val="3000"/>
              </a:spcBef>
            </a:pPr>
            <a:r>
              <a:rPr lang="bg-BG" dirty="0" smtClean="0"/>
              <a:t>"</a:t>
            </a:r>
            <a:r>
              <a:rPr lang="ru-RU" dirty="0"/>
              <a:t>ученици, които се обучават в различни курсове</a:t>
            </a:r>
            <a:r>
              <a:rPr lang="bg-BG" dirty="0" smtClean="0"/>
              <a:t>"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bg-BG" dirty="0" smtClean="0"/>
              <a:t>много към много </a:t>
            </a:r>
            <a:r>
              <a:rPr lang="bg-BG" dirty="0" smtClean="0"/>
              <a:t>взаимоотношение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bg-BG" dirty="0" smtClean="0"/>
              <a:t>"</a:t>
            </a:r>
            <a:r>
              <a:rPr lang="ru-RU" dirty="0"/>
              <a:t>Курсовете се провеждат в различни градове</a:t>
            </a:r>
            <a:r>
              <a:rPr lang="bg-BG" dirty="0" smtClean="0"/>
              <a:t>" </a:t>
            </a:r>
            <a:r>
              <a:rPr lang="bg-BG" dirty="0"/>
              <a:t>– </a:t>
            </a:r>
            <a:r>
              <a:rPr lang="bg-BG" dirty="0" smtClean="0"/>
              <a:t>много-към-един</a:t>
            </a:r>
            <a:r>
              <a:rPr lang="en-US" dirty="0" smtClean="0"/>
              <a:t> (</a:t>
            </a:r>
            <a:r>
              <a:rPr lang="bg-BG" dirty="0" smtClean="0"/>
              <a:t>или много-към-много</a:t>
            </a:r>
            <a:r>
              <a:rPr lang="en-US" dirty="0" smtClean="0"/>
              <a:t>) </a:t>
            </a:r>
            <a:r>
              <a:rPr lang="bg-BG" dirty="0" smtClean="0"/>
              <a:t>взаимоотношение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Идентифициране на релации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892576" y="2240880"/>
            <a:ext cx="8316636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Трябва да разработим система, която съхранява информация за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ученици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които се обучават в различни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курсове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Курсовете се провеждат в различни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градове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Когато се регистрираме като нов ученик, се въвежда следната информация: </a:t>
            </a:r>
            <a:r>
              <a:rPr lang="ru-RU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име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номер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снимка</a:t>
            </a:r>
            <a:r>
              <a:rPr lang="bg-BG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и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дата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10" name="Rectangle: Rounded Corners 14"/>
          <p:cNvSpPr/>
          <p:nvPr/>
        </p:nvSpPr>
        <p:spPr>
          <a:xfrm>
            <a:off x="4291813" y="2634387"/>
            <a:ext cx="1269199" cy="3550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4"/>
          <p:cNvSpPr/>
          <p:nvPr/>
        </p:nvSpPr>
        <p:spPr>
          <a:xfrm>
            <a:off x="3503612" y="3429000"/>
            <a:ext cx="1163945" cy="303988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Rectangle: Rounded Corners 14"/>
          <p:cNvSpPr/>
          <p:nvPr/>
        </p:nvSpPr>
        <p:spPr>
          <a:xfrm>
            <a:off x="3442910" y="3002796"/>
            <a:ext cx="129540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56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/>
              <a:t>Релационен модел и проектиране на бази данни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65243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572</Words>
  <Application>Microsoft Office PowerPoint</Application>
  <PresentationFormat>Custom</PresentationFormat>
  <Paragraphs>84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Проектиране на бази данни</vt:lpstr>
      <vt:lpstr>Стъпки при проектирането на бази данни</vt:lpstr>
      <vt:lpstr>Идентифициране на данните</vt:lpstr>
      <vt:lpstr>Идентифициране на колоните</vt:lpstr>
      <vt:lpstr>Как да изберем основния ключ?</vt:lpstr>
      <vt:lpstr>Идентифициране на взаимоотношения</vt:lpstr>
      <vt:lpstr>Идентифициране на релации</vt:lpstr>
      <vt:lpstr>Релационен модел и проектиране на бази данни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/>
  <cp:keywords>C#, class, object, fields, methods, properties, constructors, static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2018-10-17T10:40:25Z</dcterms:modified>
  <cp:category>programming, software engineering, C#,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