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94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594" r:id="rId21"/>
    <p:sldId id="5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23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3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0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12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47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8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4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Релационен модел и типове връзки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employees(employee_id),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projects(project_id)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bg-BG" dirty="0" smtClean="0"/>
              <a:t>код</a:t>
            </a:r>
            <a:endParaRPr lang="bg-BG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Свързващата 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451034" y="2027019"/>
            <a:ext cx="2661162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1813" y="6119417"/>
            <a:ext cx="2528778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766412" y="4000928"/>
            <a:ext cx="2325353" cy="452801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1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Един-към-един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car_id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driver_name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ars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  <a:r>
              <a:rPr lang="en-US" sz="2800" b="1" dirty="0" smtClean="0"/>
              <a:t>rivers</a:t>
            </a:r>
            <a:endParaRPr lang="en-US" sz="2800" b="1" dirty="0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23622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21523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Външен ключ</a:t>
            </a:r>
            <a:endParaRPr lang="en-US" b="1" dirty="0"/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393593" y="2066082"/>
            <a:ext cx="2234189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</a:t>
            </a:r>
            <a:r>
              <a:rPr lang="bg-BG" b="1" dirty="0"/>
              <a:t>ч</a:t>
            </a:r>
            <a:endParaRPr lang="bg-BG" b="1" dirty="0" smtClean="0"/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3732212" y="548640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Взаимоотношение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563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91440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car_id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bg-BG" dirty="0" smtClean="0"/>
              <a:t>код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3" y="871877"/>
            <a:ext cx="2559900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418643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Един шофьор за кола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3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fk_cars_drivers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drivers(driver_id)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ключ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743200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ограничението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84412" y="5194193"/>
            <a:ext cx="3465686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Референтна 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4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719034"/>
          </a:xfrm>
        </p:spPr>
        <p:txBody>
          <a:bodyPr/>
          <a:lstStyle/>
          <a:p>
            <a:r>
              <a:rPr lang="en-US" dirty="0"/>
              <a:t>Entity / Relationship </a:t>
            </a:r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743200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7824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Релационна схема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БД е:</a:t>
            </a:r>
            <a:endParaRPr lang="bg-BG" dirty="0"/>
          </a:p>
          <a:p>
            <a:pPr lvl="1"/>
            <a:r>
              <a:rPr lang="bg-BG" dirty="0" smtClean="0"/>
              <a:t>Схемата на всяка от таблиците</a:t>
            </a:r>
            <a:endParaRPr lang="bg-BG" dirty="0"/>
          </a:p>
          <a:p>
            <a:pPr lvl="1"/>
            <a:r>
              <a:rPr lang="bg-BG" dirty="0" smtClean="0"/>
              <a:t>Релациите между таблиците</a:t>
            </a:r>
            <a:endParaRPr lang="en-US" dirty="0"/>
          </a:p>
          <a:p>
            <a:pPr lvl="1"/>
            <a:r>
              <a:rPr lang="bg-BG" dirty="0" smtClean="0"/>
              <a:t>Всякакви други елементи от базата данни</a:t>
            </a:r>
            <a:r>
              <a:rPr lang="en-US" dirty="0" smtClean="0"/>
              <a:t> (</a:t>
            </a:r>
            <a:r>
              <a:rPr lang="bg-BG" dirty="0" smtClean="0"/>
              <a:t>например ограничения</a:t>
            </a:r>
            <a:r>
              <a:rPr lang="en-US" dirty="0" smtClean="0"/>
              <a:t>)</a:t>
            </a:r>
            <a:endParaRPr lang="bg-BG" dirty="0"/>
          </a:p>
          <a:p>
            <a:r>
              <a:rPr lang="bg-BG" dirty="0" smtClean="0"/>
              <a:t>Релационната схема описва структурата на базата данни</a:t>
            </a:r>
            <a:endParaRPr lang="bg-BG" sz="3000" dirty="0"/>
          </a:p>
          <a:p>
            <a:pPr lvl="1"/>
            <a:r>
              <a:rPr lang="bg-BG" dirty="0" smtClean="0"/>
              <a:t>Не съдържа информация, а само метаинформация</a:t>
            </a:r>
            <a:endParaRPr lang="bg-BG" dirty="0"/>
          </a:p>
          <a:p>
            <a:r>
              <a:rPr lang="bg-BG" dirty="0" smtClean="0"/>
              <a:t>Релационните схеми се изобразвят графично в </a:t>
            </a:r>
            <a:r>
              <a:rPr lang="en-US" dirty="0" smtClean="0"/>
              <a:t>Entity </a:t>
            </a:r>
            <a:r>
              <a:rPr lang="en-US" dirty="0"/>
              <a:t>/ Relationship </a:t>
            </a:r>
            <a:r>
              <a:rPr lang="bg-BG" dirty="0" smtClean="0"/>
              <a:t>диаграми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диаграми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Релационна схема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613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Диаграма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Кликнете на </a:t>
            </a:r>
            <a:r>
              <a:rPr lang="en-US" sz="3200" dirty="0" smtClean="0"/>
              <a:t>"Database" </a:t>
            </a:r>
            <a:r>
              <a:rPr lang="bg-BG" sz="3200" dirty="0" smtClean="0"/>
              <a:t>а след това изберете</a:t>
            </a:r>
            <a:r>
              <a:rPr lang="en-US" sz="3200" dirty="0" smtClean="0"/>
              <a:t> "Reverse Engineer"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0" y="2715253"/>
            <a:ext cx="4638025" cy="3217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73" y="2687375"/>
            <a:ext cx="4267200" cy="32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3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Диаграма</a:t>
            </a:r>
          </a:p>
        </p:txBody>
      </p:sp>
      <p:sp>
        <p:nvSpPr>
          <p:cNvPr id="8" name="Arrow: Right 6"/>
          <p:cNvSpPr/>
          <p:nvPr/>
        </p:nvSpPr>
        <p:spPr>
          <a:xfrm>
            <a:off x="5746424" y="43239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181365"/>
            <a:ext cx="4648200" cy="35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1295400"/>
            <a:ext cx="7086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0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Релационен модел и типове връзки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412" y="4128903"/>
            <a:ext cx="11582400" cy="1568497"/>
          </a:xfrm>
        </p:spPr>
        <p:txBody>
          <a:bodyPr/>
          <a:lstStyle/>
          <a:p>
            <a:r>
              <a:rPr lang="bg-BG" dirty="0" smtClean="0"/>
              <a:t>Взаимоотношения между </a:t>
            </a:r>
            <a:r>
              <a:rPr lang="bg-BG" dirty="0" smtClean="0"/>
              <a:t>таблиците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 smtClean="0"/>
              <a:t>Релационен модел в действие</a:t>
            </a:r>
            <a:endParaRPr lang="en-US" dirty="0"/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Взаимоотношенията </a:t>
            </a:r>
            <a:r>
              <a:rPr lang="bg-BG" dirty="0" smtClean="0"/>
              <a:t>между </a:t>
            </a:r>
            <a:r>
              <a:rPr lang="bg-BG" dirty="0" smtClean="0"/>
              <a:t>таблиците са базирани на връзки между тях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основен ключ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primary key) </a:t>
            </a:r>
            <a:r>
              <a:rPr lang="en-US" dirty="0"/>
              <a:t>/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външен ключ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foreign key)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Взаимоотношения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country_id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owns</a:t>
            </a:r>
            <a:endParaRPr lang="en-US" sz="2800" b="1" dirty="0"/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30824" y="2599482"/>
            <a:ext cx="2229788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341812" y="2589496"/>
            <a:ext cx="228600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Външен ключ</a:t>
            </a:r>
            <a:endParaRPr lang="en-US" b="1" dirty="0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22242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6" y="6177464"/>
            <a:ext cx="2981186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Взаимоотношение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95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Външният ключ </a:t>
            </a:r>
            <a:r>
              <a:rPr lang="bg-BG" sz="3200" dirty="0" smtClean="0"/>
              <a:t>е идентификатор на запис намиращ се в друга таблица (обикновено е основен ключ в нея)</a:t>
            </a:r>
            <a:endParaRPr lang="bg-BG" sz="3200" dirty="0"/>
          </a:p>
          <a:p>
            <a:r>
              <a:rPr lang="bg-BG" sz="3200" dirty="0" smtClean="0"/>
              <a:t>С използването на </a:t>
            </a:r>
            <a:r>
              <a:rPr lang="bg-BG" sz="3200" dirty="0" smtClean="0"/>
              <a:t>взаимоотношенията </a:t>
            </a:r>
            <a:r>
              <a:rPr lang="bg-BG" sz="3200" dirty="0" smtClean="0"/>
              <a:t>ние избягваме повтаряне на информация в базата данни</a:t>
            </a:r>
            <a:endParaRPr lang="en-US" sz="3200" dirty="0"/>
          </a:p>
          <a:p>
            <a:pPr lvl="1"/>
            <a:r>
              <a:rPr lang="bg-BG" sz="3000" dirty="0" smtClean="0"/>
              <a:t>В последния пример името на държавата не се повтаря отново за всеки град (вместо това се ползва неговия номер</a:t>
            </a:r>
            <a:r>
              <a:rPr lang="en-US" sz="3000" dirty="0" smtClean="0"/>
              <a:t>)</a:t>
            </a:r>
            <a:endParaRPr lang="bg-BG" sz="3000" dirty="0"/>
          </a:p>
          <a:p>
            <a:r>
              <a:rPr lang="bg-BG" sz="3200" dirty="0" smtClean="0"/>
              <a:t>Взаимоотношенията биват </a:t>
            </a:r>
            <a:r>
              <a:rPr lang="bg-BG" sz="3200" dirty="0" smtClean="0"/>
              <a:t>следните видове:</a:t>
            </a:r>
            <a:endParaRPr lang="bg-BG" sz="3200" dirty="0"/>
          </a:p>
          <a:p>
            <a:pPr lvl="1"/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Един-към-много</a:t>
            </a:r>
            <a:r>
              <a:rPr lang="bg-BG" sz="3000" dirty="0" smtClean="0"/>
              <a:t> </a:t>
            </a:r>
            <a:r>
              <a:rPr lang="bg-BG" sz="3000" dirty="0"/>
              <a:t>– </a:t>
            </a:r>
            <a:r>
              <a:rPr lang="bg-BG" sz="3000" dirty="0" smtClean="0"/>
              <a:t>например</a:t>
            </a:r>
            <a:r>
              <a:rPr lang="en-US" sz="3000" dirty="0" smtClean="0"/>
              <a:t> </a:t>
            </a:r>
            <a:r>
              <a:rPr lang="bg-BG" sz="3000" dirty="0" smtClean="0"/>
              <a:t>държава </a:t>
            </a:r>
            <a:r>
              <a:rPr lang="bg-BG" sz="3000" dirty="0"/>
              <a:t>/ </a:t>
            </a:r>
            <a:r>
              <a:rPr lang="bg-BG" sz="3000" dirty="0" smtClean="0"/>
              <a:t>градове</a:t>
            </a:r>
            <a:endParaRPr lang="bg-BG" sz="3000" dirty="0"/>
          </a:p>
          <a:p>
            <a:pPr lvl="1"/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Много-към-много</a:t>
            </a:r>
            <a:r>
              <a:rPr lang="bg-BG" sz="3000" dirty="0" smtClean="0"/>
              <a:t> </a:t>
            </a:r>
            <a:r>
              <a:rPr lang="bg-BG" sz="3000" dirty="0"/>
              <a:t>– </a:t>
            </a:r>
            <a:r>
              <a:rPr lang="bg-BG" sz="3000" dirty="0" smtClean="0"/>
              <a:t>например</a:t>
            </a:r>
            <a:r>
              <a:rPr lang="en-US" sz="3000" dirty="0" smtClean="0"/>
              <a:t> </a:t>
            </a:r>
            <a:r>
              <a:rPr lang="bg-BG" sz="3000" dirty="0" smtClean="0"/>
              <a:t>ученик </a:t>
            </a:r>
            <a:r>
              <a:rPr lang="bg-BG" sz="3000" dirty="0"/>
              <a:t>/ </a:t>
            </a:r>
            <a:r>
              <a:rPr lang="bg-BG" sz="3000" dirty="0" smtClean="0"/>
              <a:t>курс</a:t>
            </a:r>
            <a:endParaRPr lang="bg-BG" sz="3000" dirty="0"/>
          </a:p>
          <a:p>
            <a:pPr lvl="1"/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Един-към-един</a:t>
            </a:r>
            <a:r>
              <a:rPr lang="en-US" sz="3000" dirty="0" smtClean="0"/>
              <a:t> </a:t>
            </a:r>
            <a:r>
              <a:rPr lang="en-US" sz="3000" dirty="0"/>
              <a:t>– </a:t>
            </a:r>
            <a:r>
              <a:rPr lang="bg-BG" sz="3000" dirty="0" smtClean="0"/>
              <a:t>шофьор </a:t>
            </a:r>
            <a:r>
              <a:rPr lang="bg-BG" sz="3000" dirty="0"/>
              <a:t>/ </a:t>
            </a:r>
            <a:r>
              <a:rPr lang="bg-BG" sz="3000" dirty="0" smtClean="0"/>
              <a:t>кола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Взаимоотношения </a:t>
            </a:r>
            <a:r>
              <a:rPr lang="en-US" dirty="0" smtClean="0"/>
              <a:t>(2</a:t>
            </a:r>
            <a:r>
              <a:rPr lang="en-US" dirty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4280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Един-към-много/Много-към-един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12812" y="3207122"/>
          <a:ext cx="3352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3959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438841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mountain_id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Планини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237413" y="3141440"/>
          <a:ext cx="320263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095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983541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peak_id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mountain_id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44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Върхове</a:t>
            </a:r>
            <a:endParaRPr lang="en-US" sz="2800" dirty="0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2304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475412" y="2165132"/>
            <a:ext cx="2237114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99612" y="2057400"/>
            <a:ext cx="213360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Външен ключ</a:t>
            </a:r>
            <a:endParaRPr lang="en-US" b="1" dirty="0"/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3036827" y="5257800"/>
              <a:ext cx="4505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 smtClean="0"/>
                <a:t>Взаимоотношение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173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mountain_name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peaks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peak_id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mountains(mountain_id)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bg-BG" dirty="0" smtClean="0"/>
              <a:t>код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491932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8" y="2803112"/>
            <a:ext cx="3586953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за върховете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fk_peaks_mountains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Вънешн ключ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9412" y="1295400"/>
            <a:ext cx="27629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ограничението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827212" y="4953000"/>
            <a:ext cx="3922886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Референтна 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Много-към-много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13042" y="2177184"/>
          <a:ext cx="45145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6436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678135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employee_name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466012" y="2177184"/>
          <a:ext cx="3657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488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148112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project_id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project_name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employees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projects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494212" y="4696202"/>
          <a:ext cx="3657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046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500554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project_id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</a:t>
            </a:r>
            <a:r>
              <a:rPr lang="en-US" sz="2800" noProof="1" smtClean="0"/>
              <a:t>mployees_projects</a:t>
            </a:r>
            <a:endParaRPr lang="en-US" sz="2800" noProof="1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8151812" y="3548784"/>
            <a:ext cx="1143000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22285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Основен ключ</a:t>
            </a:r>
            <a:endParaRPr lang="en-US" b="1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780212" y="1143000"/>
            <a:ext cx="22285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055812" y="3842606"/>
            <a:ext cx="2494829" cy="710909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 smtClean="0"/>
              <a:t>Свързваща таблица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56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employee_name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bg-BG" dirty="0" smtClean="0"/>
              <a:t>код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15255" cy="726099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за работниците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project_id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project_name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762000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за проектите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5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1098</Words>
  <Application>Microsoft Office PowerPoint</Application>
  <PresentationFormat>Custom</PresentationFormat>
  <Paragraphs>264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Взаимоотношения между таблиците</vt:lpstr>
      <vt:lpstr>Взаимоотношения</vt:lpstr>
      <vt:lpstr>Взаимоотношения (2)</vt:lpstr>
      <vt:lpstr>Един-към-много/Много-към-един</vt:lpstr>
      <vt:lpstr>SQL код</vt:lpstr>
      <vt:lpstr>Вънешн ключ</vt:lpstr>
      <vt:lpstr>Много-към-много</vt:lpstr>
      <vt:lpstr>SQL код</vt:lpstr>
      <vt:lpstr>SQL код</vt:lpstr>
      <vt:lpstr>Един-към-един</vt:lpstr>
      <vt:lpstr>SQL код</vt:lpstr>
      <vt:lpstr>Външен ключ</vt:lpstr>
      <vt:lpstr>E/R диаграми</vt:lpstr>
      <vt:lpstr>Релационна схема</vt:lpstr>
      <vt:lpstr>E/R Диаграма</vt:lpstr>
      <vt:lpstr>E/R Диаграма</vt:lpstr>
      <vt:lpstr>E/R Диаграма</vt:lpstr>
      <vt:lpstr>Релационен модел и типове връзки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2018-10-17T10:38:39Z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