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394" r:id="rId3"/>
    <p:sldId id="602" r:id="rId4"/>
    <p:sldId id="603" r:id="rId5"/>
    <p:sldId id="614" r:id="rId6"/>
    <p:sldId id="60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594" r:id="rId17"/>
    <p:sldId id="59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602"/>
            <p14:sldId id="603"/>
            <p14:sldId id="614"/>
            <p14:sldId id="60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Ограничения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CHECK </a:t>
            </a:r>
            <a:r>
              <a:rPr lang="bg-BG" sz="3000" dirty="0" smtClean="0"/>
              <a:t>ограничението се използва за допускане на стойности в колоната, които отговарят само на дадено условие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2514600"/>
            <a:ext cx="11580813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PersonID int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FirstName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LastName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Age int,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CHECK (Age &gt;= 18)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67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CHECK </a:t>
            </a:r>
            <a:r>
              <a:rPr lang="bg-BG" sz="3000" dirty="0" smtClean="0"/>
              <a:t>ограничението може да се наложи и за няколко колони: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905000"/>
            <a:ext cx="11580813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PersonID int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FirstName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LastName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Age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endParaRPr lang="bg-BG" sz="3200" noProof="1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City varchar(255),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CONSTRAINT CHK_Person CHECK (Age &gt;= 18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City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'Burgas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52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DEFAULT </a:t>
            </a:r>
            <a:r>
              <a:rPr lang="bg-BG" sz="3000" dirty="0" smtClean="0"/>
              <a:t>ограничението предоставя стойност по подразбиране за колона: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2278393"/>
            <a:ext cx="11580813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PersonID int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FirstName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LastName varchar(255)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Age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endParaRPr lang="bg-BG" sz="3200" noProof="1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City varchar(255)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 'Plovdiv'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84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INDEX </a:t>
            </a:r>
            <a:r>
              <a:rPr lang="bg-BG" sz="3000" dirty="0" smtClean="0"/>
              <a:t>ограничението създава индекси. Индексите могат да се използват, за да се повиши скоростта на извличане на данни:</a:t>
            </a:r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bg-BG" sz="3000" dirty="0"/>
              <a:t>С</a:t>
            </a:r>
            <a:r>
              <a:rPr lang="bg-BG" sz="3000" dirty="0" smtClean="0"/>
              <a:t>ъздавайте индекси само за често претърсвани колони. Обновяването на таблица с индекси, отнема повече време отколкото за същата таблица без индекси, понеже индексите също имат нужда от обновяване.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2278393"/>
            <a:ext cx="11580813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CREATE INDEX idx_lastname ON Persons (LastName);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9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Auto Increment </a:t>
            </a:r>
            <a:r>
              <a:rPr lang="bg-BG" sz="3000" dirty="0" smtClean="0"/>
              <a:t>генерира ново число всеки път, когато се добави нов запис. Често </a:t>
            </a:r>
            <a:r>
              <a:rPr lang="en-US" sz="3000" dirty="0" smtClean="0"/>
              <a:t>Auto Increment </a:t>
            </a:r>
            <a:r>
              <a:rPr lang="bg-BG" sz="3000" dirty="0" smtClean="0"/>
              <a:t>се използва към първичния ключ.</a:t>
            </a:r>
            <a:endParaRPr lang="en-US" sz="3000" dirty="0" smtClean="0"/>
          </a:p>
          <a:p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Increment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2514600"/>
            <a:ext cx="105918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	PersonID int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NOT 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NULL</a:t>
            </a:r>
            <a:r>
              <a:rPr lang="bg-BG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AUTO_INCREMENT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FirstName varchar(255)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LastName varchar(255)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Age int,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KEY(PersonID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77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Ограничения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bg-BG" dirty="0" smtClean="0"/>
              <a:t>Ограничения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bg-BG" dirty="0" smtClean="0"/>
              <a:t>Върху данните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4000" dirty="0" smtClean="0">
                <a:solidFill>
                  <a:schemeClr val="tx2">
                    <a:lumMod val="75000"/>
                  </a:schemeClr>
                </a:solidFill>
              </a:rPr>
              <a:t>Ограниченията </a:t>
            </a:r>
            <a:r>
              <a:rPr lang="bg-BG" sz="4000" dirty="0" smtClean="0"/>
              <a:t>задават правила за данните в дадена таблица. Ето примери за често срещани ограничения:</a:t>
            </a:r>
          </a:p>
          <a:p>
            <a:pPr lvl="1">
              <a:lnSpc>
                <a:spcPct val="100000"/>
              </a:lnSpc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NOT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US" sz="3500" dirty="0" smtClean="0"/>
              <a:t> – </a:t>
            </a:r>
            <a:r>
              <a:rPr lang="bg-BG" sz="3500" dirty="0" smtClean="0"/>
              <a:t>не позволява в клетка да седи празна стойност</a:t>
            </a:r>
            <a:endParaRPr lang="en-US" sz="3500" dirty="0" smtClean="0"/>
          </a:p>
          <a:p>
            <a:pPr lvl="1">
              <a:lnSpc>
                <a:spcPct val="100000"/>
              </a:lnSpc>
            </a:pP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sz="3500" dirty="0"/>
              <a:t> </a:t>
            </a:r>
            <a:r>
              <a:rPr lang="en-US" sz="3500" dirty="0" smtClean="0"/>
              <a:t>–</a:t>
            </a:r>
            <a:r>
              <a:rPr lang="bg-BG" sz="3500" dirty="0"/>
              <a:t> </a:t>
            </a:r>
            <a:r>
              <a:rPr lang="bg-BG" sz="3500" dirty="0" smtClean="0"/>
              <a:t>гарантира, че всички данни в колоната са различни</a:t>
            </a:r>
            <a:endParaRPr lang="bg-BG" sz="35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PRIMARY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500" dirty="0"/>
              <a:t> – </a:t>
            </a:r>
            <a:r>
              <a:rPr lang="bg-BG" sz="3500" dirty="0" smtClean="0"/>
              <a:t>комбинация от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NOT NULL </a:t>
            </a:r>
            <a:r>
              <a:rPr lang="bg-BG" sz="3500" dirty="0" smtClean="0"/>
              <a:t>и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sz="3500" dirty="0" smtClean="0"/>
              <a:t>. </a:t>
            </a:r>
            <a:r>
              <a:rPr lang="bg-BG" sz="3500" dirty="0" smtClean="0"/>
              <a:t>Уникално идентифицира всеки запис в таблицата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FOREIGN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500" dirty="0"/>
              <a:t> – </a:t>
            </a:r>
            <a:r>
              <a:rPr lang="bg-BG" sz="3500" dirty="0" smtClean="0"/>
              <a:t>уникално идентифицира запис от друга таблица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Ограничения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595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4000" dirty="0" smtClean="0">
                <a:solidFill>
                  <a:schemeClr val="tx2">
                    <a:lumMod val="75000"/>
                  </a:schemeClr>
                </a:solidFill>
              </a:rPr>
              <a:t>Ограниченията </a:t>
            </a:r>
            <a:r>
              <a:rPr lang="bg-BG" sz="4000" dirty="0" smtClean="0"/>
              <a:t>задават правила за данните в дадена таблица. Ето примери за често срещани ограничения:</a:t>
            </a:r>
          </a:p>
          <a:p>
            <a:pPr lvl="1"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CHECK</a:t>
            </a:r>
            <a:r>
              <a:rPr lang="en-US" sz="3600" dirty="0"/>
              <a:t> – </a:t>
            </a:r>
            <a:r>
              <a:rPr lang="bg-BG" sz="3600" dirty="0"/>
              <a:t>Гарантира, че всички данни в колоната удовлетворят дадено условие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sz="3600" dirty="0"/>
              <a:t> – </a:t>
            </a:r>
            <a:r>
              <a:rPr lang="bg-BG" sz="3600" dirty="0"/>
              <a:t>Задава стойност по подразбиране за колоната, когато не е зададена такава при вмъкване на записа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3600" dirty="0"/>
              <a:t> – </a:t>
            </a:r>
            <a:r>
              <a:rPr lang="bg-BG" sz="3600" dirty="0"/>
              <a:t>Използва се, за да се създава и извлича информация от таблицата много </a:t>
            </a:r>
            <a:r>
              <a:rPr lang="bg-BG" sz="3600" dirty="0" smtClean="0"/>
              <a:t>бързо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Ограничения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3148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/>
              <a:t>По подразбиране колоните могат да имат празна </a:t>
            </a:r>
            <a:r>
              <a:rPr lang="en-US" sz="3000" dirty="0" smtClean="0"/>
              <a:t>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3000" dirty="0" smtClean="0"/>
              <a:t>) </a:t>
            </a:r>
            <a:r>
              <a:rPr lang="bg-BG" sz="3000" dirty="0" smtClean="0"/>
              <a:t>стойност. За да се забрани това се налага</a:t>
            </a:r>
            <a:r>
              <a:rPr lang="en-US" sz="30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NULL </a:t>
            </a:r>
            <a:r>
              <a:rPr lang="bg-BG" sz="3000" dirty="0" smtClean="0"/>
              <a:t>ограничение</a:t>
            </a:r>
            <a:r>
              <a:rPr lang="en-US" sz="3000" dirty="0" smtClean="0"/>
              <a:t>. </a:t>
            </a:r>
            <a:r>
              <a:rPr lang="bg-BG" sz="3000" dirty="0" smtClean="0"/>
              <a:t>Ограничението се добавя при създаване или чрез</a:t>
            </a:r>
            <a:r>
              <a:rPr lang="en-US" sz="3000" dirty="0" smtClean="0"/>
              <a:t> ALTER TABLE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847036"/>
            <a:ext cx="105918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	PersonID int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FirstName varchar(255)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LastName varchar(255)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Age int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80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/>
              <a:t>Гарантира уникалност на всички данни в колоната. </a:t>
            </a:r>
            <a:r>
              <a:rPr lang="bg-BG" sz="3000" dirty="0" smtClean="0"/>
              <a:t>Ограничението се добавя при създаване или чрез </a:t>
            </a:r>
            <a:r>
              <a:rPr lang="en-US" sz="3000" dirty="0" smtClean="0"/>
              <a:t>ALTER TABLE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542236"/>
            <a:ext cx="105918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	PersonID int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NOT 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FirstName varchar(255)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LastName varchar(255)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Age int,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UNIQUE(ID)</a:t>
            </a:r>
          </a:p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5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/>
              <a:t>Първичният (основен) ключ идентифицира уникнално запис в таблицата. Създаване на първичен ключ на базата 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една</a:t>
            </a:r>
            <a:r>
              <a:rPr lang="bg-BG" sz="3000" dirty="0" smtClean="0"/>
              <a:t> колона: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514600"/>
            <a:ext cx="105918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	PersonID int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NOT 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FirstName varchar(255)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LastName varchar(255)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Age int,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KEY(PersonID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96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/>
              <a:t>Създаване на първичен ключ на базата 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две или повече </a:t>
            </a:r>
            <a:r>
              <a:rPr lang="bg-BG" sz="3000" dirty="0" smtClean="0"/>
              <a:t>колони и именуване на ограничението: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2514600"/>
            <a:ext cx="11580813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CREATE TABLE Persons(</a:t>
            </a:r>
          </a:p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 PersonID int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NOT 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FirstName varchar(255)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LastName varchar(255)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 Age int,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CONSTRAINT PK_Person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KEY(PersonID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LastName)</a:t>
            </a:r>
          </a:p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28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/>
              <a:t>Външният ключ се използва за свързване на две таблици. Външният ключ е колона/и, която сочи към първичния ключ в друга таблица.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2514600"/>
            <a:ext cx="11580813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CREATE TABLE Orders(</a:t>
            </a:r>
          </a:p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 OrderID int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NOT 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NULL,</a:t>
            </a:r>
          </a:p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 OrderNumber int NOT NULL,</a:t>
            </a:r>
          </a:p>
          <a:p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PersonID int,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PRIMARY KEY(OrderID),</a:t>
            </a:r>
          </a:p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FOREIGN KEY(PersonID) REFERENCES Persons(PersonID)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04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610</Words>
  <Application>Microsoft Office PowerPoint</Application>
  <PresentationFormat>Custom</PresentationFormat>
  <Paragraphs>134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Ограничения</vt:lpstr>
      <vt:lpstr>Ограничения</vt:lpstr>
      <vt:lpstr>Ограничения (2)</vt:lpstr>
      <vt:lpstr>NOT NULL</vt:lpstr>
      <vt:lpstr>UNIQUE</vt:lpstr>
      <vt:lpstr>PRIMARY KEY (1)</vt:lpstr>
      <vt:lpstr>PRIMARY KEY (2)</vt:lpstr>
      <vt:lpstr>FOREIGN KEY</vt:lpstr>
      <vt:lpstr>CHECK</vt:lpstr>
      <vt:lpstr>CHECK (2)</vt:lpstr>
      <vt:lpstr>DEFAULT</vt:lpstr>
      <vt:lpstr>INDEX</vt:lpstr>
      <vt:lpstr>Auto Increment</vt:lpstr>
      <vt:lpstr>Ограничения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2018-10-17T16:27:27Z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