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394" r:id="rId3"/>
    <p:sldId id="603" r:id="rId4"/>
    <p:sldId id="614" r:id="rId5"/>
    <p:sldId id="625" r:id="rId6"/>
    <p:sldId id="626" r:id="rId7"/>
    <p:sldId id="627" r:id="rId8"/>
    <p:sldId id="594" r:id="rId9"/>
    <p:sldId id="593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603"/>
            <p14:sldId id="614"/>
            <p14:sldId id="625"/>
            <p14:sldId id="626"/>
            <p14:sldId id="627"/>
          </p14:sldIdLst>
        </p14:section>
        <p14:section name="Conclusion" id="{3E23A7B0-228F-4458-953E-A0823B82CFF0}">
          <p14:sldIdLst>
            <p14:sldId id="594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4" autoAdjust="0"/>
    <p:restoredTop sz="98670" autoAdjust="0"/>
  </p:normalViewPr>
  <p:slideViewPr>
    <p:cSldViewPr>
      <p:cViewPr varScale="1">
        <p:scale>
          <a:sx n="63" d="100"/>
          <a:sy n="63" d="100"/>
        </p:scale>
        <p:origin x="78" y="18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0-17T18:35:14.626" idx="9">
    <p:pos x="5144" y="2476"/>
    <p:text>Може да се спомене и за Boyce-Codd нормалните форми, които надграждат първите три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Нормализация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818045" cy="2524722"/>
            <a:chOff x="745783" y="3624633"/>
            <a:chExt cx="5818045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15006" y="3706052"/>
              <a:ext cx="154882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48" y="3353217"/>
            <a:ext cx="3363639" cy="2663564"/>
          </a:xfrm>
          <a:prstGeom prst="rect">
            <a:avLst/>
          </a:prstGeom>
        </p:spPr>
      </p:pic>
      <p:pic>
        <p:nvPicPr>
          <p:cNvPr id="13" name="Picture 2" descr="database, storag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143" y="3760536"/>
            <a:ext cx="2450807" cy="245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sz="4000" dirty="0" smtClean="0">
                <a:solidFill>
                  <a:schemeClr val="tx2">
                    <a:lumMod val="75000"/>
                  </a:schemeClr>
                </a:solidFill>
              </a:rPr>
              <a:t>Нормализация </a:t>
            </a:r>
            <a:r>
              <a:rPr lang="en-US" sz="4000" dirty="0" smtClean="0"/>
              <a:t>e </a:t>
            </a:r>
            <a:r>
              <a:rPr lang="bg-BG" sz="4000" dirty="0" smtClean="0"/>
              <a:t>процесът по организиране на базата данни по таблици и колони. Нормализацията цели данните да бъдат ефективно организирани без да се нарушава тяхната цялост и логическа взаимоовръзка. Съществуват три основни форми на нормализация*:</a:t>
            </a:r>
          </a:p>
          <a:p>
            <a:pPr lvl="1">
              <a:lnSpc>
                <a:spcPct val="100000"/>
              </a:lnSpc>
            </a:pPr>
            <a:r>
              <a:rPr lang="bg-BG" sz="3800" dirty="0" smtClean="0"/>
              <a:t>Първа нормална форма</a:t>
            </a:r>
          </a:p>
          <a:p>
            <a:pPr lvl="1">
              <a:lnSpc>
                <a:spcPct val="100000"/>
              </a:lnSpc>
            </a:pPr>
            <a:r>
              <a:rPr lang="bg-BG" sz="3800" dirty="0" smtClean="0"/>
              <a:t>Втора нормална форма</a:t>
            </a:r>
          </a:p>
          <a:p>
            <a:pPr lvl="1">
              <a:lnSpc>
                <a:spcPct val="100000"/>
              </a:lnSpc>
            </a:pPr>
            <a:r>
              <a:rPr lang="bg-BG" sz="3800" dirty="0" smtClean="0"/>
              <a:t>Трета нормална форма</a:t>
            </a:r>
          </a:p>
          <a:p>
            <a:pPr>
              <a:lnSpc>
                <a:spcPct val="100000"/>
              </a:lnSpc>
            </a:pP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Нормализация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0595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19730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Първа нормална форма </a:t>
            </a:r>
            <a:r>
              <a:rPr lang="bg-BG" sz="3600" dirty="0" smtClean="0"/>
              <a:t>изисква всички стойности на данните да са неразложими, т.е. колоните да имат единична стойност.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Първа нормална форма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431415"/>
              </p:ext>
            </p:extLst>
          </p:nvPr>
        </p:nvGraphicFramePr>
        <p:xfrm>
          <a:off x="608012" y="4343400"/>
          <a:ext cx="10439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0"/>
                <a:gridCol w="3479800"/>
                <a:gridCol w="347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CompShop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Burgas</a:t>
                      </a:r>
                      <a:r>
                        <a:rPr lang="en-US" dirty="0" smtClean="0"/>
                        <a:t>, Varna, Sofia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TechnoLand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Plovdiv,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Burgas</a:t>
                      </a:r>
                      <a:r>
                        <a:rPr lang="en-US" baseline="0" dirty="0" smtClean="0"/>
                        <a:t>, Sofia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ITHeaven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Ruse, Sofia, </a:t>
                      </a:r>
                      <a:r>
                        <a:rPr lang="en-US" dirty="0" err="1" smtClean="0"/>
                        <a:t>Stara</a:t>
                      </a:r>
                      <a:r>
                        <a:rPr lang="en-US" dirty="0" smtClean="0"/>
                        <a:t> Zagora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253524" y="2961935"/>
            <a:ext cx="8946288" cy="1000465"/>
          </a:xfrm>
          <a:prstGeom prst="wedgeRoundRectCallout">
            <a:avLst>
              <a:gd name="adj1" fmla="val 32573"/>
              <a:gd name="adj2" fmla="val 1004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 smtClean="0">
                <a:solidFill>
                  <a:srgbClr val="FFFFFF"/>
                </a:solidFill>
              </a:rPr>
              <a:t>Тази таблицата нарушава първа нормална форма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148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19730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Втора нормална форма </a:t>
            </a:r>
            <a:r>
              <a:rPr lang="bg-BG" sz="3600" dirty="0" smtClean="0"/>
              <a:t>изисква таблицата да е в първа нормална форма и всички колони, които не са ключове да са зависими от първичния ключ на таблицата.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Втора нормална форма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5970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83007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bg-BG" sz="3200" dirty="0" smtClean="0"/>
              <a:t>Реорганизиране на таблицата от по-рано: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Втора нормална форма</a:t>
            </a:r>
            <a:r>
              <a:rPr lang="en-US" dirty="0" smtClean="0"/>
              <a:t> (2)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896433"/>
              </p:ext>
            </p:extLst>
          </p:nvPr>
        </p:nvGraphicFramePr>
        <p:xfrm>
          <a:off x="608012" y="3708810"/>
          <a:ext cx="3048000" cy="1853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48219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CompShop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TechnoLand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ITHeaven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0412" y="2097798"/>
            <a:ext cx="2133600" cy="1000465"/>
          </a:xfrm>
          <a:prstGeom prst="wedgeRoundRectCallout">
            <a:avLst>
              <a:gd name="adj1" fmla="val 32573"/>
              <a:gd name="adj2" fmla="val 1004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Traders</a:t>
            </a:r>
            <a:endParaRPr lang="bg-BG" sz="2800" dirty="0">
              <a:solidFill>
                <a:srgbClr val="FFFFFF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337222"/>
              </p:ext>
            </p:extLst>
          </p:nvPr>
        </p:nvGraphicFramePr>
        <p:xfrm>
          <a:off x="4113212" y="3404010"/>
          <a:ext cx="3048000" cy="3225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48219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Plovdiv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Burgas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Stara</a:t>
                      </a:r>
                      <a:r>
                        <a:rPr lang="en-US" dirty="0" smtClean="0"/>
                        <a:t> Zagora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4265612" y="1792998"/>
            <a:ext cx="2133600" cy="1000465"/>
          </a:xfrm>
          <a:prstGeom prst="wedgeRoundRectCallout">
            <a:avLst>
              <a:gd name="adj1" fmla="val 32573"/>
              <a:gd name="adj2" fmla="val 1004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Cities</a:t>
            </a:r>
            <a:endParaRPr lang="bg-BG" sz="2800" dirty="0">
              <a:solidFill>
                <a:srgbClr val="FFFFFF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82154"/>
              </p:ext>
            </p:extLst>
          </p:nvPr>
        </p:nvGraphicFramePr>
        <p:xfrm>
          <a:off x="8075612" y="197632"/>
          <a:ext cx="2362199" cy="459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685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</a:t>
                      </a:r>
                      <a:endParaRPr lang="en-US" dirty="0"/>
                    </a:p>
                  </a:txBody>
                  <a:tcPr/>
                </a:tc>
              </a:tr>
              <a:tr h="48219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8380412" y="5410200"/>
            <a:ext cx="2133600" cy="1000465"/>
          </a:xfrm>
          <a:prstGeom prst="wedgeRoundRectCallout">
            <a:avLst>
              <a:gd name="adj1" fmla="val 4754"/>
              <a:gd name="adj2" fmla="val -967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Locations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339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19730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Трета нормална форма </a:t>
            </a:r>
            <a:r>
              <a:rPr lang="bg-BG" sz="3600" dirty="0" smtClean="0"/>
              <a:t>изисква таблицата да е във втора нормална форма и да съдържа колони, които са нетранзитивно зависими от първичния ключ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Трета нормална форма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51902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Нормализация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344</Words>
  <Application>Microsoft Office PowerPoint</Application>
  <PresentationFormat>Custom</PresentationFormat>
  <Paragraphs>108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Wingdings 2</vt:lpstr>
      <vt:lpstr>SoftUni 16x9</vt:lpstr>
      <vt:lpstr>PowerPoint Presentation</vt:lpstr>
      <vt:lpstr>Нормализация</vt:lpstr>
      <vt:lpstr>Първа нормална форма</vt:lpstr>
      <vt:lpstr>Втора нормална форма</vt:lpstr>
      <vt:lpstr>Втора нормална форма (2)</vt:lpstr>
      <vt:lpstr>Трета нормална форма</vt:lpstr>
      <vt:lpstr>Нормализация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2018-10-17T17:15:50Z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