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394" r:id="rId3"/>
    <p:sldId id="595" r:id="rId4"/>
    <p:sldId id="596" r:id="rId5"/>
    <p:sldId id="597" r:id="rId6"/>
    <p:sldId id="598" r:id="rId7"/>
    <p:sldId id="599" r:id="rId8"/>
    <p:sldId id="600" r:id="rId9"/>
    <p:sldId id="594" r:id="rId10"/>
    <p:sldId id="593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595"/>
            <p14:sldId id="596"/>
            <p14:sldId id="597"/>
            <p14:sldId id="598"/>
            <p14:sldId id="599"/>
            <p14:sldId id="600"/>
          </p14:sldIdLst>
        </p14:section>
        <p14:section name="Conclusion" id="{3E23A7B0-228F-4458-953E-A0823B82CFF0}">
          <p14:sldIdLst>
            <p14:sldId id="594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4" autoAdjust="0"/>
    <p:restoredTop sz="98670" autoAdjust="0"/>
  </p:normalViewPr>
  <p:slideViewPr>
    <p:cSldViewPr>
      <p:cViewPr varScale="1">
        <p:scale>
          <a:sx n="68" d="100"/>
          <a:sy n="68" d="100"/>
        </p:scale>
        <p:origin x="570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7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59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3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74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Каскадни операции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818045" cy="2524722"/>
            <a:chOff x="745783" y="3624633"/>
            <a:chExt cx="5818045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15006" y="3706052"/>
              <a:ext cx="154882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48" y="3353217"/>
            <a:ext cx="3363639" cy="2663564"/>
          </a:xfrm>
          <a:prstGeom prst="rect">
            <a:avLst/>
          </a:prstGeom>
        </p:spPr>
      </p:pic>
      <p:pic>
        <p:nvPicPr>
          <p:cNvPr id="13" name="Picture 2" descr="database, storag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143" y="3760536"/>
            <a:ext cx="2450807" cy="245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bg-BG" dirty="0" smtClean="0"/>
              <a:t>Каскадни операции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bg-BG" dirty="0" smtClean="0"/>
              <a:t>Каскадно изтриване/обновяване</a:t>
            </a:r>
            <a:endParaRPr lang="en-US" dirty="0"/>
          </a:p>
        </p:txBody>
      </p:sp>
      <p:pic>
        <p:nvPicPr>
          <p:cNvPr id="1026" name="Picture 2" descr="Резултат с изображение за cascade with jet s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819" y="1676400"/>
            <a:ext cx="5493914" cy="293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/>
          </p:nvPr>
        </p:nvGraphicFramePr>
        <p:xfrm>
          <a:off x="7509291" y="4059969"/>
          <a:ext cx="40386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9300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item_id</a:t>
                      </a:r>
                      <a:endParaRPr lang="en-US" noProof="1"/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order_id</a:t>
                      </a:r>
                      <a:endParaRPr lang="en-US" noProof="1"/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bg-BG" noProof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0634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/>
          </p:nvPr>
        </p:nvGraphicFramePr>
        <p:xfrm>
          <a:off x="879892" y="4059969"/>
          <a:ext cx="41910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4814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bg-BG" noProof="1" smtClean="0"/>
                        <a:t>о</a:t>
                      </a:r>
                      <a:r>
                        <a:rPr lang="en-US" noProof="1" smtClean="0"/>
                        <a:t>rder</a:t>
                      </a:r>
                      <a:r>
                        <a:rPr lang="bg-BG" noProof="1" smtClean="0"/>
                        <a:t>_</a:t>
                      </a:r>
                      <a:r>
                        <a:rPr lang="en-US" noProof="1" smtClean="0"/>
                        <a:t>id</a:t>
                      </a:r>
                      <a:endParaRPr lang="en-US" noProof="1"/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order_name</a:t>
                      </a:r>
                      <a:endParaRPr lang="en-US" noProof="1"/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Каскадността позволява при промяна на дадени данни, тази промяна да се приложи и върху всички свързани данни.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Дефиниция</a:t>
            </a:r>
            <a:endParaRPr lang="en-US" dirty="0"/>
          </a:p>
        </p:txBody>
      </p:sp>
      <p:cxnSp>
        <p:nvCxnSpPr>
          <p:cNvPr id="8" name="Straight Arrow Connector 10"/>
          <p:cNvCxnSpPr/>
          <p:nvPr/>
        </p:nvCxnSpPr>
        <p:spPr>
          <a:xfrm>
            <a:off x="5375691" y="4682809"/>
            <a:ext cx="16764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1765427" y="3515419"/>
            <a:ext cx="1120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</a:t>
            </a:r>
            <a:r>
              <a:rPr lang="en-US" sz="2800" dirty="0" smtClean="0"/>
              <a:t>rders</a:t>
            </a:r>
            <a:endParaRPr lang="en-US" sz="2800" dirty="0"/>
          </a:p>
        </p:txBody>
      </p:sp>
      <p:sp>
        <p:nvSpPr>
          <p:cNvPr id="11" name="TextBox 13"/>
          <p:cNvSpPr txBox="1"/>
          <p:nvPr/>
        </p:nvSpPr>
        <p:spPr>
          <a:xfrm>
            <a:off x="8662456" y="3463609"/>
            <a:ext cx="2025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 smtClean="0"/>
              <a:t>order_items</a:t>
            </a:r>
            <a:endParaRPr lang="en-US" sz="2800" noProof="1"/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5375691" y="4682809"/>
            <a:ext cx="1686256" cy="87979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4"/>
          <p:cNvSpPr/>
          <p:nvPr/>
        </p:nvSpPr>
        <p:spPr>
          <a:xfrm>
            <a:off x="879891" y="4504930"/>
            <a:ext cx="1709321" cy="459095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2" name="Rectangle: Rounded Corners 14"/>
          <p:cNvSpPr/>
          <p:nvPr/>
        </p:nvSpPr>
        <p:spPr>
          <a:xfrm>
            <a:off x="9525747" y="4502638"/>
            <a:ext cx="2022144" cy="44697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4"/>
          <p:cNvSpPr/>
          <p:nvPr/>
        </p:nvSpPr>
        <p:spPr>
          <a:xfrm>
            <a:off x="9525747" y="5429277"/>
            <a:ext cx="2022144" cy="41592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 9"/>
          <p:cNvSpPr/>
          <p:nvPr/>
        </p:nvSpPr>
        <p:spPr>
          <a:xfrm>
            <a:off x="879891" y="4504930"/>
            <a:ext cx="4191001" cy="45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7506780" y="5431569"/>
            <a:ext cx="4041111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7506781" y="4504930"/>
            <a:ext cx="4041110" cy="45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422690" y="3022022"/>
            <a:ext cx="2166521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 smtClean="0"/>
              <a:t>Основен ключ</a:t>
            </a:r>
            <a:endParaRPr lang="en-US" b="1" dirty="0"/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6780212" y="3065785"/>
            <a:ext cx="2401998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 smtClean="0"/>
              <a:t>Основен ключ</a:t>
            </a:r>
            <a:endParaRPr lang="en-US" b="1" dirty="0"/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9904412" y="2895600"/>
            <a:ext cx="2162806" cy="524718"/>
          </a:xfrm>
          <a:prstGeom prst="wedgeRoundRectCallout">
            <a:avLst>
              <a:gd name="adj1" fmla="val -32117"/>
              <a:gd name="adj2" fmla="val 1528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 smtClean="0"/>
              <a:t>Външен ключ</a:t>
            </a:r>
            <a:endParaRPr lang="en-US" b="1" dirty="0"/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4722812" y="5791200"/>
            <a:ext cx="1923770" cy="726238"/>
          </a:xfrm>
          <a:prstGeom prst="wedgeRoundRectCallout">
            <a:avLst>
              <a:gd name="adj1" fmla="val 35659"/>
              <a:gd name="adj2" fmla="val -1100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 smtClean="0"/>
              <a:t>Каскадно изтриване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397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2" grpId="0" animBg="1"/>
      <p:bldP spid="22" grpId="1" animBg="1"/>
      <p:bldP spid="23" grpId="0" animBg="1"/>
      <p:bldP spid="23" grpId="1" animBg="1"/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Каскадни операции </a:t>
            </a:r>
            <a:r>
              <a:rPr lang="bg-BG" dirty="0" smtClean="0"/>
              <a:t>могат да бъдат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Изтриване</a:t>
            </a:r>
            <a:r>
              <a:rPr lang="en-US" dirty="0" smtClean="0"/>
              <a:t> </a:t>
            </a:r>
            <a:r>
              <a:rPr lang="bg-BG" dirty="0" smtClean="0"/>
              <a:t>или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Обновяване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Използвайте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каскадно изтриване </a:t>
            </a:r>
            <a:r>
              <a:rPr lang="bg-BG" dirty="0" smtClean="0"/>
              <a:t>когато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Свързаните данни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беззначни</a:t>
            </a:r>
            <a:r>
              <a:rPr lang="en-US" dirty="0" smtClean="0"/>
              <a:t> </a:t>
            </a:r>
            <a:r>
              <a:rPr lang="bg-BG" dirty="0" smtClean="0"/>
              <a:t>без</a:t>
            </a:r>
            <a:r>
              <a:rPr lang="en-US" dirty="0" smtClean="0"/>
              <a:t> „</a:t>
            </a:r>
            <a:r>
              <a:rPr lang="bg-BG" dirty="0" smtClean="0"/>
              <a:t>основновата“</a:t>
            </a:r>
            <a:r>
              <a:rPr lang="en-US" dirty="0" smtClean="0"/>
              <a:t> </a:t>
            </a:r>
            <a:r>
              <a:rPr lang="bg-BG" dirty="0" smtClean="0"/>
              <a:t>данна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</a:t>
            </a:r>
            <a:r>
              <a:rPr lang="en-US" dirty="0" smtClean="0"/>
              <a:t> </a:t>
            </a:r>
            <a:r>
              <a:rPr lang="bg-BG" dirty="0" smtClean="0"/>
              <a:t>използвайте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каскадно изтриване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когато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Извършвате</a:t>
            </a:r>
            <a:r>
              <a:rPr lang="en-US" dirty="0" smtClean="0"/>
              <a:t> „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логическо изтриване</a:t>
            </a:r>
            <a:r>
              <a:rPr lang="bg-BG" dirty="0" smtClean="0"/>
              <a:t>“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Запазвате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история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Имайте предвид, че при по-сложни връзки, няма да работи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кръгови</a:t>
            </a:r>
            <a:r>
              <a:rPr lang="en-US" dirty="0" smtClean="0"/>
              <a:t> </a:t>
            </a:r>
            <a:r>
              <a:rPr lang="bg-BG" dirty="0" smtClean="0"/>
              <a:t>референции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Каскадно изтриване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4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Използвайте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каскадно обновяване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когато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Първичният ключ не е автоувеличаващ се (</a:t>
            </a:r>
            <a:r>
              <a:rPr lang="en-US" dirty="0" smtClean="0"/>
              <a:t>auto-increment</a:t>
            </a:r>
            <a:r>
              <a:rPr lang="bg-BG" dirty="0" smtClean="0"/>
              <a:t>)</a:t>
            </a:r>
            <a:r>
              <a:rPr lang="en-US" dirty="0" smtClean="0"/>
              <a:t>  </a:t>
            </a:r>
            <a:r>
              <a:rPr lang="bg-BG" dirty="0" smtClean="0"/>
              <a:t>и 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може</a:t>
            </a:r>
            <a:r>
              <a:rPr lang="en-US" dirty="0" smtClean="0"/>
              <a:t> </a:t>
            </a:r>
            <a:r>
              <a:rPr lang="bg-BG" dirty="0" smtClean="0"/>
              <a:t>да се променя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Най-добре да се ползва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уникално</a:t>
            </a:r>
            <a:r>
              <a:rPr lang="en-US" dirty="0" smtClean="0"/>
              <a:t> </a:t>
            </a:r>
            <a:r>
              <a:rPr lang="bg-BG" dirty="0" smtClean="0"/>
              <a:t>ограничение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</a:t>
            </a:r>
            <a:r>
              <a:rPr lang="en-US" dirty="0" smtClean="0"/>
              <a:t> </a:t>
            </a:r>
            <a:r>
              <a:rPr lang="bg-BG" dirty="0" smtClean="0"/>
              <a:t>използвайте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каскадно обновяване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когато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Основният ключ е автоувеличаващ се</a:t>
            </a:r>
            <a:r>
              <a:rPr lang="en-US" dirty="0" smtClean="0"/>
              <a:t> </a:t>
            </a:r>
            <a:r>
              <a:rPr lang="en-US" dirty="0"/>
              <a:t>(auto-increment)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Каскадността може да се избегне чрез </a:t>
            </a:r>
            <a:r>
              <a:rPr lang="en-US" dirty="0" smtClean="0"/>
              <a:t>triggers </a:t>
            </a:r>
            <a:r>
              <a:rPr lang="bg-BG" dirty="0" smtClean="0"/>
              <a:t>или</a:t>
            </a:r>
            <a:r>
              <a:rPr lang="en-US" dirty="0" smtClean="0"/>
              <a:t> </a:t>
            </a:r>
            <a:r>
              <a:rPr lang="bg-BG" dirty="0" smtClean="0"/>
              <a:t>процедури</a:t>
            </a:r>
            <a:r>
              <a:rPr lang="en-US" dirty="0" smtClean="0"/>
              <a:t>.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Каскадно обновяване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0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414" y="988263"/>
            <a:ext cx="113157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driver_name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VARCHAR(50)</a:t>
            </a:r>
          </a:p>
          <a:p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cars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car_id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fk_car_driver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(driver_id)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drivers(driver_id)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 DELETE CASCADE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Каскадно изтриване чрез външен ключ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94412" y="808439"/>
            <a:ext cx="2895600" cy="558487"/>
          </a:xfrm>
          <a:prstGeom prst="wedgeRoundRectCallout">
            <a:avLst>
              <a:gd name="adj1" fmla="val -76896"/>
              <a:gd name="adj2" fmla="val 420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Таблица </a:t>
            </a:r>
            <a:r>
              <a:rPr lang="en-US" sz="2800" noProof="1" smtClean="0">
                <a:solidFill>
                  <a:srgbClr val="FFFFFF"/>
                </a:solidFill>
              </a:rPr>
              <a:t>Drivers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1412" y="4164432"/>
            <a:ext cx="2438400" cy="559968"/>
          </a:xfrm>
          <a:prstGeom prst="wedgeRoundRectCallout">
            <a:avLst>
              <a:gd name="adj1" fmla="val -47442"/>
              <a:gd name="adj2" fmla="val 996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Външен ключ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875212" y="2941550"/>
            <a:ext cx="2971800" cy="558485"/>
          </a:xfrm>
          <a:prstGeom prst="wedgeRoundRectCallout">
            <a:avLst>
              <a:gd name="adj1" fmla="val -52204"/>
              <a:gd name="adj2" fmla="val 1032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Таблица </a:t>
            </a:r>
            <a:r>
              <a:rPr lang="en-US" sz="2800" noProof="1" smtClean="0">
                <a:solidFill>
                  <a:srgbClr val="FFFFFF"/>
                </a:solidFill>
              </a:rPr>
              <a:t>Cars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741655" y="6172200"/>
            <a:ext cx="2229557" cy="559968"/>
          </a:xfrm>
          <a:prstGeom prst="wedgeRoundRectCallout">
            <a:avLst>
              <a:gd name="adj1" fmla="val 7401"/>
              <a:gd name="adj2" fmla="val -952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Каскадност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195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414" y="988263"/>
            <a:ext cx="113157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driver_name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VARCHAR(50)</a:t>
            </a:r>
          </a:p>
          <a:p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cars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car_id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fk_car_driver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(driver_id)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drivers(driver_id)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 UPDATE CASCADE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Каскадно обновяване чрез външен ключ</a:t>
            </a:r>
            <a:endParaRPr lang="bg-BG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94412" y="808439"/>
            <a:ext cx="2895600" cy="558487"/>
          </a:xfrm>
          <a:prstGeom prst="wedgeRoundRectCallout">
            <a:avLst>
              <a:gd name="adj1" fmla="val -76896"/>
              <a:gd name="adj2" fmla="val 420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Таблица </a:t>
            </a:r>
            <a:r>
              <a:rPr lang="en-US" sz="2800" noProof="1" smtClean="0">
                <a:solidFill>
                  <a:srgbClr val="FFFFFF"/>
                </a:solidFill>
              </a:rPr>
              <a:t>Drivers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4875212" y="2941550"/>
            <a:ext cx="2971800" cy="558485"/>
          </a:xfrm>
          <a:prstGeom prst="wedgeRoundRectCallout">
            <a:avLst>
              <a:gd name="adj1" fmla="val -52204"/>
              <a:gd name="adj2" fmla="val 1032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Таблица </a:t>
            </a:r>
            <a:r>
              <a:rPr lang="en-US" sz="2800" noProof="1" smtClean="0">
                <a:solidFill>
                  <a:srgbClr val="FFFFFF"/>
                </a:solidFill>
              </a:rPr>
              <a:t>Cars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761412" y="4164432"/>
            <a:ext cx="2438400" cy="559968"/>
          </a:xfrm>
          <a:prstGeom prst="wedgeRoundRectCallout">
            <a:avLst>
              <a:gd name="adj1" fmla="val -47442"/>
              <a:gd name="adj2" fmla="val 996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Външен ключ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8741655" y="6172200"/>
            <a:ext cx="2229557" cy="559968"/>
          </a:xfrm>
          <a:prstGeom prst="wedgeRoundRectCallout">
            <a:avLst>
              <a:gd name="adj1" fmla="val 7401"/>
              <a:gd name="adj2" fmla="val -952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Каскадност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552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Каскадни операции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464</Words>
  <Application>Microsoft Office PowerPoint</Application>
  <PresentationFormat>Custom</PresentationFormat>
  <Paragraphs>108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Каскадни операции</vt:lpstr>
      <vt:lpstr>Дефиниция</vt:lpstr>
      <vt:lpstr>Каскадно изтриване</vt:lpstr>
      <vt:lpstr>Каскадно обновяване</vt:lpstr>
      <vt:lpstr>Каскадно изтриване чрез външен ключ</vt:lpstr>
      <vt:lpstr>Каскадно обновяване чрез външен ключ</vt:lpstr>
      <vt:lpstr>Каскадни операции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2018-10-17T17:23:45Z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