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13"/>
  </p:notesMasterIdLst>
  <p:handoutMasterIdLst>
    <p:handoutMasterId r:id="rId14"/>
  </p:handoutMasterIdLst>
  <p:sldIdLst>
    <p:sldId id="456" r:id="rId3"/>
    <p:sldId id="457" r:id="rId4"/>
    <p:sldId id="422" r:id="rId5"/>
    <p:sldId id="423" r:id="rId6"/>
    <p:sldId id="426" r:id="rId7"/>
    <p:sldId id="429" r:id="rId8"/>
    <p:sldId id="462" r:id="rId9"/>
    <p:sldId id="349" r:id="rId10"/>
    <p:sldId id="460" r:id="rId11"/>
    <p:sldId id="461"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456"/>
            <p14:sldId id="457"/>
          </p14:sldIdLst>
        </p14:section>
        <p14:section name="Основни познания за SQL" id="{54083675-7767-4D3E-A81A-34053BCA503C}">
          <p14:sldIdLst>
            <p14:sldId id="422"/>
            <p14:sldId id="423"/>
          </p14:sldIdLst>
        </p14:section>
        <p14:section name="Основни видове селекции" id="{8C9B2028-B8F2-44DB-8E62-CCC941262FD0}">
          <p14:sldIdLst>
            <p14:sldId id="426"/>
            <p14:sldId id="429"/>
            <p14:sldId id="462"/>
          </p14:sldIdLst>
        </p14:section>
        <p14:section name="Заключение" id="{10E03AB1-9AA8-4E86-9A64-D741901E50A2}">
          <p14:sldIdLst>
            <p14:sldId id="349"/>
            <p14:sldId id="460"/>
            <p14:sldId id="46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5C7"/>
    <a:srgbClr val="643F07"/>
    <a:srgbClr val="3BABFF"/>
    <a:srgbClr val="005828"/>
    <a:srgbClr val="00B050"/>
    <a:srgbClr val="003760"/>
    <a:srgbClr val="0070C0"/>
    <a:srgbClr val="C6C0AA"/>
    <a:srgbClr val="FFF0D9"/>
    <a:srgbClr val="FFA72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78080" autoAdjust="0"/>
  </p:normalViewPr>
  <p:slideViewPr>
    <p:cSldViewPr>
      <p:cViewPr varScale="1">
        <p:scale>
          <a:sx n="67" d="100"/>
          <a:sy n="67" d="100"/>
        </p:scale>
        <p:origin x="66" y="234"/>
      </p:cViewPr>
      <p:guideLst>
        <p:guide orient="horz" pos="2160"/>
        <p:guide pos="3839"/>
      </p:guideLst>
    </p:cSldViewPr>
  </p:slideViewPr>
  <p:outlineViewPr>
    <p:cViewPr>
      <p:scale>
        <a:sx n="33" d="100"/>
        <a:sy n="33" d="100"/>
      </p:scale>
      <p:origin x="0" y="-619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6.xml"/><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10/9/2018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934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28798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5</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8698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6</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358691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solidFill>
                  <a:prstClr val="black"/>
                </a:solidFill>
              </a:rPr>
              <a:pPr/>
              <a:t>7</a:t>
            </a:fld>
            <a:r>
              <a:rPr lang="en-US" dirty="0">
                <a:solidFill>
                  <a:prstClr val="black"/>
                </a:solidFill>
              </a:rPr>
              <a:t>##</a:t>
            </a:r>
            <a:endParaRPr lang="en-US" sz="1100" dirty="0">
              <a:solidFill>
                <a:prstClr val="black"/>
              </a:solidFill>
            </a:endParaRPr>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1625903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9</a:t>
            </a:fld>
            <a:endParaRPr lang="en-US" dirty="0">
              <a:solidFill>
                <a:prstClr val="black"/>
              </a:solidFill>
            </a:endParaRPr>
          </a:p>
        </p:txBody>
      </p:sp>
    </p:spTree>
    <p:extLst>
      <p:ext uri="{BB962C8B-B14F-4D97-AF65-F5344CB8AC3E}">
        <p14:creationId xmlns:p14="http://schemas.microsoft.com/office/powerpoint/2010/main" val="1093985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10</a:t>
            </a:fld>
            <a:endParaRPr lang="en-US" dirty="0"/>
          </a:p>
        </p:txBody>
      </p:sp>
    </p:spTree>
    <p:extLst>
      <p:ext uri="{BB962C8B-B14F-4D97-AF65-F5344CB8AC3E}">
        <p14:creationId xmlns:p14="http://schemas.microsoft.com/office/powerpoint/2010/main" val="1481138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10/9/2018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14067690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055373AC-9AA7-423B-BA00-BA1C74164DBD}" type="datetime1">
              <a:rPr lang="en-US" smtClean="0"/>
              <a:pPr/>
              <a:t>10/9/2018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4724162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xmlns=""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149007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10/9/2018</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9" r:id="rId3"/>
    <p:sldLayoutId id="2147483663" r:id="rId4"/>
    <p:sldLayoutId id="2147483667" r:id="rId5"/>
    <p:sldLayoutId id="2147483668" r:id="rId6"/>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t-kariera.mon.bg/e-learning/" TargetMode="External"/><Relationship Id="rId5" Type="http://schemas.openxmlformats.org/officeDocument/2006/relationships/image" Target="../media/image8.png"/><Relationship Id="rId4" Type="http://schemas.openxmlformats.org/officeDocument/2006/relationships/hyperlink" Target="http://creativecommons.org/licenses/by-nc-sa/4.0/" TargetMode="External"/><Relationship Id="rId9"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creativecommons.org/licenses/by-sa/4.0/" TargetMode="External"/><Relationship Id="rId4" Type="http://schemas.openxmlformats.org/officeDocument/2006/relationships/hyperlink" Target="https://csharp-book.softuni.b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SQL#Standardiz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fontScale="85000" lnSpcReduction="10000"/>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a:t>Основни познания за </a:t>
            </a:r>
            <a:r>
              <a:rPr lang="bg-BG" dirty="0" smtClean="0"/>
              <a:t>заявките</a:t>
            </a:r>
            <a:r>
              <a:rPr lang="en-US" dirty="0" smtClean="0"/>
              <a:t>. </a:t>
            </a:r>
            <a:r>
              <a:rPr lang="bg-BG" dirty="0" smtClean="0"/>
              <a:t>Въведение в </a:t>
            </a:r>
            <a:r>
              <a:rPr lang="en-US" dirty="0" smtClean="0"/>
              <a:t>MySQL Server</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grpSp>
        <p:nvGrpSpPr>
          <p:cNvPr id="23" name="Group 22">
            <a:extLst>
              <a:ext uri="{FF2B5EF4-FFF2-40B4-BE49-F238E27FC236}">
                <a16:creationId xmlns:a16="http://schemas.microsoft.com/office/drawing/2014/main" xmlns="" id="{A0ADD6E4-664D-4B27-BE61-5A56E60D9702}"/>
              </a:ext>
            </a:extLst>
          </p:cNvPr>
          <p:cNvGrpSpPr/>
          <p:nvPr/>
        </p:nvGrpSpPr>
        <p:grpSpPr>
          <a:xfrm>
            <a:off x="745783" y="3624633"/>
            <a:ext cx="5962539" cy="2524722"/>
            <a:chOff x="745783" y="3624633"/>
            <a:chExt cx="5962539" cy="2524722"/>
          </a:xfrm>
        </p:grpSpPr>
        <p:pic>
          <p:nvPicPr>
            <p:cNvPr id="24" name="Picture 23" descr="http://softuni.bg">
              <a:extLst>
                <a:ext uri="{FF2B5EF4-FFF2-40B4-BE49-F238E27FC236}">
                  <a16:creationId xmlns:a16="http://schemas.microsoft.com/office/drawing/2014/main" xmlns="" id="{09FAB067-40A6-4A38-93D1-07FB4AB7C7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a16="http://schemas.microsoft.com/office/drawing/2014/main" xmlns="" id="{4F5A4366-F5D6-4393-BD7A-141ED3660C17}"/>
                </a:ext>
              </a:extLst>
            </p:cNvPr>
            <p:cNvSpPr txBox="1"/>
            <p:nvPr/>
          </p:nvSpPr>
          <p:spPr>
            <a:xfrm rot="576164">
              <a:off x="4870510" y="3706052"/>
              <a:ext cx="1837812" cy="356251"/>
            </a:xfrm>
            <a:prstGeom prst="rect">
              <a:avLst/>
            </a:prstGeom>
            <a:noFill/>
          </p:spPr>
          <p:txBody>
            <a:bodyPr wrap="none" rtlCol="0">
              <a:spAutoFit/>
            </a:bodyPr>
            <a:lstStyle/>
            <a:p>
              <a:pPr algn="ctr">
                <a:lnSpc>
                  <a:spcPct val="85000"/>
                </a:lnSpc>
              </a:pPr>
              <a:r>
                <a:rPr lang="bg-BG" sz="2000" b="1" spc="50" dirty="0" smtClean="0">
                  <a:ln w="9525" cmpd="sng">
                    <a:solidFill>
                      <a:srgbClr val="FFA72A"/>
                    </a:solidFill>
                    <a:prstDash val="solid"/>
                  </a:ln>
                  <a:solidFill>
                    <a:srgbClr val="FFF0D9"/>
                  </a:solidFill>
                  <a:effectLst>
                    <a:glow rad="38100">
                      <a:srgbClr val="F0A22E">
                        <a:alpha val="40000"/>
                      </a:srgbClr>
                    </a:glow>
                  </a:effectLst>
                </a:rPr>
                <a:t>Бази от данни</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4" tooltip="This work is licensed under the &quot;Creative Commons Attribution-NonCommercial-ShareAlike 4.0 International&quot; license"/>
              <a:extLst>
                <a:ext uri="{FF2B5EF4-FFF2-40B4-BE49-F238E27FC236}">
                  <a16:creationId xmlns:a16="http://schemas.microsoft.com/office/drawing/2014/main" xmlns="" id="{56E2204D-C57C-439A-9210-E0B131EC6C08}"/>
                </a:ext>
              </a:extLst>
            </p:cNvPr>
            <p:cNvPicPr>
              <a:picLocks noChangeAspect="1" noChangeArrowheads="1"/>
            </p:cNvPicPr>
            <p:nvPr/>
          </p:nvPicPr>
          <p:blipFill>
            <a:blip r:embed="rId5"/>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a16="http://schemas.microsoft.com/office/drawing/2014/main" xmlns=""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a16="http://schemas.microsoft.com/office/drawing/2014/main" xmlns=""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a16="http://schemas.microsoft.com/office/drawing/2014/main" xmlns=""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6"/>
                </a:rPr>
                <a:t>https://it-kariera.mon.bg/e-learning/</a:t>
              </a:r>
              <a:endParaRPr lang="en-GB"/>
            </a:p>
          </p:txBody>
        </p:sp>
      </p:grpSp>
      <p:pic>
        <p:nvPicPr>
          <p:cNvPr id="12" name="Picture 11"/>
          <p:cNvPicPr>
            <a:picLocks noChangeAspect="1"/>
          </p:cNvPicPr>
          <p:nvPr/>
        </p:nvPicPr>
        <p:blipFill>
          <a:blip r:embed="rId7"/>
          <a:stretch>
            <a:fillRect/>
          </a:stretch>
        </p:blipFill>
        <p:spPr>
          <a:xfrm>
            <a:off x="7367768" y="3649650"/>
            <a:ext cx="3201606" cy="2572047"/>
          </a:xfrm>
          <a:prstGeom prst="rect">
            <a:avLst/>
          </a:prstGeom>
          <a:effectLst>
            <a:softEdge rad="12700"/>
          </a:effectLst>
        </p:spPr>
      </p:pic>
      <p:pic>
        <p:nvPicPr>
          <p:cNvPr id="13" name="Picture 2" descr="database, storage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48715" y="3276600"/>
            <a:ext cx="1466782" cy="13786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4" name="Picture 2" descr="http://media.tumblr.com/a1b563bf83b9bb363597c13e76fde1b4/tumblr_inline_mfsrwy0g4r1rxkxbn.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10482" y="4802382"/>
            <a:ext cx="1743249" cy="15678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094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014DD1E-5D91-48A3-AD6D-45FBA980D106}" type="slidenum">
              <a:rPr lang="en-US" smtClean="0"/>
              <a:t>10</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r>
              <a:rPr lang="bg-BG" dirty="0"/>
              <a:t>Настоящият курс </a:t>
            </a:r>
            <a:r>
              <a:rPr lang="en-US" dirty="0"/>
              <a:t>(</a:t>
            </a:r>
            <a:r>
              <a:rPr lang="bg-BG" dirty="0"/>
              <a:t>слайдове</a:t>
            </a:r>
            <a:r>
              <a:rPr lang="en-US" dirty="0"/>
              <a:t>, </a:t>
            </a:r>
            <a:r>
              <a:rPr lang="bg-BG" dirty="0"/>
              <a:t>примери</a:t>
            </a:r>
            <a:r>
              <a:rPr lang="en-US" dirty="0"/>
              <a:t>, </a:t>
            </a:r>
            <a:r>
              <a:rPr lang="bg-BG" dirty="0"/>
              <a:t>видео</a:t>
            </a:r>
            <a:r>
              <a:rPr lang="en-US" dirty="0"/>
              <a:t>, </a:t>
            </a:r>
            <a:r>
              <a:rPr lang="bg-BG" dirty="0"/>
              <a:t>задачи и др.</a:t>
            </a:r>
            <a:r>
              <a:rPr lang="en-US" dirty="0"/>
              <a:t>)</a:t>
            </a:r>
            <a:r>
              <a:rPr lang="bg-BG" dirty="0"/>
              <a:t> се разпространяват под свободен лиценз </a:t>
            </a:r>
            <a:r>
              <a:rPr lang="en-US" dirty="0"/>
              <a:t>"</a:t>
            </a:r>
            <a:r>
              <a:rPr lang="en-US" dirty="0">
                <a:hlinkClick r:id="rId3"/>
              </a:rPr>
              <a:t>Creative Commons </a:t>
            </a:r>
            <a:r>
              <a:rPr lang="en-US" noProof="1">
                <a:hlinkClick r:id="rId3"/>
              </a:rPr>
              <a:t>Attribution-NonCommercial-ShareAlike</a:t>
            </a:r>
            <a:r>
              <a:rPr lang="en-US" dirty="0">
                <a:hlinkClick r:id="rId3"/>
              </a:rPr>
              <a:t> 4.0 International</a:t>
            </a:r>
            <a:r>
              <a:rPr lang="en-US" dirty="0"/>
              <a:t>"</a:t>
            </a:r>
            <a:endParaRPr lang="bg-BG" dirty="0"/>
          </a:p>
          <a:p>
            <a:endParaRPr lang="bg-BG" sz="2400" dirty="0"/>
          </a:p>
          <a:p>
            <a:endParaRPr lang="bg-BG" sz="2400" dirty="0"/>
          </a:p>
          <a:p>
            <a:endParaRPr lang="bg-BG" sz="2400" dirty="0"/>
          </a:p>
          <a:p>
            <a:endParaRPr lang="bg-BG" sz="2400" dirty="0"/>
          </a:p>
          <a:p>
            <a:pPr>
              <a:spcBef>
                <a:spcPts val="1800"/>
              </a:spcBef>
            </a:pPr>
            <a:r>
              <a:rPr lang="bg-BG" sz="2400" dirty="0"/>
              <a:t>Благодарности</a:t>
            </a:r>
            <a:r>
              <a:rPr lang="en-US" sz="2400" dirty="0"/>
              <a:t>: </a:t>
            </a:r>
            <a:r>
              <a:rPr lang="bg-BG" sz="2400" dirty="0"/>
              <a:t>настоящият материал може да съдържа части от следните източници</a:t>
            </a:r>
            <a:endParaRPr lang="en-US" sz="2400" dirty="0"/>
          </a:p>
          <a:p>
            <a:pPr lvl="1"/>
            <a:r>
              <a:rPr lang="bg-BG" sz="2000" dirty="0"/>
              <a:t>Книга </a:t>
            </a:r>
            <a:r>
              <a:rPr lang="en-US" sz="2000" dirty="0"/>
              <a:t>"</a:t>
            </a:r>
            <a:r>
              <a:rPr lang="bg-BG" sz="2000" dirty="0">
                <a:hlinkClick r:id="rId4"/>
              </a:rPr>
              <a:t>Основи на програмирането със </a:t>
            </a:r>
            <a:r>
              <a:rPr lang="en-US" sz="2000" dirty="0">
                <a:hlinkClick r:id="rId4"/>
              </a:rPr>
              <a:t>C#"</a:t>
            </a:r>
            <a:r>
              <a:rPr lang="bg-BG" sz="2000" dirty="0"/>
              <a:t> от Светлин Наков и колектив с лиценз</a:t>
            </a:r>
            <a:r>
              <a:rPr lang="en-US" sz="2000" dirty="0"/>
              <a:t> </a:t>
            </a:r>
            <a:r>
              <a:rPr lang="en-US" sz="2000" dirty="0">
                <a:hlinkClick r:id="rId5"/>
              </a:rPr>
              <a:t>CC-BY-SA</a:t>
            </a:r>
            <a:endParaRPr lang="bg-BG" sz="2000" dirty="0"/>
          </a:p>
        </p:txBody>
      </p:sp>
      <p:sp>
        <p:nvSpPr>
          <p:cNvPr id="2" name="Title 1"/>
          <p:cNvSpPr>
            <a:spLocks noGrp="1"/>
          </p:cNvSpPr>
          <p:nvPr>
            <p:ph type="title"/>
          </p:nvPr>
        </p:nvSpPr>
        <p:spPr/>
        <p:txBody>
          <a:bodyPr>
            <a:normAutofit/>
          </a:bodyPr>
          <a:lstStyle/>
          <a:p>
            <a:r>
              <a:rPr lang="bg-BG" dirty="0"/>
              <a:t>Лиценз</a:t>
            </a:r>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6"/>
          <a:srcRect/>
          <a:stretch>
            <a:fillRect/>
          </a:stretch>
        </p:blipFill>
        <p:spPr bwMode="auto">
          <a:xfrm>
            <a:off x="4507637" y="34626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566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bg-BG" dirty="0"/>
              <a:t>Основни познания за </a:t>
            </a:r>
            <a:r>
              <a:rPr lang="bg-BG" dirty="0" smtClean="0">
                <a:solidFill>
                  <a:schemeClr val="accent1"/>
                </a:solidFill>
              </a:rPr>
              <a:t>заявките</a:t>
            </a:r>
          </a:p>
          <a:p>
            <a:pPr lvl="1">
              <a:lnSpc>
                <a:spcPct val="100000"/>
              </a:lnSpc>
              <a:spcBef>
                <a:spcPts val="500"/>
              </a:spcBef>
            </a:pPr>
            <a:r>
              <a:rPr lang="bg-BG" dirty="0" smtClean="0"/>
              <a:t>Въведение в </a:t>
            </a:r>
            <a:r>
              <a:rPr lang="en-US" dirty="0" smtClean="0">
                <a:solidFill>
                  <a:schemeClr val="accent1"/>
                </a:solidFill>
              </a:rPr>
              <a:t>SQL</a:t>
            </a:r>
            <a:endParaRPr lang="bg-BG" dirty="0">
              <a:solidFill>
                <a:schemeClr val="accent1"/>
              </a:solidFill>
            </a:endParaRPr>
          </a:p>
          <a:p>
            <a:pPr marL="587491" indent="-514350">
              <a:lnSpc>
                <a:spcPct val="100000"/>
              </a:lnSpc>
              <a:spcBef>
                <a:spcPts val="500"/>
              </a:spcBef>
              <a:buFont typeface="+mj-lt"/>
              <a:buAutoNum type="arabicPeriod"/>
            </a:pPr>
            <a:r>
              <a:rPr lang="bg-BG" dirty="0" smtClean="0">
                <a:solidFill>
                  <a:schemeClr val="accent1"/>
                </a:solidFill>
              </a:rPr>
              <a:t>Селекция</a:t>
            </a:r>
            <a:r>
              <a:rPr lang="bg-BG" dirty="0" smtClean="0"/>
              <a:t>, </a:t>
            </a:r>
            <a:r>
              <a:rPr lang="bg-BG" dirty="0" smtClean="0">
                <a:solidFill>
                  <a:schemeClr val="accent1"/>
                </a:solidFill>
              </a:rPr>
              <a:t>Проекция</a:t>
            </a:r>
            <a:r>
              <a:rPr lang="bg-BG" dirty="0" smtClean="0"/>
              <a:t>, </a:t>
            </a:r>
            <a:r>
              <a:rPr lang="bg-BG" dirty="0" smtClean="0">
                <a:solidFill>
                  <a:schemeClr val="accent1"/>
                </a:solidFill>
              </a:rPr>
              <a:t>Сливане</a:t>
            </a:r>
            <a:endParaRPr lang="bg-BG" dirty="0" smtClean="0">
              <a:solidFill>
                <a:schemeClr val="accent1"/>
              </a:solidFill>
            </a:endParaRPr>
          </a:p>
        </p:txBody>
      </p:sp>
      <p:pic>
        <p:nvPicPr>
          <p:cNvPr id="6" name="Picture 2" descr="http://www.pre.nl/image/download.jpg"/>
          <p:cNvPicPr>
            <a:picLocks noChangeAspect="1" noChangeArrowheads="1"/>
          </p:cNvPicPr>
          <p:nvPr/>
        </p:nvPicPr>
        <p:blipFill>
          <a:blip r:embed="rId4" cstate="screen"/>
          <a:srcRect/>
          <a:stretch>
            <a:fillRect/>
          </a:stretch>
        </p:blipFill>
        <p:spPr bwMode="auto">
          <a:xfrm>
            <a:off x="3884612" y="3788342"/>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9" name="Picture 2" descr="http://developer.mimer.com/images/tools/sqldeveloperLogoS.jpg"/>
          <p:cNvPicPr>
            <a:picLocks noChangeAspect="1" noChangeArrowheads="1"/>
          </p:cNvPicPr>
          <p:nvPr/>
        </p:nvPicPr>
        <p:blipFill>
          <a:blip r:embed="rId5" cstate="screen"/>
          <a:srcRect/>
          <a:stretch>
            <a:fillRect/>
          </a:stretch>
        </p:blipFill>
        <p:spPr bwMode="auto">
          <a:xfrm>
            <a:off x="1293812" y="4859460"/>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 name="Picture 2" descr="http://computertrainingcenters.com/wp-content/uploads/2014/05/sql_icon_by_raisch-d3ax2i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72673" y="642494"/>
            <a:ext cx="2720128" cy="2344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4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bg-BG" dirty="0" smtClean="0"/>
              <a:t>Какво е </a:t>
            </a:r>
            <a:r>
              <a:rPr lang="en-US" dirty="0" smtClean="0"/>
              <a:t>SQL?</a:t>
            </a:r>
            <a:endParaRPr lang="bg-BG" dirty="0"/>
          </a:p>
        </p:txBody>
      </p:sp>
      <p:sp>
        <p:nvSpPr>
          <p:cNvPr id="483331" name="Rectangle 3"/>
          <p:cNvSpPr>
            <a:spLocks noGrp="1" noChangeArrowheads="1"/>
          </p:cNvSpPr>
          <p:nvPr>
            <p:ph idx="1"/>
          </p:nvPr>
        </p:nvSpPr>
        <p:spPr/>
        <p:txBody>
          <a:bodyPr>
            <a:normAutofit/>
          </a:bodyPr>
          <a:lstStyle/>
          <a:p>
            <a:pPr marL="304747" lvl="1" indent="-304747">
              <a:lnSpc>
                <a:spcPct val="95000"/>
              </a:lnSpc>
              <a:buClr>
                <a:srgbClr val="F2B254"/>
              </a:buClr>
              <a:buSzPct val="100000"/>
            </a:pPr>
            <a:r>
              <a:rPr lang="en-US" sz="3400" dirty="0"/>
              <a:t>Structured Query Language </a:t>
            </a:r>
            <a:r>
              <a:rPr lang="en-US" sz="3400" dirty="0">
                <a:solidFill>
                  <a:schemeClr val="accent5">
                    <a:lumMod val="20000"/>
                    <a:lumOff val="80000"/>
                  </a:schemeClr>
                </a:solidFill>
              </a:rPr>
              <a:t>(</a:t>
            </a:r>
            <a:r>
              <a:rPr lang="en-US" sz="3400" b="1" dirty="0">
                <a:solidFill>
                  <a:schemeClr val="tx2">
                    <a:lumMod val="75000"/>
                  </a:schemeClr>
                </a:solidFill>
                <a:latin typeface="Consolas" panose="020B0609020204030204" pitchFamily="49" charset="0"/>
                <a:cs typeface="Consolas" panose="020B0609020204030204" pitchFamily="49" charset="0"/>
              </a:rPr>
              <a:t>SQL</a:t>
            </a:r>
            <a:r>
              <a:rPr lang="en-US" sz="3400" dirty="0">
                <a:solidFill>
                  <a:schemeClr val="accent5">
                    <a:lumMod val="20000"/>
                    <a:lumOff val="80000"/>
                  </a:schemeClr>
                </a:solidFill>
              </a:rPr>
              <a:t>) – </a:t>
            </a:r>
            <a:r>
              <a:rPr lang="en-US" sz="3400" dirty="0">
                <a:hlinkClick r:id="rId2"/>
              </a:rPr>
              <a:t>en.wikipedia.org/wiki/SQL</a:t>
            </a:r>
            <a:endParaRPr lang="en-US" sz="3400" dirty="0"/>
          </a:p>
          <a:p>
            <a:pPr lvl="1">
              <a:lnSpc>
                <a:spcPct val="95000"/>
              </a:lnSpc>
            </a:pPr>
            <a:r>
              <a:rPr lang="bg-BG" dirty="0" smtClean="0">
                <a:solidFill>
                  <a:schemeClr val="accent1"/>
                </a:solidFill>
              </a:rPr>
              <a:t>Декларативен</a:t>
            </a:r>
            <a:r>
              <a:rPr lang="en-US" dirty="0" smtClean="0"/>
              <a:t> </a:t>
            </a:r>
            <a:r>
              <a:rPr lang="bg-BG" dirty="0" smtClean="0"/>
              <a:t>език а работа с</a:t>
            </a:r>
            <a:r>
              <a:rPr lang="en-US" dirty="0" smtClean="0"/>
              <a:t> </a:t>
            </a:r>
            <a:r>
              <a:rPr lang="bg-BG" dirty="0" smtClean="0">
                <a:solidFill>
                  <a:schemeClr val="accent1"/>
                </a:solidFill>
              </a:rPr>
              <a:t>релационни данни</a:t>
            </a:r>
            <a:endParaRPr lang="en-US" dirty="0">
              <a:solidFill>
                <a:schemeClr val="accent1"/>
              </a:solidFill>
            </a:endParaRPr>
          </a:p>
          <a:p>
            <a:pPr lvl="1">
              <a:lnSpc>
                <a:spcPct val="95000"/>
              </a:lnSpc>
            </a:pPr>
            <a:r>
              <a:rPr lang="ru-RU" dirty="0" smtClean="0"/>
              <a:t>Предназначен да </a:t>
            </a:r>
            <a:r>
              <a:rPr lang="ru-RU" dirty="0"/>
              <a:t>бъде </a:t>
            </a:r>
            <a:r>
              <a:rPr lang="ru-RU" dirty="0" smtClean="0"/>
              <a:t>възможно по-близо до </a:t>
            </a:r>
            <a:r>
              <a:rPr lang="ru-RU" dirty="0" smtClean="0"/>
              <a:t>обич</a:t>
            </a:r>
            <a:r>
              <a:rPr lang="en-US" dirty="0" smtClean="0"/>
              <a:t>a</a:t>
            </a:r>
            <a:r>
              <a:rPr lang="ru-RU" dirty="0" smtClean="0"/>
              <a:t>йния </a:t>
            </a:r>
            <a:r>
              <a:rPr lang="ru-RU" dirty="0" smtClean="0"/>
              <a:t>английски език</a:t>
            </a:r>
          </a:p>
          <a:p>
            <a:pPr lvl="1">
              <a:lnSpc>
                <a:spcPct val="95000"/>
              </a:lnSpc>
            </a:pPr>
            <a:r>
              <a:rPr lang="ru-RU" dirty="0" smtClean="0"/>
              <a:t>Поддържа </a:t>
            </a:r>
            <a:r>
              <a:rPr lang="ru-RU" dirty="0" smtClean="0"/>
              <a:t>определяне, манипулация </a:t>
            </a:r>
            <a:r>
              <a:rPr lang="ru-RU" dirty="0"/>
              <a:t>и контрол на достъп </a:t>
            </a:r>
            <a:r>
              <a:rPr lang="ru-RU" dirty="0" smtClean="0"/>
              <a:t>до записи</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Tree>
    <p:extLst>
      <p:ext uri="{BB962C8B-B14F-4D97-AF65-F5344CB8AC3E}">
        <p14:creationId xmlns:p14="http://schemas.microsoft.com/office/powerpoint/2010/main" val="2906355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animEffect transition="in" filter="fade">
                                      <p:cBhvr>
                                        <p:cTn id="7" dur="500"/>
                                        <p:tgtEl>
                                          <p:spTgt spid="483331">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animEffect transition="in" filter="fade">
                                      <p:cBhvr>
                                        <p:cTn id="11" dur="500"/>
                                        <p:tgtEl>
                                          <p:spTgt spid="483331">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animEffect transition="in" filter="fade">
                                      <p:cBhvr>
                                        <p:cTn id="15" dur="500"/>
                                        <p:tgtEl>
                                          <p:spTgt spid="483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a:t>
            </a:r>
            <a:r>
              <a:rPr lang="bg-BG" dirty="0" smtClean="0"/>
              <a:t>малко примери</a:t>
            </a:r>
            <a:endParaRPr lang="bg-BG" dirty="0"/>
          </a:p>
        </p:txBody>
      </p:sp>
      <p:sp>
        <p:nvSpPr>
          <p:cNvPr id="484355" name="Rectangle 3"/>
          <p:cNvSpPr>
            <a:spLocks noChangeArrowheads="1"/>
          </p:cNvSpPr>
          <p:nvPr/>
        </p:nvSpPr>
        <p:spPr bwMode="auto">
          <a:xfrm>
            <a:off x="687388" y="12192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first_name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job_title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6" name="Rectangle 4"/>
          <p:cNvSpPr>
            <a:spLocks noChangeArrowheads="1"/>
          </p:cNvSpPr>
          <p:nvPr/>
        </p:nvSpPr>
        <p:spPr bwMode="auto">
          <a:xfrm>
            <a:off x="687388"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start_date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('Introduction to SQL Course', '2006-01-01</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7" name="Rectangle 5"/>
          <p:cNvSpPr>
            <a:spLocks noChangeArrowheads="1"/>
          </p:cNvSpPr>
          <p:nvPr/>
        </p:nvSpPr>
        <p:spPr bwMode="auto">
          <a:xfrm>
            <a:off x="685802" y="1968500"/>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start_date='2003-06-01';</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8" name="Rectangle 6"/>
          <p:cNvSpPr>
            <a:spLocks noChangeArrowheads="1"/>
          </p:cNvSpPr>
          <p:nvPr/>
        </p:nvSpPr>
        <p:spPr bwMode="auto">
          <a:xfrm>
            <a:off x="685802"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SET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end_date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'2006-08-31</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start_date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'2006-01-01';</a:t>
            </a:r>
          </a:p>
        </p:txBody>
      </p:sp>
      <p:sp>
        <p:nvSpPr>
          <p:cNvPr id="484359" name="Rectangle 7"/>
          <p:cNvSpPr>
            <a:spLocks noChangeArrowheads="1"/>
          </p:cNvSpPr>
          <p:nvPr/>
        </p:nvSpPr>
        <p:spPr bwMode="auto">
          <a:xfrm>
            <a:off x="685802"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start_date =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'2006-01-01';</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4</a:t>
            </a:fld>
            <a:endParaRPr lang="en-US" dirty="0"/>
          </a:p>
        </p:txBody>
      </p:sp>
    </p:spTree>
    <p:extLst>
      <p:ext uri="{BB962C8B-B14F-4D97-AF65-F5344CB8AC3E}">
        <p14:creationId xmlns:p14="http://schemas.microsoft.com/office/powerpoint/2010/main" val="490131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animEffect transition="in" filter="fade">
                                      <p:cBhvr>
                                        <p:cTn id="7" dur="500"/>
                                        <p:tgtEl>
                                          <p:spTgt spid="4843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4356"/>
                                        </p:tgtEl>
                                        <p:attrNameLst>
                                          <p:attrName>style.visibility</p:attrName>
                                        </p:attrNameLst>
                                      </p:cBhvr>
                                      <p:to>
                                        <p:strVal val="visible"/>
                                      </p:to>
                                    </p:set>
                                    <p:animEffect transition="in" filter="fade">
                                      <p:cBhvr>
                                        <p:cTn id="12" dur="500"/>
                                        <p:tgtEl>
                                          <p:spTgt spid="4843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4358"/>
                                        </p:tgtEl>
                                        <p:attrNameLst>
                                          <p:attrName>style.visibility</p:attrName>
                                        </p:attrNameLst>
                                      </p:cBhvr>
                                      <p:to>
                                        <p:strVal val="visible"/>
                                      </p:to>
                                    </p:set>
                                    <p:animEffect transition="in" filter="fade">
                                      <p:cBhvr>
                                        <p:cTn id="17" dur="500"/>
                                        <p:tgtEl>
                                          <p:spTgt spid="4843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4359"/>
                                        </p:tgtEl>
                                        <p:attrNameLst>
                                          <p:attrName>style.visibility</p:attrName>
                                        </p:attrNameLst>
                                      </p:cBhvr>
                                      <p:to>
                                        <p:strVal val="visible"/>
                                      </p:to>
                                    </p:set>
                                    <p:animEffect transition="in" filter="fade">
                                      <p:cBhvr>
                                        <p:cTn id="22" dur="500"/>
                                        <p:tgtEl>
                                          <p:spTgt spid="484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normAutofit/>
          </a:bodyPr>
          <a:lstStyle/>
          <a:p>
            <a:r>
              <a:rPr lang="bg-BG" dirty="0" smtClean="0"/>
              <a:t>Възможности </a:t>
            </a:r>
            <a:r>
              <a:rPr lang="bg-BG" dirty="0" smtClean="0"/>
              <a:t>на </a:t>
            </a:r>
            <a:r>
              <a:rPr lang="en-US" dirty="0" smtClean="0"/>
              <a:t>SQL </a:t>
            </a:r>
            <a:r>
              <a:rPr lang="en-US" dirty="0"/>
              <a:t>SELECT </a:t>
            </a:r>
          </a:p>
        </p:txBody>
      </p:sp>
      <p:grpSp>
        <p:nvGrpSpPr>
          <p:cNvPr id="11" name="Group 10"/>
          <p:cNvGrpSpPr/>
          <p:nvPr/>
        </p:nvGrpSpPr>
        <p:grpSpPr>
          <a:xfrm>
            <a:off x="6191248" y="1116268"/>
            <a:ext cx="5254982" cy="2922332"/>
            <a:chOff x="6191248" y="1116268"/>
            <a:chExt cx="5254982"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5074594" cy="1015663"/>
            </a:xfrm>
            <a:prstGeom prst="rect">
              <a:avLst/>
            </a:prstGeom>
            <a:noFill/>
            <a:ln w="9525">
              <a:noFill/>
              <a:miter lim="800000"/>
              <a:headEnd/>
              <a:tailEnd/>
            </a:ln>
            <a:effectLst/>
          </p:spPr>
          <p:txBody>
            <a:bodyPr wrap="none">
              <a:spAutoFit/>
            </a:bodyPr>
            <a:lstStyle/>
            <a:p>
              <a:pPr>
                <a:lnSpc>
                  <a:spcPct val="100000"/>
                </a:lnSpc>
              </a:pPr>
              <a:r>
                <a:rPr lang="bg-BG" sz="3200" b="1" dirty="0" smtClean="0">
                  <a:solidFill>
                    <a:schemeClr val="tx2">
                      <a:lumMod val="75000"/>
                    </a:schemeClr>
                  </a:solidFill>
                  <a:effectLst>
                    <a:outerShdw blurRad="38100" dist="38100" dir="2700000" algn="tl">
                      <a:srgbClr val="000000">
                        <a:alpha val="43137"/>
                      </a:srgbClr>
                    </a:outerShdw>
                  </a:effectLst>
                </a:rPr>
                <a:t>Селекция</a:t>
              </a:r>
              <a:endParaRPr lang="en-US" sz="3200" b="1" dirty="0" smtClean="0">
                <a:solidFill>
                  <a:schemeClr val="tx2">
                    <a:lumMod val="75000"/>
                  </a:schemeClr>
                </a:solidFill>
                <a:effectLst>
                  <a:outerShdw blurRad="38100" dist="38100" dir="2700000" algn="tl">
                    <a:srgbClr val="000000">
                      <a:alpha val="43137"/>
                    </a:srgbClr>
                  </a:outerShdw>
                </a:effectLst>
              </a:endParaRPr>
            </a:p>
            <a:p>
              <a:pPr>
                <a:lnSpc>
                  <a:spcPct val="100000"/>
                </a:lnSpc>
              </a:pPr>
              <a:r>
                <a:rPr lang="bg-BG" sz="2800" b="1" dirty="0" smtClean="0">
                  <a:solidFill>
                    <a:srgbClr val="EBFFD2"/>
                  </a:solidFill>
                  <a:effectLst>
                    <a:outerShdw blurRad="38100" dist="38100" dir="2700000" algn="tl">
                      <a:srgbClr val="000000">
                        <a:alpha val="43137"/>
                      </a:srgbClr>
                    </a:outerShdw>
                  </a:effectLst>
                </a:rPr>
                <a:t>Връща </a:t>
              </a:r>
              <a:r>
                <a:rPr lang="bg-BG" sz="2800" b="1" dirty="0" err="1" smtClean="0">
                  <a:solidFill>
                    <a:srgbClr val="EBFFD2"/>
                  </a:solidFill>
                  <a:effectLst>
                    <a:outerShdw blurRad="38100" dist="38100" dir="2700000" algn="tl">
                      <a:srgbClr val="000000">
                        <a:alpha val="43137"/>
                      </a:srgbClr>
                    </a:outerShdw>
                  </a:effectLst>
                </a:rPr>
                <a:t>подмнжество</a:t>
              </a:r>
              <a:r>
                <a:rPr lang="bg-BG" sz="2800" b="1" dirty="0" smtClean="0">
                  <a:solidFill>
                    <a:srgbClr val="EBFFD2"/>
                  </a:solidFill>
                  <a:effectLst>
                    <a:outerShdw blurRad="38100" dist="38100" dir="2700000" algn="tl">
                      <a:srgbClr val="000000">
                        <a:alpha val="43137"/>
                      </a:srgbClr>
                    </a:outerShdw>
                  </a:effectLst>
                </a:rPr>
                <a:t> от редове</a:t>
              </a:r>
              <a:endParaRPr lang="en-US" sz="2800" b="1" dirty="0">
                <a:solidFill>
                  <a:srgbClr val="EBFFD2"/>
                </a:solidFill>
                <a:effectLst>
                  <a:outerShdw blurRad="38100" dist="38100" dir="2700000" algn="tl">
                    <a:srgbClr val="000000">
                      <a:alpha val="43137"/>
                    </a:srgbClr>
                  </a:outerShdw>
                </a:effectLst>
              </a:endParaRPr>
            </a:p>
          </p:txBody>
        </p:sp>
      </p:grpSp>
      <p:grpSp>
        <p:nvGrpSpPr>
          <p:cNvPr id="10" name="Group 9"/>
          <p:cNvGrpSpPr/>
          <p:nvPr/>
        </p:nvGrpSpPr>
        <p:grpSpPr>
          <a:xfrm>
            <a:off x="1127124" y="1125792"/>
            <a:ext cx="5425318" cy="2912808"/>
            <a:chOff x="1127124" y="1125792"/>
            <a:chExt cx="5425318" cy="2912808"/>
          </a:xfrm>
        </p:grpSpPr>
        <p:sp>
          <p:nvSpPr>
            <p:cNvPr id="5" name="Rounded Rectangle 4"/>
            <p:cNvSpPr/>
            <p:nvPr/>
          </p:nvSpPr>
          <p:spPr>
            <a:xfrm>
              <a:off x="1127124" y="1125792"/>
              <a:ext cx="4738688" cy="2912808"/>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6" name="Group 5"/>
            <p:cNvGrpSpPr/>
            <p:nvPr/>
          </p:nvGrpSpPr>
          <p:grpSpPr>
            <a:xfrm>
              <a:off x="2438399" y="2355851"/>
              <a:ext cx="1889125" cy="1377949"/>
              <a:chOff x="2438399" y="2355851"/>
              <a:chExt cx="1889125" cy="1377949"/>
            </a:xfrm>
          </p:grpSpPr>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5" name="Text Box 71"/>
            <p:cNvSpPr txBox="1">
              <a:spLocks noChangeArrowheads="1"/>
            </p:cNvSpPr>
            <p:nvPr/>
          </p:nvSpPr>
          <p:spPr bwMode="auto">
            <a:xfrm>
              <a:off x="1279524" y="1219200"/>
              <a:ext cx="5272918" cy="1015663"/>
            </a:xfrm>
            <a:prstGeom prst="rect">
              <a:avLst/>
            </a:prstGeom>
            <a:noFill/>
            <a:ln w="9525">
              <a:noFill/>
              <a:miter lim="800000"/>
              <a:headEnd/>
              <a:tailEnd/>
            </a:ln>
            <a:effectLst/>
          </p:spPr>
          <p:txBody>
            <a:bodyPr wrap="none">
              <a:spAutoFit/>
            </a:bodyPr>
            <a:lstStyle/>
            <a:p>
              <a:pPr>
                <a:lnSpc>
                  <a:spcPct val="100000"/>
                </a:lnSpc>
              </a:pPr>
              <a:r>
                <a:rPr lang="bg-BG" sz="3200" b="1" dirty="0" smtClean="0">
                  <a:solidFill>
                    <a:schemeClr val="tx2">
                      <a:lumMod val="75000"/>
                    </a:schemeClr>
                  </a:solidFill>
                  <a:effectLst>
                    <a:outerShdw blurRad="38100" dist="38100" dir="2700000" algn="tl">
                      <a:srgbClr val="000000">
                        <a:alpha val="43137"/>
                      </a:srgbClr>
                    </a:outerShdw>
                  </a:effectLst>
                </a:rPr>
                <a:t>Проекция</a:t>
              </a:r>
              <a:endParaRPr lang="en-US" sz="28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bg-BG" sz="2800" b="1" dirty="0" smtClean="0">
                  <a:solidFill>
                    <a:srgbClr val="EBFFD2"/>
                  </a:solidFill>
                  <a:effectLst>
                    <a:outerShdw blurRad="38100" dist="38100" dir="2700000" algn="tl">
                      <a:srgbClr val="000000">
                        <a:alpha val="43137"/>
                      </a:srgbClr>
                    </a:outerShdw>
                  </a:effectLst>
                </a:rPr>
                <a:t>Връща подмножество от колони</a:t>
              </a:r>
              <a:endParaRPr lang="en-US" sz="2800" b="1" dirty="0">
                <a:solidFill>
                  <a:srgbClr val="EBFFD2"/>
                </a:solidFill>
                <a:effectLst>
                  <a:outerShdw blurRad="38100" dist="38100" dir="2700000" algn="tl">
                    <a:srgbClr val="000000">
                      <a:alpha val="43137"/>
                    </a:srgbClr>
                  </a:outerShdw>
                </a:effectLst>
              </a:endParaRPr>
            </a:p>
          </p:txBody>
        </p:sp>
      </p:grpSp>
      <p:grpSp>
        <p:nvGrpSpPr>
          <p:cNvPr id="12" name="Group 11"/>
          <p:cNvGrpSpPr/>
          <p:nvPr/>
        </p:nvGrpSpPr>
        <p:grpSpPr>
          <a:xfrm>
            <a:off x="1127124" y="4335209"/>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bg-BG" sz="2000" b="1" dirty="0" smtClean="0">
                  <a:solidFill>
                    <a:srgbClr val="EBFFD2"/>
                  </a:solidFill>
                  <a:effectLst>
                    <a:outerShdw blurRad="38100" dist="38100" dir="2700000" algn="tl">
                      <a:srgbClr val="000000">
                        <a:alpha val="43137"/>
                      </a:srgbClr>
                    </a:outerShdw>
                  </a:effectLst>
                </a:rPr>
                <a:t>Таблица</a:t>
              </a:r>
              <a:r>
                <a:rPr lang="en-US" sz="2000" b="1" dirty="0" smtClean="0">
                  <a:solidFill>
                    <a:srgbClr val="EBFFD2"/>
                  </a:solidFill>
                  <a:effectLst>
                    <a:outerShdw blurRad="38100" dist="38100" dir="2700000" algn="tl">
                      <a:srgbClr val="000000">
                        <a:alpha val="43137"/>
                      </a:srgbClr>
                    </a:outerShdw>
                  </a:effectLst>
                </a:rPr>
                <a:t> </a:t>
              </a:r>
              <a:r>
                <a:rPr lang="en-US" sz="2000" b="1" dirty="0">
                  <a:solidFill>
                    <a:srgbClr val="EBFFD2"/>
                  </a:solidFill>
                  <a:effectLst>
                    <a:outerShdw blurRad="38100" dist="38100" dir="2700000" algn="tl">
                      <a:srgbClr val="000000">
                        <a:alpha val="43137"/>
                      </a:srgbClr>
                    </a:outerShdw>
                  </a:effectLst>
                </a:rPr>
                <a:t>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bg-BG" sz="2000" b="1" dirty="0" err="1" smtClean="0">
                  <a:solidFill>
                    <a:srgbClr val="EBFFD2"/>
                  </a:solidFill>
                  <a:effectLst>
                    <a:outerShdw blurRad="38100" dist="38100" dir="2700000" algn="tl">
                      <a:srgbClr val="000000">
                        <a:alpha val="43137"/>
                      </a:srgbClr>
                    </a:outerShdw>
                  </a:effectLst>
                </a:rPr>
                <a:t>Таблиза</a:t>
              </a:r>
              <a:r>
                <a:rPr lang="en-US" sz="2000" b="1" dirty="0" smtClean="0">
                  <a:solidFill>
                    <a:srgbClr val="EBFFD2"/>
                  </a:solidFill>
                  <a:effectLst>
                    <a:outerShdw blurRad="38100" dist="38100" dir="2700000" algn="tl">
                      <a:srgbClr val="000000">
                        <a:alpha val="43137"/>
                      </a:srgbClr>
                    </a:outerShdw>
                  </a:effectLst>
                </a:rPr>
                <a:t> </a:t>
              </a:r>
              <a:r>
                <a:rPr lang="en-US" sz="2000" b="1" dirty="0">
                  <a:solidFill>
                    <a:srgbClr val="EBFFD2"/>
                  </a:solidFill>
                  <a:effectLst>
                    <a:outerShdw blurRad="38100" dist="38100" dir="2700000" algn="tl">
                      <a:srgbClr val="000000">
                        <a:alpha val="43137"/>
                      </a:srgbClr>
                    </a:outerShdw>
                  </a:effectLst>
                </a:rPr>
                <a:t>2</a:t>
              </a:r>
            </a:p>
          </p:txBody>
        </p:sp>
        <p:sp>
          <p:nvSpPr>
            <p:cNvPr id="492616" name="Text Box 72"/>
            <p:cNvSpPr txBox="1">
              <a:spLocks noChangeArrowheads="1"/>
            </p:cNvSpPr>
            <p:nvPr/>
          </p:nvSpPr>
          <p:spPr bwMode="auto">
            <a:xfrm>
              <a:off x="1293812" y="4488021"/>
              <a:ext cx="3013076" cy="1877437"/>
            </a:xfrm>
            <a:prstGeom prst="rect">
              <a:avLst/>
            </a:prstGeom>
            <a:noFill/>
            <a:ln w="9525">
              <a:noFill/>
              <a:miter lim="800000"/>
              <a:headEnd/>
              <a:tailEnd/>
            </a:ln>
            <a:effectLst/>
          </p:spPr>
          <p:txBody>
            <a:bodyPr wrap="square">
              <a:spAutoFit/>
            </a:bodyPr>
            <a:lstStyle/>
            <a:p>
              <a:pPr>
                <a:lnSpc>
                  <a:spcPct val="100000"/>
                </a:lnSpc>
              </a:pPr>
              <a:r>
                <a:rPr lang="bg-BG" sz="3200" b="1" dirty="0" smtClean="0">
                  <a:solidFill>
                    <a:schemeClr val="tx2">
                      <a:lumMod val="75000"/>
                    </a:schemeClr>
                  </a:solidFill>
                  <a:effectLst>
                    <a:outerShdw blurRad="38100" dist="38100" dir="2700000" algn="tl">
                      <a:srgbClr val="000000">
                        <a:alpha val="43137"/>
                      </a:srgbClr>
                    </a:outerShdw>
                  </a:effectLst>
                </a:rPr>
                <a:t>Сливане</a:t>
              </a:r>
              <a:endParaRPr lang="en-US" sz="32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bg-BG" sz="2800" b="1" dirty="0" smtClean="0">
                  <a:solidFill>
                    <a:srgbClr val="EBFFD2"/>
                  </a:solidFill>
                  <a:effectLst>
                    <a:outerShdw blurRad="38100" dist="38100" dir="2700000" algn="tl">
                      <a:srgbClr val="000000">
                        <a:alpha val="43137"/>
                      </a:srgbClr>
                    </a:outerShdw>
                  </a:effectLst>
                </a:rPr>
                <a:t>Комбинира таблици по някоя колона</a:t>
              </a:r>
              <a:endParaRPr lang="en-US" sz="2800" b="1" dirty="0">
                <a:solidFill>
                  <a:srgbClr val="EBFFD2"/>
                </a:solidFill>
                <a:effectLst>
                  <a:outerShdw blurRad="38100" dist="38100" dir="2700000" algn="tl">
                    <a:srgbClr val="000000">
                      <a:alpha val="43137"/>
                    </a:srgbClr>
                  </a:outerShdw>
                </a:effectLst>
              </a:endParaRPr>
            </a:p>
          </p:txBody>
        </p:sp>
      </p:grpSp>
      <p:sp>
        <p:nvSpPr>
          <p:cNvPr id="4" name="Slide Number Placeholder 3"/>
          <p:cNvSpPr>
            <a:spLocks noGrp="1"/>
          </p:cNvSpPr>
          <p:nvPr>
            <p:ph type="sldNum" sz="quarter" idx="4"/>
          </p:nvPr>
        </p:nvSpPr>
        <p:spPr/>
        <p:txBody>
          <a:body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22732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bg-BG" dirty="0" smtClean="0"/>
              <a:t>Избиране на всички колони от таблицата </a:t>
            </a:r>
            <a:r>
              <a:rPr lang="en-US" dirty="0" smtClean="0"/>
              <a:t>"departments"</a:t>
            </a: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smtClean="0"/>
              <a:t>Избиране на определени колони</a:t>
            </a:r>
            <a:endParaRPr lang="en-US" dirty="0"/>
          </a:p>
        </p:txBody>
      </p:sp>
      <p:sp>
        <p:nvSpPr>
          <p:cNvPr id="496642" name="Rectangle 2"/>
          <p:cNvSpPr>
            <a:spLocks noGrp="1" noChangeArrowheads="1"/>
          </p:cNvSpPr>
          <p:nvPr>
            <p:ph type="title"/>
          </p:nvPr>
        </p:nvSpPr>
        <p:spPr/>
        <p:txBody>
          <a:bodyPr/>
          <a:lstStyle/>
          <a:p>
            <a:r>
              <a:rPr lang="en-US" dirty="0"/>
              <a:t>SELECT – </a:t>
            </a:r>
            <a:r>
              <a:rPr lang="bg-BG" dirty="0" smtClean="0"/>
              <a:t>Пример</a:t>
            </a:r>
            <a:endParaRPr lang="en-US" dirty="0"/>
          </a:p>
        </p:txBody>
      </p:sp>
      <p:sp>
        <p:nvSpPr>
          <p:cNvPr id="496644" name="Rectangle 4"/>
          <p:cNvSpPr>
            <a:spLocks noChangeArrowheads="1"/>
          </p:cNvSpPr>
          <p:nvPr/>
        </p:nvSpPr>
        <p:spPr bwMode="auto">
          <a:xfrm>
            <a:off x="2360612" y="1800664"/>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6645" name="Rectangle 5"/>
          <p:cNvSpPr>
            <a:spLocks noChangeArrowheads="1"/>
          </p:cNvSpPr>
          <p:nvPr/>
        </p:nvSpPr>
        <p:spPr bwMode="auto">
          <a:xfrm>
            <a:off x="1217612" y="5176130"/>
            <a:ext cx="4953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rPr>
              <a:t>SELECT </a:t>
            </a:r>
            <a:r>
              <a:rPr lang="en-US" sz="2600" b="1" noProof="1" smtClean="0">
                <a:solidFill>
                  <a:schemeClr val="tx2"/>
                </a:solidFill>
                <a:effectLst>
                  <a:outerShdw blurRad="38100" dist="38100" dir="2700000" algn="tl">
                    <a:srgbClr val="000000">
                      <a:alpha val="43137"/>
                    </a:srgbClr>
                  </a:outerShdw>
                </a:effectLst>
                <a:latin typeface="Consolas" pitchFamily="49" charset="0"/>
              </a:rPr>
              <a:t>department_id, name</a:t>
            </a:r>
            <a:endParaRPr lang="en-US" sz="2600" b="1" noProof="1">
              <a:solidFill>
                <a:schemeClr val="tx2"/>
              </a:solidFill>
              <a:effectLst>
                <a:outerShdw blurRad="38100" dist="38100" dir="2700000" algn="tl">
                  <a:srgbClr val="000000">
                    <a:alpha val="43137"/>
                  </a:srgbClr>
                </a:outerShdw>
              </a:effectLst>
              <a:latin typeface="Consolas" pitchFamily="49" charset="0"/>
            </a:endParaRP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rPr>
              <a:t>FROM</a:t>
            </a:r>
            <a:r>
              <a:rPr lang="en-US" sz="2600" b="1" noProof="1">
                <a:solidFill>
                  <a:schemeClr val="tx2"/>
                </a:solidFill>
                <a:effectLst>
                  <a:outerShdw blurRad="38100" dist="38100" dir="2700000" algn="tl">
                    <a:srgbClr val="000000">
                      <a:alpha val="43137"/>
                    </a:srgbClr>
                  </a:outerShdw>
                </a:effectLst>
                <a:latin typeface="Consolas" pitchFamily="49" charset="0"/>
              </a:rPr>
              <a:t> </a:t>
            </a:r>
            <a:r>
              <a:rPr lang="en-US" sz="2600" b="1" noProof="1" smtClean="0">
                <a:solidFill>
                  <a:schemeClr val="tx2"/>
                </a:solidFill>
                <a:effectLst>
                  <a:outerShdw blurRad="38100" dist="38100" dir="2700000" algn="tl">
                    <a:srgbClr val="000000">
                      <a:alpha val="43137"/>
                    </a:srgbClr>
                  </a:outerShdw>
                </a:effectLst>
                <a:latin typeface="Consolas" pitchFamily="49" charset="0"/>
              </a:rPr>
              <a:t>departments</a:t>
            </a:r>
            <a:endParaRPr lang="en-US" sz="2600" b="1" noProof="1">
              <a:solidFill>
                <a:schemeClr val="tx2"/>
              </a:solidFill>
              <a:effectLst>
                <a:outerShdw blurRad="38100" dist="38100" dir="2700000" algn="tl">
                  <a:srgbClr val="000000">
                    <a:alpha val="43137"/>
                  </a:srgbClr>
                </a:outerShdw>
              </a:effectLst>
              <a:latin typeface="Consolas" pitchFamily="49" charset="0"/>
            </a:endParaRPr>
          </a:p>
        </p:txBody>
      </p:sp>
      <p:graphicFrame>
        <p:nvGraphicFramePr>
          <p:cNvPr id="496646" name="Group 6"/>
          <p:cNvGraphicFramePr>
            <a:graphicFrameLocks noGrp="1"/>
          </p:cNvGraphicFramePr>
          <p:nvPr>
            <p:extLst>
              <p:ext uri="{D42A27DB-BD31-4B8C-83A1-F6EECF244321}">
                <p14:modId xmlns:p14="http://schemas.microsoft.com/office/powerpoint/2010/main" val="1453794897"/>
              </p:ext>
            </p:extLst>
          </p:nvPr>
        </p:nvGraphicFramePr>
        <p:xfrm>
          <a:off x="2360612" y="2514600"/>
          <a:ext cx="7405688" cy="1789176"/>
        </p:xfrm>
        <a:graphic>
          <a:graphicData uri="http://schemas.openxmlformats.org/drawingml/2006/table">
            <a:tbl>
              <a:tblPr/>
              <a:tblGrid>
                <a:gridCol w="1862138">
                  <a:extLst>
                    <a:ext uri="{9D8B030D-6E8A-4147-A177-3AD203B41FA5}">
                      <a16:colId xmlns:a16="http://schemas.microsoft.com/office/drawing/2014/main" xmlns="" val="20000"/>
                    </a:ext>
                  </a:extLst>
                </a:gridCol>
                <a:gridCol w="3959225">
                  <a:extLst>
                    <a:ext uri="{9D8B030D-6E8A-4147-A177-3AD203B41FA5}">
                      <a16:colId xmlns:a16="http://schemas.microsoft.com/office/drawing/2014/main" xmlns="" val="20001"/>
                    </a:ext>
                  </a:extLst>
                </a:gridCol>
                <a:gridCol w="1584325">
                  <a:extLst>
                    <a:ext uri="{9D8B030D-6E8A-4147-A177-3AD203B41FA5}">
                      <a16:colId xmlns:a16="http://schemas.microsoft.com/office/drawing/2014/main" xmlns=""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department_id</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manager_id</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3326240065"/>
              </p:ext>
            </p:extLst>
          </p:nvPr>
        </p:nvGraphicFramePr>
        <p:xfrm>
          <a:off x="7022660" y="4682196"/>
          <a:ext cx="3796152" cy="1789176"/>
        </p:xfrm>
        <a:graphic>
          <a:graphicData uri="http://schemas.openxmlformats.org/drawingml/2006/table">
            <a:tbl>
              <a:tblPr/>
              <a:tblGrid>
                <a:gridCol w="1817724">
                  <a:extLst>
                    <a:ext uri="{9D8B030D-6E8A-4147-A177-3AD203B41FA5}">
                      <a16:colId xmlns:a16="http://schemas.microsoft.com/office/drawing/2014/main" xmlns="" val="20000"/>
                    </a:ext>
                  </a:extLst>
                </a:gridCol>
                <a:gridCol w="1978428">
                  <a:extLst>
                    <a:ext uri="{9D8B030D-6E8A-4147-A177-3AD203B41FA5}">
                      <a16:colId xmlns:a16="http://schemas.microsoft.com/office/drawing/2014/main" xmlns=""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department_id</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endPar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9" name="AutoShape 22"/>
          <p:cNvSpPr>
            <a:spLocks noChangeArrowheads="1"/>
          </p:cNvSpPr>
          <p:nvPr/>
        </p:nvSpPr>
        <p:spPr bwMode="auto">
          <a:xfrm>
            <a:off x="684212" y="2755889"/>
            <a:ext cx="4038600" cy="1054111"/>
          </a:xfrm>
          <a:prstGeom prst="wedgeRoundRectCallout">
            <a:avLst>
              <a:gd name="adj1" fmla="val 26804"/>
              <a:gd name="adj2" fmla="val -10351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smtClean="0">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Списък от колони</a:t>
            </a:r>
            <a:endPar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r>
              <a:rPr lang="en-US" sz="2800" b="1" noProof="1">
                <a:solidFill>
                  <a:schemeClr val="accent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 </a:t>
            </a:r>
            <a:r>
              <a:rPr lang="bg-BG" sz="2800" noProof="1" smtClean="0">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за всички</a:t>
            </a:r>
            <a:r>
              <a:rPr lang="en-US" sz="2800" noProof="1" smtClean="0">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0" name="AutoShape 22"/>
          <p:cNvSpPr>
            <a:spLocks noChangeArrowheads="1"/>
          </p:cNvSpPr>
          <p:nvPr/>
        </p:nvSpPr>
        <p:spPr bwMode="auto">
          <a:xfrm>
            <a:off x="5967158" y="2755889"/>
            <a:ext cx="3175254" cy="903348"/>
          </a:xfrm>
          <a:prstGeom prst="wedgeRoundRectCallout">
            <a:avLst>
              <a:gd name="adj1" fmla="val -45213"/>
              <a:gd name="adj2" fmla="val -13098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smtClean="0">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Име на таблицата</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3" name="Arrow: Right 2"/>
          <p:cNvSpPr/>
          <p:nvPr/>
        </p:nvSpPr>
        <p:spPr>
          <a:xfrm>
            <a:off x="6380476" y="5319890"/>
            <a:ext cx="381000" cy="60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9851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fade">
                                      <p:cBhvr>
                                        <p:cTn id="7" dur="500"/>
                                        <p:tgtEl>
                                          <p:spTgt spid="4966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6646"/>
                                        </p:tgtEl>
                                        <p:attrNameLst>
                                          <p:attrName>style.visibility</p:attrName>
                                        </p:attrNameLst>
                                      </p:cBhvr>
                                      <p:to>
                                        <p:strVal val="visible"/>
                                      </p:to>
                                    </p:set>
                                    <p:animEffect transition="in" filter="fade">
                                      <p:cBhvr>
                                        <p:cTn id="22" dur="500"/>
                                        <p:tgtEl>
                                          <p:spTgt spid="496646"/>
                                        </p:tgtEl>
                                      </p:cBhvr>
                                    </p:animEffect>
                                  </p:childTnLst>
                                </p:cTn>
                              </p:par>
                              <p:par>
                                <p:cTn id="23" presetID="10" presetClass="exit" presetSubtype="0" fill="hold" grpId="1"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96643">
                                            <p:txEl>
                                              <p:pRg st="5" end="5"/>
                                            </p:txEl>
                                          </p:spTgt>
                                        </p:tgtEl>
                                        <p:attrNameLst>
                                          <p:attrName>style.visibility</p:attrName>
                                        </p:attrNameLst>
                                      </p:cBhvr>
                                      <p:to>
                                        <p:strVal val="visible"/>
                                      </p:to>
                                    </p:set>
                                    <p:animEffect transition="in" filter="fade">
                                      <p:cBhvr>
                                        <p:cTn id="33" dur="500"/>
                                        <p:tgtEl>
                                          <p:spTgt spid="496643">
                                            <p:txEl>
                                              <p:pRg st="5" end="5"/>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96645"/>
                                        </p:tgtEl>
                                        <p:attrNameLst>
                                          <p:attrName>style.visibility</p:attrName>
                                        </p:attrNameLst>
                                      </p:cBhvr>
                                      <p:to>
                                        <p:strVal val="visible"/>
                                      </p:to>
                                    </p:set>
                                    <p:animEffect transition="in" filter="fade">
                                      <p:cBhvr>
                                        <p:cTn id="37" dur="500"/>
                                        <p:tgtEl>
                                          <p:spTgt spid="496645"/>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496672"/>
                                        </p:tgtEl>
                                        <p:attrNameLst>
                                          <p:attrName>style.visibility</p:attrName>
                                        </p:attrNameLst>
                                      </p:cBhvr>
                                      <p:to>
                                        <p:strVal val="visible"/>
                                      </p:to>
                                    </p:set>
                                    <p:animEffect transition="in" filter="fade">
                                      <p:cBhvr>
                                        <p:cTn id="45" dur="500"/>
                                        <p:tgtEl>
                                          <p:spTgt spid="496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animBg="1"/>
      <p:bldP spid="496645" grpId="0" animBg="1"/>
      <p:bldP spid="9" grpId="0" animBg="1"/>
      <p:bldP spid="9" grpId="1" animBg="1"/>
      <p:bldP spid="10" grpId="0" animBg="1"/>
      <p:bldP spid="10" grpId="1"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bg-BG" dirty="0" smtClean="0"/>
              <a:t>Избиране на всички колони от таблицата </a:t>
            </a:r>
            <a:r>
              <a:rPr lang="en-US" dirty="0" smtClean="0"/>
              <a:t>"departments"</a:t>
            </a: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p:txBody>
      </p:sp>
      <p:sp>
        <p:nvSpPr>
          <p:cNvPr id="496642" name="Rectangle 2"/>
          <p:cNvSpPr>
            <a:spLocks noGrp="1" noChangeArrowheads="1"/>
          </p:cNvSpPr>
          <p:nvPr>
            <p:ph type="title"/>
          </p:nvPr>
        </p:nvSpPr>
        <p:spPr/>
        <p:txBody>
          <a:bodyPr/>
          <a:lstStyle/>
          <a:p>
            <a:r>
              <a:rPr lang="en-US" dirty="0"/>
              <a:t>SELECT – </a:t>
            </a:r>
            <a:r>
              <a:rPr lang="bg-BG" dirty="0" smtClean="0"/>
              <a:t>Пример</a:t>
            </a:r>
            <a:r>
              <a:rPr lang="en-US" dirty="0" smtClean="0"/>
              <a:t>(2)</a:t>
            </a:r>
            <a:endParaRPr lang="en-US" dirty="0"/>
          </a:p>
        </p:txBody>
      </p:sp>
      <p:sp>
        <p:nvSpPr>
          <p:cNvPr id="496644" name="Rectangle 4"/>
          <p:cNvSpPr>
            <a:spLocks noChangeArrowheads="1"/>
          </p:cNvSpPr>
          <p:nvPr/>
        </p:nvSpPr>
        <p:spPr bwMode="auto">
          <a:xfrm>
            <a:off x="2360612" y="1800664"/>
            <a:ext cx="7405688" cy="132343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rgbClr val="A19574">
                  <a:lumMod val="40000"/>
                  <a:lumOff val="60000"/>
                </a:srgbClr>
              </a:buClr>
              <a:buSzPct val="70000"/>
            </a:pPr>
            <a:r>
              <a:rPr lang="en-US" sz="2600" b="1" noProof="1">
                <a:solidFill>
                  <a:srgbClr val="F3BE60"/>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rgbClr val="F3BE60"/>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a:t>
            </a:r>
          </a:p>
          <a:p>
            <a:pPr eaLnBrk="0" hangingPunct="0">
              <a:buClr>
                <a:srgbClr val="A19574">
                  <a:lumMod val="40000"/>
                  <a:lumOff val="60000"/>
                </a:srgbClr>
              </a:buClr>
              <a:buSzPct val="70000"/>
            </a:pP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WHERE </a:t>
            </a:r>
            <a:r>
              <a:rPr kumimoji="1" lang="en-US" sz="2800" b="1" noProof="1" smtClean="0">
                <a:solidFill>
                  <a:schemeClr val="tx2"/>
                </a:solidFill>
                <a:effectLst>
                  <a:outerShdw blurRad="38100" dist="38100" dir="2700000" algn="tl">
                    <a:srgbClr val="000000">
                      <a:alpha val="43137"/>
                    </a:srgbClr>
                  </a:outerShdw>
                </a:effectLst>
              </a:rPr>
              <a:t>department_id &lt;</a:t>
            </a:r>
            <a:r>
              <a:rPr kumimoji="1" lang="bg-BG" sz="2800" b="1" noProof="1" smtClean="0">
                <a:solidFill>
                  <a:schemeClr val="tx2"/>
                </a:solidFill>
                <a:effectLst>
                  <a:outerShdw blurRad="38100" dist="38100" dir="2700000" algn="tl">
                    <a:srgbClr val="000000">
                      <a:alpha val="43137"/>
                    </a:srgbClr>
                  </a:outerShdw>
                </a:effectLst>
              </a:rPr>
              <a:t>=2</a:t>
            </a:r>
            <a:endParaRPr kumimoji="1" lang="en-US" sz="2800" b="1" noProof="1">
              <a:solidFill>
                <a:schemeClr val="tx2"/>
              </a:solidFill>
              <a:effectLst>
                <a:outerShdw blurRad="38100" dist="38100" dir="2700000" algn="tl">
                  <a:srgbClr val="000000">
                    <a:alpha val="43137"/>
                  </a:srgbClr>
                </a:outerShdw>
              </a:effectLst>
            </a:endParaRPr>
          </a:p>
          <a:p>
            <a:pPr eaLnBrk="0" hangingPunct="0">
              <a:buClr>
                <a:srgbClr val="A19574">
                  <a:lumMod val="40000"/>
                  <a:lumOff val="60000"/>
                </a:srgbClr>
              </a:buClr>
              <a:buSzPct val="70000"/>
            </a:pPr>
            <a:endPar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6646" name="Group 6"/>
          <p:cNvGraphicFramePr>
            <a:graphicFrameLocks noGrp="1"/>
          </p:cNvGraphicFramePr>
          <p:nvPr>
            <p:extLst>
              <p:ext uri="{D42A27DB-BD31-4B8C-83A1-F6EECF244321}">
                <p14:modId xmlns:p14="http://schemas.microsoft.com/office/powerpoint/2010/main" val="3945277866"/>
              </p:ext>
            </p:extLst>
          </p:nvPr>
        </p:nvGraphicFramePr>
        <p:xfrm>
          <a:off x="2360612" y="3886092"/>
          <a:ext cx="7405688" cy="1085088"/>
        </p:xfrm>
        <a:graphic>
          <a:graphicData uri="http://schemas.openxmlformats.org/drawingml/2006/table">
            <a:tbl>
              <a:tblPr/>
              <a:tblGrid>
                <a:gridCol w="1862138">
                  <a:extLst>
                    <a:ext uri="{9D8B030D-6E8A-4147-A177-3AD203B41FA5}">
                      <a16:colId xmlns:a16="http://schemas.microsoft.com/office/drawing/2014/main" xmlns="" val="20000"/>
                    </a:ext>
                  </a:extLst>
                </a:gridCol>
                <a:gridCol w="3959225">
                  <a:extLst>
                    <a:ext uri="{9D8B030D-6E8A-4147-A177-3AD203B41FA5}">
                      <a16:colId xmlns:a16="http://schemas.microsoft.com/office/drawing/2014/main" xmlns="" val="20001"/>
                    </a:ext>
                  </a:extLst>
                </a:gridCol>
                <a:gridCol w="1584325">
                  <a:extLst>
                    <a:ext uri="{9D8B030D-6E8A-4147-A177-3AD203B41FA5}">
                      <a16:colId xmlns:a16="http://schemas.microsoft.com/office/drawing/2014/main" xmlns="" val="20002"/>
                    </a:ext>
                  </a:extLst>
                </a:gridCol>
              </a:tblGrid>
              <a:tr h="2434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department_id</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manager_id</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2249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249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
        <p:nvSpPr>
          <p:cNvPr id="9" name="AutoShape 22"/>
          <p:cNvSpPr>
            <a:spLocks noChangeArrowheads="1"/>
          </p:cNvSpPr>
          <p:nvPr/>
        </p:nvSpPr>
        <p:spPr bwMode="auto">
          <a:xfrm>
            <a:off x="7492886" y="2318751"/>
            <a:ext cx="4038600" cy="1054111"/>
          </a:xfrm>
          <a:prstGeom prst="wedgeRoundRectCallout">
            <a:avLst>
              <a:gd name="adj1" fmla="val -72606"/>
              <a:gd name="adj2" fmla="val -3845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smtClean="0">
                <a:solidFill>
                  <a:prstClr val="white"/>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Извежда първите 2 реда от таблицата</a:t>
            </a:r>
            <a:endParaRPr lang="bg-BG" sz="2800" noProof="1">
              <a:solidFill>
                <a:prstClr val="white"/>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7702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fade">
                                      <p:cBhvr>
                                        <p:cTn id="7" dur="500"/>
                                        <p:tgtEl>
                                          <p:spTgt spid="4966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6646"/>
                                        </p:tgtEl>
                                        <p:attrNameLst>
                                          <p:attrName>style.visibility</p:attrName>
                                        </p:attrNameLst>
                                      </p:cBhvr>
                                      <p:to>
                                        <p:strVal val="visible"/>
                                      </p:to>
                                    </p:set>
                                    <p:animEffect transition="in" filter="fade">
                                      <p:cBhvr>
                                        <p:cTn id="17" dur="500"/>
                                        <p:tgtEl>
                                          <p:spTgt spid="496646"/>
                                        </p:tgtEl>
                                      </p:cBhvr>
                                    </p:animEffec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animBg="1"/>
      <p:bldP spid="9" grpId="0" animBg="1"/>
      <p:bldP spid="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8</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00000"/>
              </a:lnSpc>
            </a:pPr>
            <a:r>
              <a:rPr lang="en-US" sz="3200" dirty="0" smtClean="0"/>
              <a:t>SQL </a:t>
            </a:r>
            <a:r>
              <a:rPr lang="bg-BG" sz="3200" dirty="0" smtClean="0"/>
              <a:t>е езикът на </a:t>
            </a:r>
            <a:r>
              <a:rPr lang="en-US" sz="3200" dirty="0" smtClean="0"/>
              <a:t>MySQL </a:t>
            </a:r>
            <a:r>
              <a:rPr lang="en-US" sz="3200" dirty="0"/>
              <a:t>Server</a:t>
            </a:r>
          </a:p>
          <a:p>
            <a:pPr>
              <a:lnSpc>
                <a:spcPct val="100000"/>
              </a:lnSpc>
              <a:spcBef>
                <a:spcPts val="13800"/>
              </a:spcBef>
            </a:pPr>
            <a:r>
              <a:rPr lang="ru-RU" sz="3200" dirty="0" smtClean="0"/>
              <a:t>Заявки предоставят гъвкав и мощен метод</a:t>
            </a:r>
          </a:p>
          <a:p>
            <a:pPr marL="0" indent="0">
              <a:lnSpc>
                <a:spcPct val="100000"/>
              </a:lnSpc>
              <a:spcBef>
                <a:spcPts val="3000"/>
              </a:spcBef>
              <a:buNone/>
            </a:pPr>
            <a:r>
              <a:rPr lang="ru-RU" sz="3200" dirty="0" smtClean="0"/>
              <a:t> за манипулиране на </a:t>
            </a:r>
            <a:r>
              <a:rPr lang="ru-RU" sz="3200" dirty="0" smtClean="0"/>
              <a:t>записи</a:t>
            </a:r>
          </a:p>
          <a:p>
            <a:pPr>
              <a:lnSpc>
                <a:spcPct val="100000"/>
              </a:lnSpc>
              <a:spcBef>
                <a:spcPts val="3000"/>
              </a:spcBef>
            </a:pPr>
            <a:r>
              <a:rPr lang="ru-RU" sz="3200" dirty="0" smtClean="0"/>
              <a:t>Основните видове </a:t>
            </a:r>
            <a:r>
              <a:rPr lang="en-US" sz="3200" dirty="0" smtClean="0"/>
              <a:t>SELECT</a:t>
            </a:r>
            <a:r>
              <a:rPr lang="ru-RU" sz="3200" dirty="0" smtClean="0"/>
              <a:t> са</a:t>
            </a:r>
          </a:p>
          <a:p>
            <a:pPr lvl="1">
              <a:lnSpc>
                <a:spcPct val="100000"/>
              </a:lnSpc>
              <a:spcBef>
                <a:spcPts val="3000"/>
              </a:spcBef>
            </a:pPr>
            <a:r>
              <a:rPr lang="ru-RU" sz="3000" dirty="0" smtClean="0"/>
              <a:t>Проекция, селекция, сливане</a:t>
            </a:r>
            <a:endParaRPr lang="en-US" sz="3000" dirty="0"/>
          </a:p>
        </p:txBody>
      </p:sp>
      <p:sp>
        <p:nvSpPr>
          <p:cNvPr id="4" name="Title 3"/>
          <p:cNvSpPr>
            <a:spLocks noGrp="1"/>
          </p:cNvSpPr>
          <p:nvPr>
            <p:ph type="title"/>
          </p:nvPr>
        </p:nvSpPr>
        <p:spPr/>
        <p:txBody>
          <a:bodyPr>
            <a:normAutofit/>
          </a:bodyPr>
          <a:lstStyle/>
          <a:p>
            <a:r>
              <a:rPr lang="bg-BG" dirty="0" smtClean="0"/>
              <a:t>Обобщение</a:t>
            </a:r>
            <a:endParaRPr lang="en-US" dirty="0"/>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412" y="1174840"/>
            <a:ext cx="3791856" cy="28130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p:nvSpPr>
        <p:spPr bwMode="auto">
          <a:xfrm>
            <a:off x="684211" y="1981198"/>
            <a:ext cx="6349235"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`start_date`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'2006-01-01';</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9" name="Picture 2" descr="http://computertrainingcenters.com/wp-content/uploads/2014/05/sql_icon_by_raisch-d3ax2ih.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7967228" y="4224829"/>
            <a:ext cx="3094224" cy="236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fontScale="90000"/>
          </a:bodyPr>
          <a:lstStyle/>
          <a:p>
            <a:r>
              <a:rPr lang="bg-BG" dirty="0"/>
              <a:t>Основни познания за заявките</a:t>
            </a:r>
            <a:r>
              <a:rPr lang="en-US" dirty="0"/>
              <a:t>. </a:t>
            </a:r>
            <a:r>
              <a:rPr lang="bg-BG" dirty="0"/>
              <a:t>Въведение в </a:t>
            </a:r>
            <a:r>
              <a:rPr lang="en-US" dirty="0"/>
              <a:t>MySQL Server</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3819714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3147</TotalTime>
  <Words>1031</Words>
  <Application>Microsoft Office PowerPoint</Application>
  <PresentationFormat>Custom</PresentationFormat>
  <Paragraphs>161</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Courier New</vt:lpstr>
      <vt:lpstr>Wingdings</vt:lpstr>
      <vt:lpstr>Wingdings 2</vt:lpstr>
      <vt:lpstr>SoftUni 16x9</vt:lpstr>
      <vt:lpstr>PowerPoint Presentation</vt:lpstr>
      <vt:lpstr>Съдържание</vt:lpstr>
      <vt:lpstr>Какво е SQL?</vt:lpstr>
      <vt:lpstr>SQL – малко примери</vt:lpstr>
      <vt:lpstr>Възможности на SQL SELECT </vt:lpstr>
      <vt:lpstr>SELECT – Пример</vt:lpstr>
      <vt:lpstr>SELECT – Пример(2)</vt:lpstr>
      <vt:lpstr>Обобщение</vt:lpstr>
      <vt:lpstr>Основни познания за заявките. Въведение в MySQL Server</vt:lpstr>
      <vt:lpstr>Лиценз</vt:lpstr>
    </vt:vector>
  </TitlesOfParts>
  <Manager/>
  <Company>Software University (SoftUni)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Me</cp:lastModifiedBy>
  <cp:revision>136</cp:revision>
  <dcterms:created xsi:type="dcterms:W3CDTF">2014-01-02T17:00:34Z</dcterms:created>
  <dcterms:modified xsi:type="dcterms:W3CDTF">2018-10-09T16:35:50Z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