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15"/>
  </p:notesMasterIdLst>
  <p:handoutMasterIdLst>
    <p:handoutMasterId r:id="rId16"/>
  </p:handoutMasterIdLst>
  <p:sldIdLst>
    <p:sldId id="456" r:id="rId3"/>
    <p:sldId id="457" r:id="rId4"/>
    <p:sldId id="432" r:id="rId5"/>
    <p:sldId id="433" r:id="rId6"/>
    <p:sldId id="452" r:id="rId7"/>
    <p:sldId id="453" r:id="rId8"/>
    <p:sldId id="437" r:id="rId9"/>
    <p:sldId id="438" r:id="rId10"/>
    <p:sldId id="431" r:id="rId11"/>
    <p:sldId id="349" r:id="rId12"/>
    <p:sldId id="460" r:id="rId13"/>
    <p:sldId id="461"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Въведение" id="{709A2BE3-2D0E-4BDF-9E7B-B5B14B6C6981}">
          <p14:sldIdLst>
            <p14:sldId id="456"/>
            <p14:sldId id="457"/>
          </p14:sldIdLst>
        </p14:section>
        <p14:section name="Извличане на данни" id="{8C9B2028-B8F2-44DB-8E62-CCC941262FD0}">
          <p14:sldIdLst>
            <p14:sldId id="432"/>
            <p14:sldId id="433"/>
            <p14:sldId id="452"/>
            <p14:sldId id="453"/>
            <p14:sldId id="437"/>
            <p14:sldId id="438"/>
            <p14:sldId id="431"/>
          </p14:sldIdLst>
        </p14:section>
        <p14:section name="Заключение" id="{10E03AB1-9AA8-4E86-9A64-D741901E50A2}">
          <p14:sldIdLst>
            <p14:sldId id="349"/>
            <p14:sldId id="460"/>
            <p14:sldId id="461"/>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5C7"/>
    <a:srgbClr val="643F07"/>
    <a:srgbClr val="3BABFF"/>
    <a:srgbClr val="005828"/>
    <a:srgbClr val="00B050"/>
    <a:srgbClr val="003760"/>
    <a:srgbClr val="0070C0"/>
    <a:srgbClr val="C6C0AA"/>
    <a:srgbClr val="FFF0D9"/>
    <a:srgbClr val="FFA72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78080" autoAdjust="0"/>
  </p:normalViewPr>
  <p:slideViewPr>
    <p:cSldViewPr>
      <p:cViewPr varScale="1">
        <p:scale>
          <a:sx n="74" d="100"/>
          <a:sy n="74" d="100"/>
        </p:scale>
        <p:origin x="498" y="72"/>
      </p:cViewPr>
      <p:guideLst>
        <p:guide orient="horz" pos="2160"/>
        <p:guide pos="3839"/>
      </p:guideLst>
    </p:cSldViewPr>
  </p:slideViewPr>
  <p:outlineViewPr>
    <p:cViewPr>
      <p:scale>
        <a:sx n="33" d="100"/>
        <a:sy n="33" d="100"/>
      </p:scale>
      <p:origin x="0" y="-6192"/>
    </p:cViewPr>
    <p:sldLst>
      <p:sld r:id="rId1" collapse="1"/>
    </p:sldLst>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_rels/viewProps.xml.rels><?xml version="1.0" encoding="UTF-8" standalone="yes"?>
<Relationships xmlns="http://schemas.openxmlformats.org/package/2006/relationships"><Relationship Id="rId1"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10/19/2018</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10/19/2018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79349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t>12</a:t>
            </a:fld>
            <a:endParaRPr lang="en-US" dirty="0"/>
          </a:p>
        </p:txBody>
      </p:sp>
    </p:spTree>
    <p:extLst>
      <p:ext uri="{BB962C8B-B14F-4D97-AF65-F5344CB8AC3E}">
        <p14:creationId xmlns:p14="http://schemas.microsoft.com/office/powerpoint/2010/main" val="1481138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728798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3</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dirty="0"/>
              <a:t>Column Aliases</a:t>
            </a:r>
            <a:endParaRPr lang="en-US" b="1" dirty="0">
              <a:latin typeface="Times" pitchFamily="18" charset="0"/>
            </a:endParaRPr>
          </a:p>
          <a:p>
            <a:pPr lvl="1"/>
            <a:r>
              <a:rPr lang="en-US" dirty="0"/>
              <a:t>When displaying the result of a query, </a:t>
            </a:r>
            <a:r>
              <a:rPr lang="en-US" i="1" dirty="0"/>
              <a:t>SQL Query Analyzer </a:t>
            </a:r>
            <a:r>
              <a:rPr lang="en-US" dirty="0"/>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dirty="0"/>
              <a:t>Specify the alias after the column in the </a:t>
            </a:r>
            <a:r>
              <a:rPr lang="en-US" dirty="0">
                <a:latin typeface="Courier New" pitchFamily="49" charset="0"/>
              </a:rPr>
              <a:t>SELECT</a:t>
            </a:r>
            <a:r>
              <a:rPr lang="en-US" dirty="0"/>
              <a:t> list using a space as a separator. If the alias contains spaces or special characters (such as # or $), enclose the alias in double quotation marks (" ").</a:t>
            </a:r>
          </a:p>
        </p:txBody>
      </p:sp>
    </p:spTree>
    <p:extLst>
      <p:ext uri="{BB962C8B-B14F-4D97-AF65-F5344CB8AC3E}">
        <p14:creationId xmlns:p14="http://schemas.microsoft.com/office/powerpoint/2010/main" val="2391154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4</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dirty="0"/>
              <a:t>Concatenation Operator</a:t>
            </a:r>
          </a:p>
          <a:p>
            <a:pPr lvl="1"/>
            <a:r>
              <a:rPr lang="en-US" dirty="0"/>
              <a:t>You can link columns to other columns, arithmetic expressions, or constant values to create a character expression by using the </a:t>
            </a:r>
            <a:r>
              <a:rPr lang="en-US" dirty="0">
                <a:solidFill>
                  <a:srgbClr val="FC0128"/>
                </a:solidFill>
              </a:rPr>
              <a:t>concatenation operator</a:t>
            </a:r>
            <a:r>
              <a:rPr lang="en-US" dirty="0"/>
              <a:t> (+). Columns on either side of the operator are combined to make a single output column.</a:t>
            </a:r>
          </a:p>
          <a:p>
            <a:pPr lvl="1"/>
            <a:r>
              <a:rPr lang="en-US" dirty="0"/>
              <a:t>In the example, </a:t>
            </a:r>
            <a:r>
              <a:rPr lang="en-US" dirty="0" err="1">
                <a:latin typeface="Courier New" pitchFamily="49" charset="0"/>
              </a:rPr>
              <a:t>FirstName</a:t>
            </a:r>
            <a:r>
              <a:rPr lang="en-US" dirty="0"/>
              <a:t> and </a:t>
            </a:r>
            <a:r>
              <a:rPr lang="en-US" dirty="0" err="1">
                <a:latin typeface="Courier New" pitchFamily="49" charset="0"/>
              </a:rPr>
              <a:t>LastName</a:t>
            </a:r>
            <a:r>
              <a:rPr lang="en-US" dirty="0"/>
              <a:t> are concatenated, and they are given the alias </a:t>
            </a:r>
            <a:r>
              <a:rPr lang="en-US" dirty="0" err="1">
                <a:latin typeface="Courier New" pitchFamily="49" charset="0"/>
              </a:rPr>
              <a:t>FullName</a:t>
            </a:r>
            <a:r>
              <a:rPr lang="en-US" dirty="0"/>
              <a:t>. Notice that the employee first name and last name are combined to make a single output column.</a:t>
            </a:r>
          </a:p>
          <a:p>
            <a:pPr lvl="1"/>
            <a:r>
              <a:rPr lang="en-US" dirty="0"/>
              <a:t>The </a:t>
            </a:r>
            <a:r>
              <a:rPr lang="en-US" dirty="0">
                <a:latin typeface="Courier New" pitchFamily="49" charset="0"/>
              </a:rPr>
              <a:t>AS</a:t>
            </a:r>
            <a:r>
              <a:rPr lang="en-US" dirty="0"/>
              <a:t> keyword before the alias name makes the </a:t>
            </a:r>
            <a:r>
              <a:rPr lang="en-US" dirty="0">
                <a:latin typeface="Courier New" pitchFamily="49" charset="0"/>
              </a:rPr>
              <a:t>SELECT</a:t>
            </a:r>
            <a:r>
              <a:rPr lang="en-US" dirty="0"/>
              <a:t> clause easier to read.</a:t>
            </a:r>
          </a:p>
          <a:p>
            <a:endParaRPr lang="en-US" dirty="0"/>
          </a:p>
        </p:txBody>
      </p:sp>
    </p:spTree>
    <p:extLst>
      <p:ext uri="{BB962C8B-B14F-4D97-AF65-F5344CB8AC3E}">
        <p14:creationId xmlns:p14="http://schemas.microsoft.com/office/powerpoint/2010/main" val="290273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7</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Tree>
    <p:extLst>
      <p:ext uri="{BB962C8B-B14F-4D97-AF65-F5344CB8AC3E}">
        <p14:creationId xmlns:p14="http://schemas.microsoft.com/office/powerpoint/2010/main" val="1659963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8</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a:latin typeface="Courier New" pitchFamily="49" charset="0"/>
              </a:rPr>
              <a:t>Employees</a:t>
            </a:r>
            <a:r>
              <a:rPr lang="en-US" dirty="0"/>
              <a:t> 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Tree>
    <p:extLst>
      <p:ext uri="{BB962C8B-B14F-4D97-AF65-F5344CB8AC3E}">
        <p14:creationId xmlns:p14="http://schemas.microsoft.com/office/powerpoint/2010/main" val="563513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9</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a:latin typeface="Courier New" pitchFamily="49" charset="0"/>
              </a:rPr>
              <a:t>Employees</a:t>
            </a:r>
            <a:r>
              <a:rPr lang="en-US" dirty="0"/>
              <a:t> 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Tree>
    <p:extLst>
      <p:ext uri="{BB962C8B-B14F-4D97-AF65-F5344CB8AC3E}">
        <p14:creationId xmlns:p14="http://schemas.microsoft.com/office/powerpoint/2010/main" val="866214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904961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t>11</a:t>
            </a:fld>
            <a:endParaRPr lang="en-US" dirty="0">
              <a:solidFill>
                <a:prstClr val="black"/>
              </a:solidFill>
            </a:endParaRPr>
          </a:p>
        </p:txBody>
      </p:sp>
    </p:spTree>
    <p:extLst>
      <p:ext uri="{BB962C8B-B14F-4D97-AF65-F5344CB8AC3E}">
        <p14:creationId xmlns:p14="http://schemas.microsoft.com/office/powerpoint/2010/main" val="10939854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10/19/2018</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bg-BG" sz="6600" b="1" dirty="0">
                <a:solidFill>
                  <a:srgbClr val="F3BE60"/>
                </a:solidFill>
              </a:rPr>
              <a:t>Въпроси</a:t>
            </a:r>
            <a:r>
              <a:rPr lang="en-US" sz="6600" b="1" dirty="0">
                <a:solidFill>
                  <a:srgbClr val="F3BE60"/>
                </a:solidFill>
              </a:rPr>
              <a:t>?</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8" name="Picture 17">
            <a:extLst>
              <a:ext uri="{FF2B5EF4-FFF2-40B4-BE49-F238E27FC236}">
                <a16:creationId xmlns="" xmlns:a16="http://schemas.microsoft.com/office/drawing/2014/main" id="{09AAFB65-F193-4484-85C5-7FFA43021634}"/>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14900794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10/19/2018</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it-kariera.mon.bg/e-learning/" TargetMode="External"/><Relationship Id="rId5" Type="http://schemas.openxmlformats.org/officeDocument/2006/relationships/image" Target="../media/image8.png"/><Relationship Id="rId4" Type="http://schemas.openxmlformats.org/officeDocument/2006/relationships/hyperlink" Target="http://creativecommons.org/licenses/by-nc-sa/4.0/" TargetMode="External"/><Relationship Id="rId9" Type="http://schemas.openxmlformats.org/officeDocument/2006/relationships/image" Target="../media/image11.jpe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hyperlink" Target="https://it-kariera.mon.bg/e-learning/"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hyperlink" Target="http://creativecommons.org/licenses/by-sa/4.0/" TargetMode="External"/><Relationship Id="rId4" Type="http://schemas.openxmlformats.org/officeDocument/2006/relationships/hyperlink" Target="https://csharp-book.softuni.b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4"/>
          <p:cNvSpPr txBox="1">
            <a:spLocks/>
          </p:cNvSpPr>
          <p:nvPr/>
        </p:nvSpPr>
        <p:spPr>
          <a:xfrm>
            <a:off x="3351212" y="762000"/>
            <a:ext cx="8215099" cy="1171552"/>
          </a:xfrm>
          <a:prstGeom prst="rect">
            <a:avLst/>
          </a:prstGeom>
        </p:spPr>
        <p:txBody>
          <a:bodyPr vert="horz" lIns="0" tIns="0" rIns="0" bIns="0" rtlCol="0" anchor="ctr" anchorCtr="0">
            <a:normAutofit fontScale="92500" lnSpcReduction="20000"/>
          </a:bodyPr>
          <a:lstStyle>
            <a:lvl1pPr algn="r" defTabSz="1218987" rtl="0" eaLnBrk="1" latinLnBrk="0" hangingPunct="1">
              <a:lnSpc>
                <a:spcPct val="90000"/>
              </a:lnSpc>
              <a:spcBef>
                <a:spcPct val="0"/>
              </a:spcBef>
              <a:buNone/>
              <a:defRPr sz="5400" b="1" kern="1200">
                <a:solidFill>
                  <a:srgbClr val="F6D18E"/>
                </a:solidFill>
                <a:latin typeface="+mj-lt"/>
                <a:ea typeface="+mj-ea"/>
                <a:cs typeface="+mj-cs"/>
              </a:defRPr>
            </a:lvl1pPr>
          </a:lstStyle>
          <a:p>
            <a:r>
              <a:rPr lang="bg-BG" dirty="0"/>
              <a:t>Извличане на </a:t>
            </a:r>
            <a:r>
              <a:rPr lang="bg-BG" dirty="0" smtClean="0"/>
              <a:t>данни </a:t>
            </a:r>
            <a:r>
              <a:rPr lang="bg-BG" dirty="0"/>
              <a:t>със </a:t>
            </a:r>
            <a:r>
              <a:rPr lang="en-US" dirty="0"/>
              <a:t>SELECT</a:t>
            </a:r>
          </a:p>
        </p:txBody>
      </p:sp>
      <p:sp>
        <p:nvSpPr>
          <p:cNvPr id="22" name="Subtitle 5"/>
          <p:cNvSpPr txBox="1">
            <a:spLocks/>
          </p:cNvSpPr>
          <p:nvPr/>
        </p:nvSpPr>
        <p:spPr>
          <a:xfrm>
            <a:off x="3503612" y="1915602"/>
            <a:ext cx="8062699" cy="1335052"/>
          </a:xfrm>
          <a:prstGeom prst="rect">
            <a:avLst/>
          </a:prstGeom>
        </p:spPr>
        <p:txBody>
          <a:bodyPr vert="horz" lIns="0" tIns="0" rIns="0" bIns="0" rtlCol="0">
            <a:normAutofit/>
          </a:bodyPr>
          <a:lstStyle>
            <a:lvl1pPr marL="0" indent="0" algn="r" defTabSz="1218987" rtl="0" eaLnBrk="1" latinLnBrk="0" hangingPunct="1">
              <a:lnSpc>
                <a:spcPct val="105000"/>
              </a:lnSpc>
              <a:spcBef>
                <a:spcPts val="0"/>
              </a:spcBef>
              <a:spcAft>
                <a:spcPts val="600"/>
              </a:spcAft>
              <a:buClr>
                <a:srgbClr val="F2B254"/>
              </a:buClr>
              <a:buSzPct val="100000"/>
              <a:buFont typeface="Wingdings" panose="05000000000000000000" pitchFamily="2" charset="2"/>
              <a:buNone/>
              <a:defRPr sz="4000" b="0" kern="1200" cap="none" spc="200" baseline="0">
                <a:solidFill>
                  <a:schemeClr val="accent1"/>
                </a:solidFill>
                <a:latin typeface="+mn-lt"/>
                <a:ea typeface="+mn-ea"/>
                <a:cs typeface="+mn-cs"/>
              </a:defRPr>
            </a:lvl1pPr>
            <a:lvl2pPr marL="609493" indent="0" algn="ctr"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None/>
              <a:defRPr sz="3200" b="0" kern="1200">
                <a:solidFill>
                  <a:schemeClr val="tx1">
                    <a:tint val="75000"/>
                  </a:schemeClr>
                </a:solidFill>
                <a:latin typeface="+mn-lt"/>
                <a:ea typeface="+mn-ea"/>
                <a:cs typeface="+mn-cs"/>
              </a:defRPr>
            </a:lvl2pPr>
            <a:lvl3pPr marL="1218987" indent="0" algn="ctr"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None/>
              <a:defRPr sz="3000" b="0" kern="1200">
                <a:solidFill>
                  <a:schemeClr val="tx1">
                    <a:tint val="75000"/>
                  </a:schemeClr>
                </a:solidFill>
                <a:latin typeface="+mn-lt"/>
                <a:ea typeface="+mn-ea"/>
                <a:cs typeface="+mn-cs"/>
              </a:defRPr>
            </a:lvl3pPr>
            <a:lvl4pPr marL="1828480" indent="0" algn="ctr"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None/>
              <a:defRPr sz="2800" b="0" kern="1200">
                <a:solidFill>
                  <a:schemeClr val="tx1">
                    <a:tint val="75000"/>
                  </a:schemeClr>
                </a:solidFill>
                <a:latin typeface="+mn-lt"/>
                <a:ea typeface="+mn-ea"/>
                <a:cs typeface="+mn-cs"/>
              </a:defRPr>
            </a:lvl4pPr>
            <a:lvl5pPr marL="2437972" indent="0" algn="ctr"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None/>
              <a:defRPr sz="2600" b="0" kern="1200">
                <a:solidFill>
                  <a:schemeClr val="tx1">
                    <a:tint val="75000"/>
                  </a:schemeClr>
                </a:solidFill>
                <a:latin typeface="+mn-lt"/>
                <a:ea typeface="+mn-ea"/>
                <a:cs typeface="+mn-cs"/>
              </a:defRPr>
            </a:lvl5pPr>
            <a:lvl6pPr marL="3047466"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pPr>
              <a:lnSpc>
                <a:spcPct val="110000"/>
              </a:lnSpc>
            </a:pPr>
            <a:endParaRPr lang="en-US" dirty="0"/>
          </a:p>
        </p:txBody>
      </p:sp>
      <p:grpSp>
        <p:nvGrpSpPr>
          <p:cNvPr id="23" name="Group 22">
            <a:extLst>
              <a:ext uri="{FF2B5EF4-FFF2-40B4-BE49-F238E27FC236}">
                <a16:creationId xmlns="" xmlns:a16="http://schemas.microsoft.com/office/drawing/2014/main" id="{A0ADD6E4-664D-4B27-BE61-5A56E60D9702}"/>
              </a:ext>
            </a:extLst>
          </p:cNvPr>
          <p:cNvGrpSpPr/>
          <p:nvPr/>
        </p:nvGrpSpPr>
        <p:grpSpPr>
          <a:xfrm>
            <a:off x="745783" y="3624633"/>
            <a:ext cx="5962541" cy="2524722"/>
            <a:chOff x="745783" y="3624633"/>
            <a:chExt cx="5962541" cy="2524722"/>
          </a:xfrm>
        </p:grpSpPr>
        <p:pic>
          <p:nvPicPr>
            <p:cNvPr id="24" name="Picture 23" descr="http://softuni.bg">
              <a:extLst>
                <a:ext uri="{FF2B5EF4-FFF2-40B4-BE49-F238E27FC236}">
                  <a16:creationId xmlns="" xmlns:a16="http://schemas.microsoft.com/office/drawing/2014/main" id="{09FAB067-40A6-4A38-93D1-07FB4AB7C7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960812" y="3624633"/>
              <a:ext cx="1828798" cy="2006988"/>
            </a:xfrm>
            <a:prstGeom prst="rect">
              <a:avLst/>
            </a:prstGeom>
          </p:spPr>
        </p:pic>
        <p:sp>
          <p:nvSpPr>
            <p:cNvPr id="25" name="TextBox 24">
              <a:extLst>
                <a:ext uri="{FF2B5EF4-FFF2-40B4-BE49-F238E27FC236}">
                  <a16:creationId xmlns="" xmlns:a16="http://schemas.microsoft.com/office/drawing/2014/main" id="{4F5A4366-F5D6-4393-BD7A-141ED3660C17}"/>
                </a:ext>
              </a:extLst>
            </p:cNvPr>
            <p:cNvSpPr txBox="1"/>
            <p:nvPr/>
          </p:nvSpPr>
          <p:spPr>
            <a:xfrm rot="576164">
              <a:off x="4870513" y="3707206"/>
              <a:ext cx="1837811" cy="353943"/>
            </a:xfrm>
            <a:prstGeom prst="rect">
              <a:avLst/>
            </a:prstGeom>
            <a:noFill/>
          </p:spPr>
          <p:txBody>
            <a:bodyPr wrap="none" rtlCol="0">
              <a:spAutoFit/>
            </a:bodyPr>
            <a:lstStyle/>
            <a:p>
              <a:pPr algn="ctr">
                <a:lnSpc>
                  <a:spcPct val="85000"/>
                </a:lnSpc>
              </a:pPr>
              <a:r>
                <a:rPr lang="bg-BG" sz="2000" b="1" spc="50" dirty="0" smtClean="0">
                  <a:ln w="9525" cmpd="sng">
                    <a:solidFill>
                      <a:srgbClr val="FFA72A"/>
                    </a:solidFill>
                    <a:prstDash val="solid"/>
                  </a:ln>
                  <a:solidFill>
                    <a:srgbClr val="FFF0D9"/>
                  </a:solidFill>
                  <a:effectLst>
                    <a:glow rad="38100">
                      <a:srgbClr val="F0A22E">
                        <a:alpha val="40000"/>
                      </a:srgbClr>
                    </a:glow>
                  </a:effectLst>
                </a:rPr>
                <a:t>Бази от данни</a:t>
              </a:r>
              <a:endParaRPr lang="en-US" sz="2000" b="1" spc="50" dirty="0">
                <a:ln w="9525" cmpd="sng">
                  <a:solidFill>
                    <a:srgbClr val="FFA72A"/>
                  </a:solidFill>
                  <a:prstDash val="solid"/>
                </a:ln>
                <a:solidFill>
                  <a:srgbClr val="FFF0D9"/>
                </a:solidFill>
                <a:effectLst>
                  <a:glow rad="38100">
                    <a:srgbClr val="F0A22E">
                      <a:alpha val="40000"/>
                    </a:srgbClr>
                  </a:glow>
                </a:effectLst>
              </a:endParaRPr>
            </a:p>
          </p:txBody>
        </p:sp>
        <p:pic>
          <p:nvPicPr>
            <p:cNvPr id="26" name="Picture 4" title="CC-BY-NC-SA License">
              <a:hlinkClick r:id="rId4" tooltip="This work is licensed under the &quot;Creative Commons Attribution-NonCommercial-ShareAlike 4.0 International&quot; license"/>
              <a:extLst>
                <a:ext uri="{FF2B5EF4-FFF2-40B4-BE49-F238E27FC236}">
                  <a16:creationId xmlns="" xmlns:a16="http://schemas.microsoft.com/office/drawing/2014/main" id="{56E2204D-C57C-439A-9210-E0B131EC6C08}"/>
                </a:ext>
              </a:extLst>
            </p:cNvPr>
            <p:cNvPicPr>
              <a:picLocks noChangeAspect="1" noChangeArrowheads="1"/>
            </p:cNvPicPr>
            <p:nvPr/>
          </p:nvPicPr>
          <p:blipFill>
            <a:blip r:embed="rId5"/>
            <a:srcRect/>
            <a:stretch>
              <a:fillRect/>
            </a:stretch>
          </p:blipFill>
          <p:spPr bwMode="auto">
            <a:xfrm>
              <a:off x="745783" y="4076772"/>
              <a:ext cx="2175525" cy="761165"/>
            </a:xfrm>
            <a:prstGeom prst="roundRect">
              <a:avLst>
                <a:gd name="adj" fmla="val 3940"/>
              </a:avLst>
            </a:prstGeom>
            <a:solidFill>
              <a:srgbClr val="231F20">
                <a:alpha val="50000"/>
              </a:srgbClr>
            </a:solidFill>
            <a:ln>
              <a:solidFill>
                <a:schemeClr val="accent1">
                  <a:lumMod val="75000"/>
                  <a:alpha val="50000"/>
                </a:schemeClr>
              </a:solidFill>
            </a:ln>
          </p:spPr>
        </p:pic>
        <p:sp>
          <p:nvSpPr>
            <p:cNvPr id="27" name="Text Placeholder 7">
              <a:extLst>
                <a:ext uri="{FF2B5EF4-FFF2-40B4-BE49-F238E27FC236}">
                  <a16:creationId xmlns="" xmlns:a16="http://schemas.microsoft.com/office/drawing/2014/main" id="{DEC0E384-8CE2-4278-814B-20BBC04E2118}"/>
                </a:ext>
              </a:extLst>
            </p:cNvPr>
            <p:cNvSpPr txBox="1">
              <a:spLocks/>
            </p:cNvSpPr>
            <p:nvPr/>
          </p:nvSpPr>
          <p:spPr bwMode="auto">
            <a:xfrm>
              <a:off x="760413" y="4998598"/>
              <a:ext cx="3187614" cy="444343"/>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noProof="1"/>
                <a:t>Учителски</a:t>
              </a:r>
              <a:r>
                <a:rPr lang="bg-BG"/>
                <a:t> екип</a:t>
              </a:r>
            </a:p>
          </p:txBody>
        </p:sp>
        <p:sp>
          <p:nvSpPr>
            <p:cNvPr id="28" name="Text Placeholder 10">
              <a:extLst>
                <a:ext uri="{FF2B5EF4-FFF2-40B4-BE49-F238E27FC236}">
                  <a16:creationId xmlns="" xmlns:a16="http://schemas.microsoft.com/office/drawing/2014/main" id="{6B9D00F6-6C28-4C4E-8777-DB21EB7CFB3A}"/>
                </a:ext>
              </a:extLst>
            </p:cNvPr>
            <p:cNvSpPr txBox="1">
              <a:spLocks/>
            </p:cNvSpPr>
            <p:nvPr/>
          </p:nvSpPr>
          <p:spPr bwMode="auto">
            <a:xfrm>
              <a:off x="760412" y="5403725"/>
              <a:ext cx="3187613" cy="382788"/>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000" b="1" kern="1200" dirty="0" smtClean="0">
                  <a:solidFill>
                    <a:schemeClr val="accent1">
                      <a:lumMod val="40000"/>
                      <a:lumOff val="60000"/>
                    </a:schemeClr>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a:t>Обучение за ИТ кариера</a:t>
              </a:r>
            </a:p>
          </p:txBody>
        </p:sp>
        <p:sp>
          <p:nvSpPr>
            <p:cNvPr id="29" name="Text Placeholder 11">
              <a:extLst>
                <a:ext uri="{FF2B5EF4-FFF2-40B4-BE49-F238E27FC236}">
                  <a16:creationId xmlns="" xmlns:a16="http://schemas.microsoft.com/office/drawing/2014/main" id="{F4228145-6F82-4534-95DE-2617A32E17BF}"/>
                </a:ext>
              </a:extLst>
            </p:cNvPr>
            <p:cNvSpPr txBox="1">
              <a:spLocks/>
            </p:cNvSpPr>
            <p:nvPr/>
          </p:nvSpPr>
          <p:spPr bwMode="auto">
            <a:xfrm>
              <a:off x="760412" y="5690893"/>
              <a:ext cx="3810000" cy="458462"/>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1800" b="1" kern="1200" dirty="0" smtClean="0">
                  <a:solidFill>
                    <a:srgbClr val="F27A44"/>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GB">
                  <a:hlinkClick r:id="rId6"/>
                </a:rPr>
                <a:t>https://it-kariera.mon.bg/e-learning/</a:t>
              </a:r>
              <a:endParaRPr lang="en-GB"/>
            </a:p>
          </p:txBody>
        </p:sp>
      </p:grpSp>
      <p:pic>
        <p:nvPicPr>
          <p:cNvPr id="12" name="Picture 11"/>
          <p:cNvPicPr>
            <a:picLocks noChangeAspect="1"/>
          </p:cNvPicPr>
          <p:nvPr/>
        </p:nvPicPr>
        <p:blipFill>
          <a:blip r:embed="rId7"/>
          <a:stretch>
            <a:fillRect/>
          </a:stretch>
        </p:blipFill>
        <p:spPr>
          <a:xfrm>
            <a:off x="7367768" y="3649650"/>
            <a:ext cx="3201606" cy="2572047"/>
          </a:xfrm>
          <a:prstGeom prst="rect">
            <a:avLst/>
          </a:prstGeom>
          <a:effectLst>
            <a:softEdge rad="12700"/>
          </a:effectLst>
        </p:spPr>
      </p:pic>
      <p:pic>
        <p:nvPicPr>
          <p:cNvPr id="13" name="Picture 2" descr="database, storage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648715" y="3276600"/>
            <a:ext cx="1466782" cy="137861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4" name="Picture 2" descr="http://media.tumblr.com/a1b563bf83b9bb363597c13e76fde1b4/tumblr_inline_mfsrwy0g4r1rxkxbn.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10482" y="4802382"/>
            <a:ext cx="1743249" cy="156782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094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10</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a:lnSpc>
                <a:spcPct val="100000"/>
              </a:lnSpc>
            </a:pPr>
            <a:r>
              <a:rPr lang="bg-BG" sz="3200" dirty="0" smtClean="0"/>
              <a:t>Псевдонимите служат </a:t>
            </a:r>
            <a:r>
              <a:rPr lang="bg-BG" sz="3200" dirty="0" smtClean="0">
                <a:solidFill>
                  <a:schemeClr val="accent1"/>
                </a:solidFill>
              </a:rPr>
              <a:t>за именуване </a:t>
            </a:r>
            <a:r>
              <a:rPr lang="bg-BG" sz="3200" dirty="0" smtClean="0"/>
              <a:t>на колони</a:t>
            </a:r>
          </a:p>
          <a:p>
            <a:pPr>
              <a:lnSpc>
                <a:spcPct val="100000"/>
              </a:lnSpc>
              <a:spcBef>
                <a:spcPts val="500"/>
              </a:spcBef>
            </a:pPr>
            <a:r>
              <a:rPr lang="bg-BG" sz="3200" dirty="0" smtClean="0"/>
              <a:t>Можем да </a:t>
            </a:r>
            <a:r>
              <a:rPr lang="bg-BG" sz="3200" dirty="0" smtClean="0">
                <a:solidFill>
                  <a:schemeClr val="accent1"/>
                </a:solidFill>
              </a:rPr>
              <a:t>залепваме </a:t>
            </a:r>
            <a:r>
              <a:rPr lang="bg-BG" sz="3200" dirty="0" smtClean="0"/>
              <a:t>колони от различни таблици </a:t>
            </a:r>
            <a:endParaRPr lang="en-US" sz="3200" dirty="0"/>
          </a:p>
          <a:p>
            <a:pPr>
              <a:lnSpc>
                <a:spcPct val="100000"/>
              </a:lnSpc>
              <a:spcBef>
                <a:spcPts val="500"/>
              </a:spcBef>
            </a:pPr>
            <a:r>
              <a:rPr lang="bg-BG" sz="3200" dirty="0" smtClean="0"/>
              <a:t>С</a:t>
            </a:r>
            <a:r>
              <a:rPr lang="bg-BG" sz="3200" dirty="0" smtClean="0">
                <a:solidFill>
                  <a:schemeClr val="accent1"/>
                </a:solidFill>
              </a:rPr>
              <a:t> </a:t>
            </a:r>
            <a:r>
              <a:rPr lang="en-US" sz="3200" dirty="0" smtClean="0">
                <a:solidFill>
                  <a:schemeClr val="accent1"/>
                </a:solidFill>
              </a:rPr>
              <a:t>DISTINCT</a:t>
            </a:r>
            <a:r>
              <a:rPr lang="bg-BG" sz="3200" dirty="0" smtClean="0">
                <a:solidFill>
                  <a:schemeClr val="accent1"/>
                </a:solidFill>
              </a:rPr>
              <a:t> </a:t>
            </a:r>
            <a:r>
              <a:rPr lang="bg-BG" sz="3200" dirty="0" smtClean="0"/>
              <a:t>извличаме</a:t>
            </a:r>
            <a:r>
              <a:rPr lang="bg-BG" sz="3200" dirty="0" smtClean="0">
                <a:solidFill>
                  <a:schemeClr val="accent1"/>
                </a:solidFill>
              </a:rPr>
              <a:t> уникални </a:t>
            </a:r>
            <a:r>
              <a:rPr lang="bg-BG" sz="3200" dirty="0" smtClean="0"/>
              <a:t>записи</a:t>
            </a:r>
            <a:endParaRPr lang="en-US" sz="3200" dirty="0"/>
          </a:p>
          <a:p>
            <a:pPr>
              <a:lnSpc>
                <a:spcPct val="100000"/>
              </a:lnSpc>
              <a:spcBef>
                <a:spcPts val="500"/>
              </a:spcBef>
            </a:pPr>
            <a:r>
              <a:rPr lang="bg-BG" sz="3200" dirty="0"/>
              <a:t>В</a:t>
            </a:r>
            <a:r>
              <a:rPr lang="bg-BG" sz="3200" dirty="0" smtClean="0">
                <a:solidFill>
                  <a:schemeClr val="accent1"/>
                </a:solidFill>
              </a:rPr>
              <a:t> </a:t>
            </a:r>
            <a:r>
              <a:rPr lang="en-US" sz="3200" dirty="0" smtClean="0">
                <a:solidFill>
                  <a:schemeClr val="accent1"/>
                </a:solidFill>
              </a:rPr>
              <a:t>WHERE</a:t>
            </a:r>
            <a:r>
              <a:rPr lang="en-US" sz="3200" dirty="0" smtClean="0"/>
              <a:t> </a:t>
            </a:r>
            <a:r>
              <a:rPr lang="bg-BG" sz="3200" dirty="0" smtClean="0"/>
              <a:t>можем с логически изрази да създаваме множества</a:t>
            </a:r>
          </a:p>
          <a:p>
            <a:pPr marL="0" indent="0">
              <a:lnSpc>
                <a:spcPct val="100000"/>
              </a:lnSpc>
              <a:buNone/>
            </a:pPr>
            <a:endParaRPr lang="en-US" sz="3200" dirty="0"/>
          </a:p>
          <a:p>
            <a:pPr>
              <a:lnSpc>
                <a:spcPct val="100000"/>
              </a:lnSpc>
              <a:spcBef>
                <a:spcPts val="13800"/>
              </a:spcBef>
            </a:pPr>
            <a:r>
              <a:rPr lang="ru-RU" sz="3200" dirty="0" smtClean="0"/>
              <a:t>Заявки предоставят гъвкав и мощен метод</a:t>
            </a:r>
          </a:p>
          <a:p>
            <a:pPr marL="0" indent="0">
              <a:lnSpc>
                <a:spcPct val="100000"/>
              </a:lnSpc>
              <a:spcBef>
                <a:spcPts val="3000"/>
              </a:spcBef>
              <a:buNone/>
            </a:pPr>
            <a:r>
              <a:rPr lang="ru-RU" sz="3200" dirty="0" smtClean="0"/>
              <a:t> за манипулиране на записи</a:t>
            </a:r>
            <a:endParaRPr lang="en-US" sz="3200" dirty="0"/>
          </a:p>
        </p:txBody>
      </p:sp>
      <p:sp>
        <p:nvSpPr>
          <p:cNvPr id="4" name="Title 3"/>
          <p:cNvSpPr>
            <a:spLocks noGrp="1"/>
          </p:cNvSpPr>
          <p:nvPr>
            <p:ph type="title"/>
          </p:nvPr>
        </p:nvSpPr>
        <p:spPr/>
        <p:txBody>
          <a:bodyPr>
            <a:normAutofit/>
          </a:bodyPr>
          <a:lstStyle/>
          <a:p>
            <a:r>
              <a:rPr lang="bg-BG" dirty="0" smtClean="0"/>
              <a:t>Обобщение</a:t>
            </a:r>
            <a:endParaRPr lang="en-US" dirty="0"/>
          </a:p>
        </p:txBody>
      </p:sp>
      <p:pic>
        <p:nvPicPr>
          <p:cNvPr id="7" name="Picture 2" descr="C:\Users\Ivan\Desktop\elements_presentations\summary_p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6969" y="3505200"/>
            <a:ext cx="3791856" cy="281304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computertrainingcenters.com/wp-content/uploads/2014/05/sql_icon_by_raisch-d3ax2ih.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7967228" y="4224829"/>
            <a:ext cx="3094224" cy="2366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19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bg-BG" dirty="0"/>
              <a:t>Извличане на данни със </a:t>
            </a:r>
            <a:r>
              <a:rPr lang="en-US" dirty="0"/>
              <a:t>SELECT</a:t>
            </a:r>
          </a:p>
        </p:txBody>
      </p:sp>
      <p:sp>
        <p:nvSpPr>
          <p:cNvPr id="3" name="Text Placeholder 2"/>
          <p:cNvSpPr>
            <a:spLocks noGrp="1"/>
          </p:cNvSpPr>
          <p:nvPr>
            <p:ph type="body" sz="quarter" idx="10"/>
          </p:nvPr>
        </p:nvSpPr>
        <p:spPr>
          <a:xfrm>
            <a:off x="1529384" y="6400802"/>
            <a:ext cx="10482604" cy="363552"/>
          </a:xfrm>
        </p:spPr>
        <p:txBody>
          <a:bodyPr/>
          <a:lstStyle/>
          <a:p>
            <a:r>
              <a:rPr lang="en-US" dirty="0">
                <a:hlinkClick r:id="rId3"/>
              </a:rPr>
              <a:t>https://it-kariera.mon.bg/e-learning/</a:t>
            </a:r>
            <a:endParaRPr lang="en-US" dirty="0"/>
          </a:p>
        </p:txBody>
      </p:sp>
    </p:spTree>
    <p:extLst>
      <p:ext uri="{BB962C8B-B14F-4D97-AF65-F5344CB8AC3E}">
        <p14:creationId xmlns:p14="http://schemas.microsoft.com/office/powerpoint/2010/main" val="3819714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C014DD1E-5D91-48A3-AD6D-45FBA980D106}" type="slidenum">
              <a:rPr lang="en-US" smtClean="0"/>
              <a:t>12</a:t>
            </a:fld>
            <a:endParaRPr lang="en-US" dirty="0"/>
          </a:p>
        </p:txBody>
      </p:sp>
      <p:sp>
        <p:nvSpPr>
          <p:cNvPr id="3" name="Content Placeholder 2"/>
          <p:cNvSpPr>
            <a:spLocks noGrp="1"/>
          </p:cNvSpPr>
          <p:nvPr>
            <p:ph idx="1"/>
          </p:nvPr>
        </p:nvSpPr>
        <p:spPr>
          <a:xfrm>
            <a:off x="190413" y="1151121"/>
            <a:ext cx="11804822" cy="5570355"/>
          </a:xfrm>
        </p:spPr>
        <p:txBody>
          <a:bodyPr>
            <a:normAutofit/>
          </a:bodyPr>
          <a:lstStyle/>
          <a:p>
            <a:r>
              <a:rPr lang="bg-BG" dirty="0"/>
              <a:t>Настоящият курс </a:t>
            </a:r>
            <a:r>
              <a:rPr lang="en-US" dirty="0"/>
              <a:t>(</a:t>
            </a:r>
            <a:r>
              <a:rPr lang="bg-BG" dirty="0"/>
              <a:t>слайдове</a:t>
            </a:r>
            <a:r>
              <a:rPr lang="en-US" dirty="0"/>
              <a:t>, </a:t>
            </a:r>
            <a:r>
              <a:rPr lang="bg-BG" dirty="0"/>
              <a:t>примери</a:t>
            </a:r>
            <a:r>
              <a:rPr lang="en-US" dirty="0"/>
              <a:t>, </a:t>
            </a:r>
            <a:r>
              <a:rPr lang="bg-BG" dirty="0"/>
              <a:t>видео</a:t>
            </a:r>
            <a:r>
              <a:rPr lang="en-US" dirty="0"/>
              <a:t>, </a:t>
            </a:r>
            <a:r>
              <a:rPr lang="bg-BG" dirty="0"/>
              <a:t>задачи и др.</a:t>
            </a:r>
            <a:r>
              <a:rPr lang="en-US" dirty="0"/>
              <a:t>)</a:t>
            </a:r>
            <a:r>
              <a:rPr lang="bg-BG" dirty="0"/>
              <a:t> се разпространяват под свободен лиценз </a:t>
            </a:r>
            <a:r>
              <a:rPr lang="en-US" dirty="0"/>
              <a:t>"</a:t>
            </a:r>
            <a:r>
              <a:rPr lang="en-US" dirty="0">
                <a:hlinkClick r:id="rId3"/>
              </a:rPr>
              <a:t>Creative Commons </a:t>
            </a:r>
            <a:r>
              <a:rPr lang="en-US" noProof="1">
                <a:hlinkClick r:id="rId3"/>
              </a:rPr>
              <a:t>Attribution-NonCommercial-ShareAlike</a:t>
            </a:r>
            <a:r>
              <a:rPr lang="en-US" dirty="0">
                <a:hlinkClick r:id="rId3"/>
              </a:rPr>
              <a:t> 4.0 International</a:t>
            </a:r>
            <a:r>
              <a:rPr lang="en-US" dirty="0"/>
              <a:t>"</a:t>
            </a:r>
            <a:endParaRPr lang="bg-BG" dirty="0"/>
          </a:p>
          <a:p>
            <a:endParaRPr lang="bg-BG" sz="2400" dirty="0"/>
          </a:p>
          <a:p>
            <a:endParaRPr lang="bg-BG" sz="2400" dirty="0"/>
          </a:p>
          <a:p>
            <a:endParaRPr lang="bg-BG" sz="2400" dirty="0"/>
          </a:p>
          <a:p>
            <a:endParaRPr lang="bg-BG" sz="2400" dirty="0"/>
          </a:p>
          <a:p>
            <a:pPr>
              <a:spcBef>
                <a:spcPts val="1800"/>
              </a:spcBef>
            </a:pPr>
            <a:r>
              <a:rPr lang="bg-BG" sz="2400" dirty="0"/>
              <a:t>Благодарности</a:t>
            </a:r>
            <a:r>
              <a:rPr lang="en-US" sz="2400" dirty="0"/>
              <a:t>: </a:t>
            </a:r>
            <a:r>
              <a:rPr lang="bg-BG" sz="2400" dirty="0"/>
              <a:t>настоящият материал може да съдържа части от следните източници</a:t>
            </a:r>
            <a:endParaRPr lang="en-US" sz="2400" dirty="0"/>
          </a:p>
          <a:p>
            <a:pPr lvl="1"/>
            <a:r>
              <a:rPr lang="bg-BG" sz="2000" dirty="0"/>
              <a:t>Книга </a:t>
            </a:r>
            <a:r>
              <a:rPr lang="en-US" sz="2000" dirty="0"/>
              <a:t>"</a:t>
            </a:r>
            <a:r>
              <a:rPr lang="bg-BG" sz="2000" dirty="0">
                <a:hlinkClick r:id="rId4"/>
              </a:rPr>
              <a:t>Основи на програмирането със </a:t>
            </a:r>
            <a:r>
              <a:rPr lang="en-US" sz="2000" dirty="0">
                <a:hlinkClick r:id="rId4"/>
              </a:rPr>
              <a:t>C#"</a:t>
            </a:r>
            <a:r>
              <a:rPr lang="bg-BG" sz="2000" dirty="0"/>
              <a:t> от Светлин Наков и колектив с лиценз</a:t>
            </a:r>
            <a:r>
              <a:rPr lang="en-US" sz="2000" dirty="0"/>
              <a:t> </a:t>
            </a:r>
            <a:r>
              <a:rPr lang="en-US" sz="2000" dirty="0">
                <a:hlinkClick r:id="rId5"/>
              </a:rPr>
              <a:t>CC-BY-SA</a:t>
            </a:r>
            <a:endParaRPr lang="bg-BG" sz="2000" dirty="0"/>
          </a:p>
        </p:txBody>
      </p:sp>
      <p:sp>
        <p:nvSpPr>
          <p:cNvPr id="2" name="Title 1"/>
          <p:cNvSpPr>
            <a:spLocks noGrp="1"/>
          </p:cNvSpPr>
          <p:nvPr>
            <p:ph type="title"/>
          </p:nvPr>
        </p:nvSpPr>
        <p:spPr/>
        <p:txBody>
          <a:bodyPr>
            <a:normAutofit/>
          </a:bodyPr>
          <a:lstStyle/>
          <a:p>
            <a:r>
              <a:rPr lang="bg-BG" dirty="0"/>
              <a:t>Лиценз</a:t>
            </a:r>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6"/>
          <a:srcRect/>
          <a:stretch>
            <a:fillRect/>
          </a:stretch>
        </p:blipFill>
        <p:spPr bwMode="auto">
          <a:xfrm>
            <a:off x="4507637" y="3462620"/>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566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bg-BG" dirty="0"/>
              <a:t>Съдържание</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7" name="Picture 6"/>
          <p:cNvPicPr>
            <a:picLocks noChangeAspect="1"/>
          </p:cNvPicPr>
          <p:nvPr/>
        </p:nvPicPr>
        <p:blipFill>
          <a:blip r:embed="rId3" cstate="print"/>
          <a:stretch>
            <a:fillRect/>
          </a:stretch>
        </p:blipFill>
        <p:spPr>
          <a:xfrm>
            <a:off x="8304212" y="2057400"/>
            <a:ext cx="3429001" cy="4421449"/>
          </a:xfrm>
          <a:prstGeom prst="rect">
            <a:avLst/>
          </a:prstGeom>
        </p:spPr>
      </p:pic>
      <p:sp>
        <p:nvSpPr>
          <p:cNvPr id="8" name="Rectangle 3"/>
          <p:cNvSpPr>
            <a:spLocks noGrp="1" noChangeArrowheads="1"/>
          </p:cNvSpPr>
          <p:nvPr>
            <p:ph idx="4294967295"/>
          </p:nvPr>
        </p:nvSpPr>
        <p:spPr>
          <a:xfrm>
            <a:off x="190413" y="1191467"/>
            <a:ext cx="11804822" cy="5530010"/>
          </a:xfrm>
        </p:spPr>
        <p:txBody>
          <a:bodyPr>
            <a:normAutofit/>
          </a:bodyPr>
          <a:lstStyle/>
          <a:p>
            <a:pPr marL="442913" indent="-442913">
              <a:lnSpc>
                <a:spcPct val="100000"/>
              </a:lnSpc>
              <a:spcBef>
                <a:spcPts val="500"/>
              </a:spcBef>
              <a:buFontTx/>
              <a:buAutoNum type="arabicPeriod"/>
            </a:pPr>
            <a:r>
              <a:rPr lang="bg-BG" dirty="0" smtClean="0">
                <a:solidFill>
                  <a:schemeClr val="accent1"/>
                </a:solidFill>
              </a:rPr>
              <a:t>Псев</a:t>
            </a:r>
            <a:r>
              <a:rPr lang="bg-BG" dirty="0">
                <a:solidFill>
                  <a:schemeClr val="accent1"/>
                </a:solidFill>
              </a:rPr>
              <a:t>д</a:t>
            </a:r>
            <a:r>
              <a:rPr lang="bg-BG" dirty="0" smtClean="0">
                <a:solidFill>
                  <a:schemeClr val="accent1"/>
                </a:solidFill>
              </a:rPr>
              <a:t>оними</a:t>
            </a:r>
            <a:r>
              <a:rPr lang="bg-BG" dirty="0" smtClean="0"/>
              <a:t> на колони</a:t>
            </a:r>
            <a:endParaRPr lang="en-US" dirty="0"/>
          </a:p>
          <a:p>
            <a:pPr marL="442913" indent="-442913">
              <a:lnSpc>
                <a:spcPct val="100000"/>
              </a:lnSpc>
              <a:spcBef>
                <a:spcPts val="500"/>
              </a:spcBef>
              <a:buFontTx/>
              <a:buAutoNum type="arabicPeriod"/>
            </a:pPr>
            <a:r>
              <a:rPr lang="bg-BG" dirty="0" smtClean="0">
                <a:solidFill>
                  <a:schemeClr val="accent1"/>
                </a:solidFill>
              </a:rPr>
              <a:t>Залепване</a:t>
            </a:r>
            <a:r>
              <a:rPr lang="bg-BG" dirty="0" smtClean="0"/>
              <a:t> (конкатенация)</a:t>
            </a:r>
            <a:endParaRPr lang="en-US" dirty="0"/>
          </a:p>
          <a:p>
            <a:pPr marL="442913" indent="-442913">
              <a:lnSpc>
                <a:spcPct val="100000"/>
              </a:lnSpc>
              <a:spcBef>
                <a:spcPts val="500"/>
              </a:spcBef>
              <a:buFontTx/>
              <a:buAutoNum type="arabicPeriod"/>
            </a:pPr>
            <a:r>
              <a:rPr lang="bg-BG" dirty="0" smtClean="0"/>
              <a:t>Уникални записи</a:t>
            </a:r>
            <a:r>
              <a:rPr lang="bg-BG" dirty="0" smtClean="0">
                <a:solidFill>
                  <a:schemeClr val="accent1"/>
                </a:solidFill>
              </a:rPr>
              <a:t>. </a:t>
            </a:r>
            <a:r>
              <a:rPr lang="en-US" dirty="0" smtClean="0">
                <a:solidFill>
                  <a:schemeClr val="accent1"/>
                </a:solidFill>
              </a:rPr>
              <a:t>DISTINCT</a:t>
            </a:r>
          </a:p>
          <a:p>
            <a:pPr marL="442913" indent="-442913">
              <a:lnSpc>
                <a:spcPct val="100000"/>
              </a:lnSpc>
              <a:spcBef>
                <a:spcPts val="500"/>
              </a:spcBef>
              <a:buFontTx/>
              <a:buAutoNum type="arabicPeriod"/>
            </a:pPr>
            <a:r>
              <a:rPr lang="en-US" dirty="0" smtClean="0">
                <a:solidFill>
                  <a:schemeClr val="accent1"/>
                </a:solidFill>
              </a:rPr>
              <a:t>WHERE</a:t>
            </a:r>
            <a:r>
              <a:rPr lang="bg-BG" dirty="0"/>
              <a:t>.</a:t>
            </a:r>
            <a:r>
              <a:rPr lang="bg-BG" dirty="0" smtClean="0">
                <a:solidFill>
                  <a:schemeClr val="accent1"/>
                </a:solidFill>
              </a:rPr>
              <a:t> </a:t>
            </a:r>
            <a:r>
              <a:rPr lang="bg-BG" dirty="0" smtClean="0"/>
              <a:t>Логически изрази. </a:t>
            </a:r>
            <a:r>
              <a:rPr lang="en-US" dirty="0" smtClean="0">
                <a:solidFill>
                  <a:schemeClr val="accent1"/>
                </a:solidFill>
              </a:rPr>
              <a:t>BETWEEN</a:t>
            </a:r>
            <a:endParaRPr lang="en-US" dirty="0" smtClean="0"/>
          </a:p>
        </p:txBody>
      </p:sp>
    </p:spTree>
    <p:extLst>
      <p:ext uri="{BB962C8B-B14F-4D97-AF65-F5344CB8AC3E}">
        <p14:creationId xmlns:p14="http://schemas.microsoft.com/office/powerpoint/2010/main" val="34444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7" name="Rectangle 3"/>
          <p:cNvSpPr>
            <a:spLocks noGrp="1" noChangeArrowheads="1"/>
          </p:cNvSpPr>
          <p:nvPr>
            <p:ph idx="1"/>
          </p:nvPr>
        </p:nvSpPr>
        <p:spPr/>
        <p:txBody>
          <a:bodyPr>
            <a:normAutofit/>
          </a:bodyPr>
          <a:lstStyle/>
          <a:p>
            <a:pPr>
              <a:lnSpc>
                <a:spcPct val="100000"/>
              </a:lnSpc>
            </a:pPr>
            <a:r>
              <a:rPr lang="bg-BG" sz="3200" dirty="0" smtClean="0">
                <a:solidFill>
                  <a:schemeClr val="tx2">
                    <a:lumMod val="75000"/>
                  </a:schemeClr>
                </a:solidFill>
              </a:rPr>
              <a:t>Псевдонимите</a:t>
            </a:r>
            <a:r>
              <a:rPr lang="en-US" sz="3200" dirty="0" smtClean="0"/>
              <a:t> </a:t>
            </a:r>
            <a:r>
              <a:rPr lang="bg-BG" sz="3200" dirty="0" smtClean="0"/>
              <a:t>преименуват таблица или заглавие на колона</a:t>
            </a:r>
            <a:endParaRPr lang="en-US" sz="3200" dirty="0"/>
          </a:p>
          <a:p>
            <a:pPr>
              <a:lnSpc>
                <a:spcPct val="100000"/>
              </a:lnSpc>
              <a:spcBef>
                <a:spcPts val="22200"/>
              </a:spcBef>
            </a:pPr>
            <a:r>
              <a:rPr lang="bg-BG" sz="3200" dirty="0" smtClean="0"/>
              <a:t>Можете да скъсявате полета или</a:t>
            </a:r>
            <a:r>
              <a:rPr lang="en-US" sz="3200" dirty="0" smtClean="0"/>
              <a:t> </a:t>
            </a:r>
            <a:r>
              <a:rPr lang="bg-BG" sz="3200" dirty="0" smtClean="0"/>
              <a:t>да пояснявате</a:t>
            </a:r>
            <a:r>
              <a:rPr lang="en-US" sz="3200" dirty="0" smtClean="0"/>
              <a:t> </a:t>
            </a:r>
            <a:r>
              <a:rPr lang="bg-BG" sz="3200" dirty="0" smtClean="0"/>
              <a:t>абревиатури</a:t>
            </a:r>
            <a:endParaRPr lang="en-US" sz="3200" dirty="0"/>
          </a:p>
        </p:txBody>
      </p:sp>
      <p:sp>
        <p:nvSpPr>
          <p:cNvPr id="502786" name="Rectangle 2"/>
          <p:cNvSpPr>
            <a:spLocks noGrp="1" noChangeArrowheads="1"/>
          </p:cNvSpPr>
          <p:nvPr>
            <p:ph type="title"/>
          </p:nvPr>
        </p:nvSpPr>
        <p:spPr/>
        <p:txBody>
          <a:bodyPr/>
          <a:lstStyle/>
          <a:p>
            <a:r>
              <a:rPr lang="bg-BG" dirty="0" smtClean="0"/>
              <a:t>Псевдоними на колони</a:t>
            </a:r>
            <a:endParaRPr lang="en-US" dirty="0"/>
          </a:p>
        </p:txBody>
      </p:sp>
      <p:sp>
        <p:nvSpPr>
          <p:cNvPr id="502788" name="Rectangle 4"/>
          <p:cNvSpPr>
            <a:spLocks noChangeArrowheads="1"/>
          </p:cNvSpPr>
          <p:nvPr/>
        </p:nvSpPr>
        <p:spPr bwMode="auto">
          <a:xfrm>
            <a:off x="1979612" y="1797723"/>
            <a:ext cx="8305800" cy="83099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employee_id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AS</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id, first_name</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last_name</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2789" name="Group 5"/>
          <p:cNvGraphicFramePr>
            <a:graphicFrameLocks noGrp="1"/>
          </p:cNvGraphicFramePr>
          <p:nvPr>
            <p:extLst>
              <p:ext uri="{D42A27DB-BD31-4B8C-83A1-F6EECF244321}">
                <p14:modId xmlns:p14="http://schemas.microsoft.com/office/powerpoint/2010/main" val="3868425866"/>
              </p:ext>
            </p:extLst>
          </p:nvPr>
        </p:nvGraphicFramePr>
        <p:xfrm>
          <a:off x="3195638" y="2819400"/>
          <a:ext cx="5794372" cy="1707477"/>
        </p:xfrm>
        <a:graphic>
          <a:graphicData uri="http://schemas.openxmlformats.org/drawingml/2006/table">
            <a:tbl>
              <a:tblPr/>
              <a:tblGrid>
                <a:gridCol w="1906242">
                  <a:extLst>
                    <a:ext uri="{9D8B030D-6E8A-4147-A177-3AD203B41FA5}">
                      <a16:colId xmlns="" xmlns:a16="http://schemas.microsoft.com/office/drawing/2014/main" val="1163929117"/>
                    </a:ext>
                  </a:extLst>
                </a:gridCol>
                <a:gridCol w="1906242">
                  <a:extLst>
                    <a:ext uri="{9D8B030D-6E8A-4147-A177-3AD203B41FA5}">
                      <a16:colId xmlns="" xmlns:a16="http://schemas.microsoft.com/office/drawing/2014/main" val="20000"/>
                    </a:ext>
                  </a:extLst>
                </a:gridCol>
                <a:gridCol w="1981888">
                  <a:extLst>
                    <a:ext uri="{9D8B030D-6E8A-4147-A177-3AD203B41FA5}">
                      <a16:colId xmlns="" xmlns:a16="http://schemas.microsoft.com/office/drawing/2014/main" val="20001"/>
                    </a:ext>
                  </a:extLst>
                </a:gridCol>
              </a:tblGrid>
              <a:tr h="47760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id</a:t>
                      </a:r>
                      <a:endPar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first_name</a:t>
                      </a:r>
                      <a:endPar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last_name</a:t>
                      </a:r>
                      <a:endPar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 xmlns:a16="http://schemas.microsoft.com/office/drawing/2014/main" val="10000"/>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Guy</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Kevin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8" name="Rectangle 9"/>
          <p:cNvSpPr>
            <a:spLocks noChangeArrowheads="1"/>
          </p:cNvSpPr>
          <p:nvPr/>
        </p:nvSpPr>
        <p:spPr bwMode="auto">
          <a:xfrm>
            <a:off x="1979612" y="5181600"/>
            <a:ext cx="8305800" cy="132610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SELECT</a:t>
            </a:r>
            <a:r>
              <a:rPr lang="en-US" b="1" dirty="0">
                <a:solidFill>
                  <a:schemeClr val="tx2"/>
                </a:solidFill>
                <a:effectLst>
                  <a:outerShdw blurRad="38100" dist="38100" dir="2700000" algn="tl">
                    <a:srgbClr val="000000">
                      <a:alpha val="43137"/>
                    </a:srgbClr>
                  </a:outerShdw>
                </a:effectLst>
                <a:latin typeface="Consolas" panose="020B0609020204030204" pitchFamily="49" charset="0"/>
              </a:rPr>
              <a:t> </a:t>
            </a:r>
            <a:r>
              <a:rPr lang="en-US" b="1" noProof="1" smtClean="0">
                <a:solidFill>
                  <a:schemeClr val="tx2"/>
                </a:solidFill>
                <a:effectLst>
                  <a:outerShdw blurRad="38100" dist="38100" dir="2700000" algn="tl">
                    <a:srgbClr val="000000">
                      <a:alpha val="43137"/>
                    </a:srgbClr>
                  </a:outerShdw>
                </a:effectLst>
                <a:latin typeface="Consolas" panose="020B0609020204030204" pitchFamily="49" charset="0"/>
              </a:rPr>
              <a:t>c.duration</a:t>
            </a:r>
            <a:r>
              <a:rPr lang="en-US" b="1" dirty="0">
                <a:solidFill>
                  <a:srgbClr val="FBEEDC"/>
                </a:solidFill>
                <a:effectLst>
                  <a:outerShdw blurRad="38100" dist="38100" dir="2700000" algn="tl">
                    <a:srgbClr val="000000">
                      <a:alpha val="43137"/>
                    </a:srgbClr>
                  </a:outerShdw>
                </a:effectLst>
                <a:latin typeface="Consolas" panose="020B0609020204030204" pitchFamily="49" charset="0"/>
              </a:rPr>
              <a:t>,</a:t>
            </a:r>
          </a:p>
          <a:p>
            <a:r>
              <a:rPr lang="en-US" b="1" dirty="0">
                <a:solidFill>
                  <a:srgbClr val="FBEEDC"/>
                </a:solidFill>
                <a:effectLst>
                  <a:outerShdw blurRad="38100" dist="38100" dir="2700000" algn="tl">
                    <a:srgbClr val="000000">
                      <a:alpha val="43137"/>
                    </a:srgbClr>
                  </a:outerShdw>
                </a:effectLst>
                <a:latin typeface="Consolas" panose="020B0609020204030204" pitchFamily="49" charset="0"/>
              </a:rPr>
              <a:t>       </a:t>
            </a:r>
            <a:r>
              <a:rPr lang="en-US" b="1" noProof="1" smtClean="0">
                <a:solidFill>
                  <a:srgbClr val="FBEEDC"/>
                </a:solidFill>
                <a:effectLst>
                  <a:outerShdw blurRad="38100" dist="38100" dir="2700000" algn="tl">
                    <a:srgbClr val="000000">
                      <a:alpha val="43137"/>
                    </a:srgbClr>
                  </a:outerShdw>
                </a:effectLst>
                <a:latin typeface="Consolas" panose="020B0609020204030204" pitchFamily="49" charset="0"/>
              </a:rPr>
              <a:t>c.acg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AS</a:t>
            </a:r>
            <a:r>
              <a:rPr lang="en-US" b="1" dirty="0">
                <a:solidFill>
                  <a:srgbClr val="FBEEDC"/>
                </a:solidFill>
                <a:effectLst>
                  <a:outerShdw blurRad="38100" dist="38100" dir="2700000" algn="tl">
                    <a:srgbClr val="000000">
                      <a:alpha val="43137"/>
                    </a:srgbClr>
                  </a:outerShdw>
                </a:effectLst>
                <a:latin typeface="Consolas" panose="020B0609020204030204" pitchFamily="49" charset="0"/>
              </a:rPr>
              <a:t> 'Access Control Gateway'</a:t>
            </a:r>
          </a:p>
          <a:p>
            <a:r>
              <a:rPr lang="en-US" b="1" dirty="0">
                <a:solidFill>
                  <a:srgbClr val="FBEEDC"/>
                </a:solidFill>
                <a:effectLst>
                  <a:outerShdw blurRad="38100" dist="38100" dir="2700000" algn="tl">
                    <a:srgbClr val="000000">
                      <a:alpha val="43137"/>
                    </a:srgbClr>
                  </a:outerShdw>
                </a:effectLst>
                <a:latin typeface="Consolas" panose="020B0609020204030204" pitchFamily="49" charset="0"/>
              </a:rPr>
              <a:t>  </a:t>
            </a:r>
            <a:r>
              <a:rPr lang="en-GB" b="1" dirty="0">
                <a:solidFill>
                  <a:srgbClr val="FBEEDC"/>
                </a:solidFill>
                <a:effectLst>
                  <a:outerShdw blurRad="38100" dist="38100" dir="2700000" algn="tl">
                    <a:srgbClr val="000000">
                      <a:alpha val="43137"/>
                    </a:srgbClr>
                  </a:outerShdw>
                </a:effectLst>
                <a:latin typeface="Consolas" panose="020B0609020204030204" pitchFamily="49" charset="0"/>
              </a:rPr>
              <a:t>FROM c</a:t>
            </a:r>
            <a:r>
              <a:rPr lang="en-GB" b="1" dirty="0" smtClean="0">
                <a:solidFill>
                  <a:srgbClr val="FBEEDC"/>
                </a:solidFill>
                <a:effectLst>
                  <a:outerShdw blurRad="38100" dist="38100" dir="2700000" algn="tl">
                    <a:srgbClr val="000000">
                      <a:alpha val="43137"/>
                    </a:srgbClr>
                  </a:outerShdw>
                </a:effectLst>
                <a:latin typeface="Consolas" panose="020B0609020204030204" pitchFamily="49" charset="0"/>
              </a:rPr>
              <a:t>alls </a:t>
            </a:r>
            <a:r>
              <a:rPr lang="en-GB"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AS</a:t>
            </a:r>
            <a:r>
              <a:rPr lang="en-GB" b="1" dirty="0">
                <a:solidFill>
                  <a:srgbClr val="FBEEDC"/>
                </a:solidFill>
                <a:effectLst>
                  <a:outerShdw blurRad="38100" dist="38100" dir="2700000" algn="tl">
                    <a:srgbClr val="000000">
                      <a:alpha val="43137"/>
                    </a:srgbClr>
                  </a:outerShdw>
                </a:effectLst>
                <a:latin typeface="Consolas" panose="020B0609020204030204" pitchFamily="49" charset="0"/>
              </a:rPr>
              <a:t> </a:t>
            </a:r>
            <a:r>
              <a:rPr lang="en-GB" b="1" dirty="0" smtClean="0">
                <a:solidFill>
                  <a:srgbClr val="FBEEDC"/>
                </a:solidFill>
                <a:effectLst>
                  <a:outerShdw blurRad="38100" dist="38100" dir="2700000" algn="tl">
                    <a:srgbClr val="000000">
                      <a:alpha val="43137"/>
                    </a:srgbClr>
                  </a:outerShdw>
                </a:effectLst>
                <a:latin typeface="Consolas" panose="020B0609020204030204" pitchFamily="49" charset="0"/>
              </a:rPr>
              <a:t>c;</a:t>
            </a:r>
            <a:endParaRPr lang="en-GB"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9" name="AutoShape 22"/>
          <p:cNvSpPr>
            <a:spLocks noChangeArrowheads="1"/>
          </p:cNvSpPr>
          <p:nvPr/>
        </p:nvSpPr>
        <p:spPr bwMode="auto">
          <a:xfrm>
            <a:off x="5484812" y="2819397"/>
            <a:ext cx="3327654" cy="646687"/>
          </a:xfrm>
          <a:prstGeom prst="wedgeRoundRectCallout">
            <a:avLst>
              <a:gd name="adj1" fmla="val -40026"/>
              <a:gd name="adj2" fmla="val -142930"/>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smtClean="0">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Показвано име</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5265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2788"/>
                                        </p:tgtEl>
                                        <p:attrNameLst>
                                          <p:attrName>style.visibility</p:attrName>
                                        </p:attrNameLst>
                                      </p:cBhvr>
                                      <p:to>
                                        <p:strVal val="visible"/>
                                      </p:to>
                                    </p:set>
                                    <p:animEffect transition="in" filter="fade">
                                      <p:cBhvr>
                                        <p:cTn id="7" dur="500"/>
                                        <p:tgtEl>
                                          <p:spTgt spid="5027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2789"/>
                                        </p:tgtEl>
                                        <p:attrNameLst>
                                          <p:attrName>style.visibility</p:attrName>
                                        </p:attrNameLst>
                                      </p:cBhvr>
                                      <p:to>
                                        <p:strVal val="visible"/>
                                      </p:to>
                                    </p:set>
                                    <p:animEffect transition="in" filter="fade">
                                      <p:cBhvr>
                                        <p:cTn id="17" dur="500"/>
                                        <p:tgtEl>
                                          <p:spTgt spid="502789"/>
                                        </p:tgtEl>
                                      </p:cBhvr>
                                    </p:animEffect>
                                  </p:childTnLst>
                                </p:cTn>
                              </p:par>
                              <p:par>
                                <p:cTn id="18" presetID="10" presetClass="exit" presetSubtype="0" fill="hold" grpId="1" nodeType="withEffect">
                                  <p:stCondLst>
                                    <p:cond delay="0"/>
                                  </p:stCondLst>
                                  <p:childTnLst>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02787">
                                            <p:txEl>
                                              <p:pRg st="1" end="1"/>
                                            </p:txEl>
                                          </p:spTgt>
                                        </p:tgtEl>
                                        <p:attrNameLst>
                                          <p:attrName>style.visibility</p:attrName>
                                        </p:attrNameLst>
                                      </p:cBhvr>
                                      <p:to>
                                        <p:strVal val="visible"/>
                                      </p:to>
                                    </p:set>
                                    <p:animEffect transition="in" filter="fade">
                                      <p:cBhvr>
                                        <p:cTn id="25" dur="500"/>
                                        <p:tgtEl>
                                          <p:spTgt spid="502787">
                                            <p:txEl>
                                              <p:pRg st="1" end="1"/>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8" grpId="0" animBg="1"/>
      <p:bldP spid="8" grpId="0" animBg="1"/>
      <p:bldP spid="9" grpId="0" animBg="1"/>
      <p:bldP spid="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idx="1"/>
          </p:nvPr>
        </p:nvSpPr>
        <p:spPr>
          <a:xfrm>
            <a:off x="190413" y="1066800"/>
            <a:ext cx="11804822" cy="5570355"/>
          </a:xfrm>
        </p:spPr>
        <p:txBody>
          <a:bodyPr>
            <a:normAutofit/>
          </a:bodyPr>
          <a:lstStyle/>
          <a:p>
            <a:pPr>
              <a:lnSpc>
                <a:spcPct val="100000"/>
              </a:lnSpc>
            </a:pPr>
            <a:r>
              <a:rPr lang="bg-BG" sz="3000" dirty="0" smtClean="0"/>
              <a:t>Вие </a:t>
            </a:r>
            <a:r>
              <a:rPr lang="bg-BG" sz="3000" dirty="0" err="1" smtClean="0"/>
              <a:t>ожете</a:t>
            </a:r>
            <a:r>
              <a:rPr lang="bg-BG" sz="3000" dirty="0" smtClean="0"/>
              <a:t> да слепвате имена на колони или символни низове с помощта на </a:t>
            </a:r>
            <a:r>
              <a:rPr lang="bg-BG" sz="3000" dirty="0" err="1" smtClean="0"/>
              <a:t>функциия</a:t>
            </a:r>
            <a:r>
              <a:rPr lang="en-US" sz="3000" dirty="0" smtClean="0"/>
              <a:t> </a:t>
            </a:r>
            <a:r>
              <a:rPr lang="en-US" sz="3000" b="1" dirty="0" err="1" smtClean="0">
                <a:solidFill>
                  <a:schemeClr val="accent1"/>
                </a:solidFill>
                <a:effectLst>
                  <a:outerShdw blurRad="38100" dist="38100" dir="2700000" algn="tl">
                    <a:srgbClr val="000000">
                      <a:alpha val="43137"/>
                    </a:srgbClr>
                  </a:outerShdw>
                </a:effectLst>
                <a:latin typeface="Consolas" panose="020B0609020204030204" pitchFamily="49" charset="0"/>
              </a:rPr>
              <a:t>concat</a:t>
            </a:r>
            <a:r>
              <a:rPr lang="en-US" sz="3000" b="1" dirty="0" smtClean="0">
                <a:solidFill>
                  <a:schemeClr val="accent1"/>
                </a:solidFill>
                <a:effectLst>
                  <a:outerShdw blurRad="38100" dist="38100" dir="2700000" algn="tl">
                    <a:srgbClr val="000000">
                      <a:alpha val="43137"/>
                    </a:srgbClr>
                  </a:outerShdw>
                </a:effectLst>
                <a:latin typeface="Consolas" panose="020B0609020204030204" pitchFamily="49" charset="0"/>
              </a:rPr>
              <a:t>()</a:t>
            </a:r>
            <a:r>
              <a:rPr lang="en-US" sz="3000" dirty="0" smtClean="0"/>
              <a:t> </a:t>
            </a:r>
          </a:p>
          <a:p>
            <a:pPr lvl="1">
              <a:lnSpc>
                <a:spcPct val="100000"/>
              </a:lnSpc>
            </a:pPr>
            <a:r>
              <a:rPr lang="bg-BG" sz="2700" dirty="0" smtClean="0"/>
              <a:t>Символните литерали са затворени в </a:t>
            </a:r>
            <a:r>
              <a:rPr lang="en-US" sz="2700" dirty="0" smtClean="0"/>
              <a:t>[</a:t>
            </a:r>
            <a:r>
              <a:rPr lang="en-US" sz="28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700" dirty="0" smtClean="0"/>
              <a:t>](</a:t>
            </a:r>
            <a:r>
              <a:rPr lang="bg-BG" sz="2700" dirty="0" smtClean="0">
                <a:solidFill>
                  <a:schemeClr val="accent1"/>
                </a:solidFill>
              </a:rPr>
              <a:t>единични кавички</a:t>
            </a:r>
            <a:r>
              <a:rPr lang="en-US" sz="2700" dirty="0" smtClean="0"/>
              <a:t>)</a:t>
            </a:r>
          </a:p>
          <a:p>
            <a:pPr lvl="1">
              <a:lnSpc>
                <a:spcPct val="100000"/>
              </a:lnSpc>
            </a:pPr>
            <a:r>
              <a:rPr lang="bg-BG" sz="2700" dirty="0" smtClean="0"/>
              <a:t>За таблиците и имената на колоните, съдържащи специални символи </a:t>
            </a:r>
            <a:r>
              <a:rPr lang="en-US" sz="2700" dirty="0" smtClean="0"/>
              <a:t> </a:t>
            </a:r>
            <a:r>
              <a:rPr lang="bg-BG" sz="2700" dirty="0" smtClean="0"/>
              <a:t>използвайте </a:t>
            </a:r>
            <a:r>
              <a:rPr lang="en-US" sz="2700" dirty="0" smtClean="0"/>
              <a:t>[</a:t>
            </a:r>
            <a:r>
              <a:rPr lang="en-US" sz="2700" b="1" dirty="0" smtClean="0">
                <a:solidFill>
                  <a:schemeClr val="accent1"/>
                </a:solidFill>
              </a:rPr>
              <a:t>`</a:t>
            </a:r>
            <a:r>
              <a:rPr lang="en-US" sz="2700" dirty="0" smtClean="0"/>
              <a:t>]</a:t>
            </a:r>
            <a:r>
              <a:rPr lang="en-US" sz="2700" dirty="0" smtClean="0">
                <a:solidFill>
                  <a:schemeClr val="accent1"/>
                </a:solidFill>
              </a:rPr>
              <a:t> </a:t>
            </a:r>
            <a:r>
              <a:rPr lang="en-US" sz="2700" dirty="0"/>
              <a:t>(</a:t>
            </a:r>
            <a:r>
              <a:rPr lang="en-US" sz="2700" dirty="0" err="1" smtClean="0">
                <a:solidFill>
                  <a:schemeClr val="accent1"/>
                </a:solidFill>
              </a:rPr>
              <a:t>backtick</a:t>
            </a:r>
            <a:r>
              <a:rPr lang="en-US" sz="2700" dirty="0"/>
              <a:t>)</a:t>
            </a:r>
          </a:p>
        </p:txBody>
      </p:sp>
      <p:sp>
        <p:nvSpPr>
          <p:cNvPr id="504834" name="Rectangle 2"/>
          <p:cNvSpPr>
            <a:spLocks noGrp="1" noChangeArrowheads="1"/>
          </p:cNvSpPr>
          <p:nvPr>
            <p:ph type="title"/>
          </p:nvPr>
        </p:nvSpPr>
        <p:spPr/>
        <p:txBody>
          <a:bodyPr/>
          <a:lstStyle/>
          <a:p>
            <a:r>
              <a:rPr lang="bg-BG" dirty="0" smtClean="0"/>
              <a:t>Залепване - конкатенация</a:t>
            </a:r>
            <a:endParaRPr lang="en-US" dirty="0"/>
          </a:p>
        </p:txBody>
      </p:sp>
      <p:sp>
        <p:nvSpPr>
          <p:cNvPr id="504836" name="Rectangle 4"/>
          <p:cNvSpPr>
            <a:spLocks noChangeArrowheads="1"/>
          </p:cNvSpPr>
          <p:nvPr/>
        </p:nvSpPr>
        <p:spPr bwMode="auto">
          <a:xfrm>
            <a:off x="620759" y="3545257"/>
            <a:ext cx="108822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concat(`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first_name</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last_name</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AS </a:t>
            </a:r>
            <a:r>
              <a:rPr lang="en-US" sz="26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Full Name</a:t>
            </a:r>
            <a:r>
              <a:rPr lang="en-US" sz="26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employee_id</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AS </a:t>
            </a:r>
            <a:r>
              <a:rPr lang="en-US" sz="26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No.</a:t>
            </a:r>
            <a:r>
              <a:rPr lang="en-US" sz="26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4837" name="Group 5"/>
          <p:cNvGraphicFramePr>
            <a:graphicFrameLocks noGrp="1"/>
          </p:cNvGraphicFramePr>
          <p:nvPr>
            <p:extLst>
              <p:ext uri="{D42A27DB-BD31-4B8C-83A1-F6EECF244321}">
                <p14:modId xmlns:p14="http://schemas.microsoft.com/office/powerpoint/2010/main" val="3427554773"/>
              </p:ext>
            </p:extLst>
          </p:nvPr>
        </p:nvGraphicFramePr>
        <p:xfrm>
          <a:off x="4646612" y="4894713"/>
          <a:ext cx="5791200" cy="1784604"/>
        </p:xfrm>
        <a:graphic>
          <a:graphicData uri="http://schemas.openxmlformats.org/drawingml/2006/table">
            <a:tbl>
              <a:tblPr/>
              <a:tblGrid>
                <a:gridCol w="3201988">
                  <a:extLst>
                    <a:ext uri="{9D8B030D-6E8A-4147-A177-3AD203B41FA5}">
                      <a16:colId xmlns="" xmlns:a16="http://schemas.microsoft.com/office/drawing/2014/main" val="20000"/>
                    </a:ext>
                  </a:extLst>
                </a:gridCol>
                <a:gridCol w="2589212">
                  <a:extLst>
                    <a:ext uri="{9D8B030D-6E8A-4147-A177-3AD203B41FA5}">
                      <a16:colId xmlns="" xmlns:a16="http://schemas.microsoft.com/office/drawing/2014/main" val="20001"/>
                    </a:ext>
                  </a:extLst>
                </a:gridCol>
              </a:tblGrid>
              <a:tr h="46786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Full</a:t>
                      </a:r>
                      <a:r>
                        <a:rPr kumimoji="1" lang="en-US" sz="26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 </a:t>
                      </a:r>
                      <a:r>
                        <a:rPr kumimoji="1" lang="en-US" sz="26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No.</a:t>
                      </a:r>
                      <a:endParaRPr kumimoji="1" lang="en-US" sz="26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 xmlns:a16="http://schemas.microsoft.com/office/drawing/2014/main" val="10000"/>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a:ln>
                            <a:noFill/>
                          </a:ln>
                          <a:solidFill>
                            <a:srgbClr val="EBFFD2"/>
                          </a:solidFill>
                          <a:effectLst>
                            <a:outerShdw blurRad="38100" dist="38100" dir="2700000" algn="tl">
                              <a:srgbClr val="000000">
                                <a:alpha val="43137"/>
                              </a:srgbClr>
                            </a:outerShdw>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4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4</a:t>
            </a:fld>
            <a:endParaRPr lang="en-US" dirty="0"/>
          </a:p>
        </p:txBody>
      </p:sp>
    </p:spTree>
    <p:extLst>
      <p:ext uri="{BB962C8B-B14F-4D97-AF65-F5344CB8AC3E}">
        <p14:creationId xmlns:p14="http://schemas.microsoft.com/office/powerpoint/2010/main" val="260072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4835">
                                            <p:txEl>
                                              <p:pRg st="1" end="1"/>
                                            </p:txEl>
                                          </p:spTgt>
                                        </p:tgtEl>
                                        <p:attrNameLst>
                                          <p:attrName>style.visibility</p:attrName>
                                        </p:attrNameLst>
                                      </p:cBhvr>
                                      <p:to>
                                        <p:strVal val="visible"/>
                                      </p:to>
                                    </p:set>
                                    <p:animEffect transition="in" filter="fade">
                                      <p:cBhvr>
                                        <p:cTn id="7" dur="500"/>
                                        <p:tgtEl>
                                          <p:spTgt spid="5048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4835">
                                            <p:txEl>
                                              <p:pRg st="2" end="2"/>
                                            </p:txEl>
                                          </p:spTgt>
                                        </p:tgtEl>
                                        <p:attrNameLst>
                                          <p:attrName>style.visibility</p:attrName>
                                        </p:attrNameLst>
                                      </p:cBhvr>
                                      <p:to>
                                        <p:strVal val="visible"/>
                                      </p:to>
                                    </p:set>
                                    <p:animEffect transition="in" filter="fade">
                                      <p:cBhvr>
                                        <p:cTn id="12" dur="500"/>
                                        <p:tgtEl>
                                          <p:spTgt spid="5048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4836"/>
                                        </p:tgtEl>
                                        <p:attrNameLst>
                                          <p:attrName>style.visibility</p:attrName>
                                        </p:attrNameLst>
                                      </p:cBhvr>
                                      <p:to>
                                        <p:strVal val="visible"/>
                                      </p:to>
                                    </p:set>
                                    <p:animEffect transition="in" filter="fade">
                                      <p:cBhvr>
                                        <p:cTn id="17" dur="500"/>
                                        <p:tgtEl>
                                          <p:spTgt spid="5048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04837"/>
                                        </p:tgtEl>
                                        <p:attrNameLst>
                                          <p:attrName>style.visibility</p:attrName>
                                        </p:attrNameLst>
                                      </p:cBhvr>
                                      <p:to>
                                        <p:strVal val="visible"/>
                                      </p:to>
                                    </p:set>
                                    <p:animEffect transition="in" filter="fade">
                                      <p:cBhvr>
                                        <p:cTn id="22" dur="500"/>
                                        <p:tgtEl>
                                          <p:spTgt spid="504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5</a:t>
            </a:fld>
            <a:endParaRPr lang="en-US" dirty="0"/>
          </a:p>
        </p:txBody>
      </p:sp>
      <p:sp>
        <p:nvSpPr>
          <p:cNvPr id="3" name="Content Placeholder 2"/>
          <p:cNvSpPr>
            <a:spLocks noGrp="1"/>
          </p:cNvSpPr>
          <p:nvPr>
            <p:ph idx="1"/>
          </p:nvPr>
        </p:nvSpPr>
        <p:spPr/>
        <p:txBody>
          <a:bodyPr>
            <a:normAutofit fontScale="92500" lnSpcReduction="20000"/>
          </a:bodyPr>
          <a:lstStyle/>
          <a:p>
            <a:r>
              <a:rPr lang="bg-BG" dirty="0" smtClean="0"/>
              <a:t>Намерете информация за всички служители</a:t>
            </a:r>
            <a:r>
              <a:rPr lang="en-US" dirty="0" smtClean="0"/>
              <a:t>, </a:t>
            </a:r>
            <a:r>
              <a:rPr lang="bg-BG" dirty="0" smtClean="0"/>
              <a:t>като списък на техните </a:t>
            </a:r>
            <a:r>
              <a:rPr lang="en-US" dirty="0" smtClean="0">
                <a:solidFill>
                  <a:schemeClr val="accent1"/>
                </a:solidFill>
              </a:rPr>
              <a:t>full</a:t>
            </a:r>
            <a:r>
              <a:rPr lang="en-US" dirty="0" smtClean="0"/>
              <a:t> </a:t>
            </a:r>
            <a:r>
              <a:rPr lang="en-US" dirty="0">
                <a:solidFill>
                  <a:schemeClr val="accent1"/>
                </a:solidFill>
              </a:rPr>
              <a:t>name</a:t>
            </a:r>
            <a:r>
              <a:rPr lang="en-US" dirty="0"/>
              <a:t>, </a:t>
            </a:r>
            <a:r>
              <a:rPr lang="en-US" dirty="0">
                <a:solidFill>
                  <a:schemeClr val="accent1"/>
                </a:solidFill>
              </a:rPr>
              <a:t>job title</a:t>
            </a:r>
            <a:r>
              <a:rPr lang="en-US" dirty="0"/>
              <a:t> </a:t>
            </a:r>
            <a:r>
              <a:rPr lang="bg-BG" dirty="0"/>
              <a:t>и</a:t>
            </a:r>
            <a:r>
              <a:rPr lang="en-US" dirty="0" smtClean="0"/>
              <a:t> </a:t>
            </a:r>
            <a:r>
              <a:rPr lang="en-US" dirty="0" smtClean="0">
                <a:solidFill>
                  <a:schemeClr val="accent1"/>
                </a:solidFill>
              </a:rPr>
              <a:t>salary</a:t>
            </a:r>
            <a:r>
              <a:rPr lang="bg-BG" dirty="0" smtClean="0">
                <a:solidFill>
                  <a:schemeClr val="accent1"/>
                </a:solidFill>
              </a:rPr>
              <a:t> (пълно име, име на професия </a:t>
            </a:r>
            <a:r>
              <a:rPr lang="bg-BG" dirty="0" smtClean="0"/>
              <a:t>и</a:t>
            </a:r>
            <a:r>
              <a:rPr lang="bg-BG" dirty="0" smtClean="0">
                <a:solidFill>
                  <a:schemeClr val="accent1"/>
                </a:solidFill>
              </a:rPr>
              <a:t> заплата)</a:t>
            </a:r>
            <a:endParaRPr lang="en-US" dirty="0">
              <a:solidFill>
                <a:schemeClr val="accent1"/>
              </a:solidFill>
            </a:endParaRPr>
          </a:p>
          <a:p>
            <a:pPr lvl="1"/>
            <a:r>
              <a:rPr lang="bg-BG" dirty="0" smtClean="0"/>
              <a:t>Използвайте </a:t>
            </a:r>
            <a:r>
              <a:rPr lang="bg-BG" dirty="0" smtClean="0">
                <a:solidFill>
                  <a:schemeClr val="accent1"/>
                </a:solidFill>
              </a:rPr>
              <a:t>слепване</a:t>
            </a:r>
            <a:r>
              <a:rPr lang="en-US" dirty="0" smtClean="0"/>
              <a:t> </a:t>
            </a:r>
            <a:r>
              <a:rPr lang="bg-BG" dirty="0" smtClean="0"/>
              <a:t>за да покажете името и фамилията като </a:t>
            </a:r>
            <a:r>
              <a:rPr lang="bg-BG" dirty="0" smtClean="0">
                <a:solidFill>
                  <a:schemeClr val="accent1"/>
                </a:solidFill>
              </a:rPr>
              <a:t>едно поле</a:t>
            </a:r>
            <a:endParaRPr lang="en-US" dirty="0">
              <a:solidFill>
                <a:schemeClr val="accent1"/>
              </a:solidFill>
            </a:endParaRPr>
          </a:p>
          <a:p>
            <a:pPr>
              <a:spcBef>
                <a:spcPts val="21000"/>
              </a:spcBef>
            </a:pPr>
            <a:r>
              <a:rPr lang="bg-BG" dirty="0" smtClean="0"/>
              <a:t>Бележка</a:t>
            </a:r>
            <a:r>
              <a:rPr lang="en-US" dirty="0" smtClean="0"/>
              <a:t>: </a:t>
            </a:r>
            <a:r>
              <a:rPr lang="bg-BG" dirty="0" err="1" smtClean="0"/>
              <a:t>заявкка</a:t>
            </a:r>
            <a:r>
              <a:rPr lang="bg-BG" dirty="0" smtClean="0"/>
              <a:t> към базата от данни</a:t>
            </a:r>
            <a:r>
              <a:rPr lang="en-US" dirty="0" smtClean="0"/>
              <a:t> </a:t>
            </a:r>
            <a:r>
              <a:rPr lang="en-US" noProof="1" smtClean="0">
                <a:solidFill>
                  <a:schemeClr val="accent1"/>
                </a:solidFill>
              </a:rPr>
              <a:t>SoftUni</a:t>
            </a:r>
            <a:endParaRPr lang="en-US" dirty="0"/>
          </a:p>
        </p:txBody>
      </p:sp>
      <p:sp>
        <p:nvSpPr>
          <p:cNvPr id="4" name="Title 3"/>
          <p:cNvSpPr>
            <a:spLocks noGrp="1"/>
          </p:cNvSpPr>
          <p:nvPr>
            <p:ph type="title"/>
          </p:nvPr>
        </p:nvSpPr>
        <p:spPr/>
        <p:txBody>
          <a:bodyPr/>
          <a:lstStyle/>
          <a:p>
            <a:r>
              <a:rPr lang="bg-BG" dirty="0" smtClean="0"/>
              <a:t>Задача</a:t>
            </a:r>
            <a:r>
              <a:rPr lang="en-US" dirty="0" smtClean="0"/>
              <a:t>: </a:t>
            </a:r>
            <a:r>
              <a:rPr lang="bg-BG" dirty="0" smtClean="0"/>
              <a:t>Обобщение за служители</a:t>
            </a:r>
            <a:endParaRPr lang="en-US" dirty="0"/>
          </a:p>
        </p:txBody>
      </p:sp>
      <p:pic>
        <p:nvPicPr>
          <p:cNvPr id="5" name="Picture 4"/>
          <p:cNvPicPr>
            <a:picLocks noChangeAspect="1"/>
          </p:cNvPicPr>
          <p:nvPr/>
        </p:nvPicPr>
        <p:blipFill>
          <a:blip r:embed="rId2"/>
          <a:stretch>
            <a:fillRect/>
          </a:stretch>
        </p:blipFill>
        <p:spPr>
          <a:xfrm>
            <a:off x="3427886" y="3733800"/>
            <a:ext cx="5329875" cy="2286000"/>
          </a:xfrm>
          <a:prstGeom prst="rect">
            <a:avLst/>
          </a:prstGeom>
        </p:spPr>
      </p:pic>
    </p:spTree>
    <p:extLst>
      <p:ext uri="{BB962C8B-B14F-4D97-AF65-F5344CB8AC3E}">
        <p14:creationId xmlns:p14="http://schemas.microsoft.com/office/powerpoint/2010/main" val="400771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sp>
        <p:nvSpPr>
          <p:cNvPr id="4" name="Title 3"/>
          <p:cNvSpPr>
            <a:spLocks noGrp="1"/>
          </p:cNvSpPr>
          <p:nvPr>
            <p:ph type="title"/>
          </p:nvPr>
        </p:nvSpPr>
        <p:spPr/>
        <p:txBody>
          <a:bodyPr/>
          <a:lstStyle/>
          <a:p>
            <a:r>
              <a:rPr lang="bg-BG" dirty="0" smtClean="0"/>
              <a:t>Решение</a:t>
            </a:r>
            <a:r>
              <a:rPr lang="en-US" dirty="0" smtClean="0"/>
              <a:t>: </a:t>
            </a:r>
            <a:r>
              <a:rPr lang="bg-BG" dirty="0"/>
              <a:t>Обобщение за служители</a:t>
            </a:r>
            <a:endParaRPr lang="en-US" dirty="0"/>
          </a:p>
        </p:txBody>
      </p:sp>
      <p:sp>
        <p:nvSpPr>
          <p:cNvPr id="5" name="Rectangle 4"/>
          <p:cNvSpPr>
            <a:spLocks noChangeArrowheads="1"/>
          </p:cNvSpPr>
          <p:nvPr/>
        </p:nvSpPr>
        <p:spPr bwMode="auto">
          <a:xfrm>
            <a:off x="455612" y="2819400"/>
            <a:ext cx="11201400" cy="224676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SELECT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endParaRPr lang="bg-BG"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bg-BG"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CONCAT(`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first_name</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last_name</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Full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Name',</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job_title</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AS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Job Title</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salary</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AS </a:t>
            </a:r>
            <a:r>
              <a:rPr lang="en-US" sz="28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Salary</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8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AutoShape 22"/>
          <p:cNvSpPr>
            <a:spLocks noChangeArrowheads="1"/>
          </p:cNvSpPr>
          <p:nvPr/>
        </p:nvSpPr>
        <p:spPr bwMode="auto">
          <a:xfrm>
            <a:off x="2360612" y="990600"/>
            <a:ext cx="3352800" cy="1324366"/>
          </a:xfrm>
          <a:prstGeom prst="wedgeRoundRectCallout">
            <a:avLst>
              <a:gd name="adj1" fmla="val -38995"/>
              <a:gd name="adj2" fmla="val 191289"/>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smtClean="0">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Слепване (конкатенация)</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7" name="AutoShape 22"/>
          <p:cNvSpPr>
            <a:spLocks noChangeArrowheads="1"/>
          </p:cNvSpPr>
          <p:nvPr/>
        </p:nvSpPr>
        <p:spPr bwMode="auto">
          <a:xfrm>
            <a:off x="8238309" y="5570603"/>
            <a:ext cx="3418703" cy="870902"/>
          </a:xfrm>
          <a:prstGeom prst="wedgeRoundRectCallout">
            <a:avLst>
              <a:gd name="adj1" fmla="val -32360"/>
              <a:gd name="adj2" fmla="val -285963"/>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smtClean="0">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Псевдоними на колони</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3874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bg-BG" dirty="0" smtClean="0"/>
              <a:t>Филтриране на избрани колони</a:t>
            </a:r>
            <a:endParaRPr lang="en-US" dirty="0"/>
          </a:p>
        </p:txBody>
      </p:sp>
      <p:sp>
        <p:nvSpPr>
          <p:cNvPr id="510979" name="Rectangle 3"/>
          <p:cNvSpPr>
            <a:spLocks noGrp="1" noChangeArrowheads="1"/>
          </p:cNvSpPr>
          <p:nvPr>
            <p:ph idx="1"/>
          </p:nvPr>
        </p:nvSpPr>
        <p:spPr/>
        <p:txBody>
          <a:bodyPr>
            <a:normAutofit/>
          </a:bodyPr>
          <a:lstStyle/>
          <a:p>
            <a:pPr>
              <a:spcBef>
                <a:spcPct val="25000"/>
              </a:spcBef>
            </a:pPr>
            <a:r>
              <a:rPr lang="bg-BG" dirty="0" smtClean="0"/>
              <a:t>Използвайте </a:t>
            </a:r>
            <a:r>
              <a:rPr lang="en-US" dirty="0" smtClean="0"/>
              <a:t> </a:t>
            </a:r>
            <a:r>
              <a:rPr lang="en-US" b="1" dirty="0" smtClean="0">
                <a:solidFill>
                  <a:schemeClr val="accent1"/>
                </a:solidFill>
                <a:effectLst>
                  <a:outerShdw blurRad="38100" dist="38100" dir="2700000" algn="tl">
                    <a:srgbClr val="000000">
                      <a:alpha val="43137"/>
                    </a:srgbClr>
                  </a:outerShdw>
                </a:effectLst>
                <a:latin typeface="Consolas" panose="020B0609020204030204" pitchFamily="49" charset="0"/>
              </a:rPr>
              <a:t>DISTINCT</a:t>
            </a:r>
            <a:r>
              <a:rPr lang="en-US" dirty="0" smtClean="0"/>
              <a:t> </a:t>
            </a:r>
            <a:r>
              <a:rPr lang="bg-BG" dirty="0" smtClean="0"/>
              <a:t>за премахване на дублиращи се </a:t>
            </a:r>
            <a:r>
              <a:rPr lang="bg-BG" dirty="0" err="1" smtClean="0"/>
              <a:t>реззултати</a:t>
            </a:r>
            <a:endParaRPr lang="en-US" dirty="0" smtClean="0"/>
          </a:p>
          <a:p>
            <a:pPr marL="0" indent="0">
              <a:spcBef>
                <a:spcPts val="2400"/>
              </a:spcBef>
              <a:buNone/>
            </a:pPr>
            <a:r>
              <a:rPr lang="bg-BG" dirty="0" smtClean="0"/>
              <a:t>Вие можете да филтрирате редове по указани условия, с помощта на </a:t>
            </a:r>
            <a:r>
              <a:rPr lang="en-US" b="1" dirty="0" smtClean="0">
                <a:solidFill>
                  <a:schemeClr val="tx2">
                    <a:lumMod val="75000"/>
                  </a:schemeClr>
                </a:solidFill>
                <a:latin typeface="Consolas" pitchFamily="49" charset="0"/>
              </a:rPr>
              <a:t>WHERE</a:t>
            </a:r>
            <a:r>
              <a:rPr lang="en-US" dirty="0" smtClean="0"/>
              <a:t> </a:t>
            </a:r>
            <a:endParaRPr lang="bg-BG" dirty="0" smtClean="0"/>
          </a:p>
          <a:p>
            <a:pPr marL="0" indent="0">
              <a:spcBef>
                <a:spcPts val="2400"/>
              </a:spcBef>
              <a:buNone/>
            </a:pPr>
            <a:endParaRPr lang="bg-BG" dirty="0"/>
          </a:p>
          <a:p>
            <a:pPr marL="0" indent="0">
              <a:spcBef>
                <a:spcPts val="1800"/>
              </a:spcBef>
              <a:buNone/>
            </a:pPr>
            <a:r>
              <a:rPr lang="bg-BG" dirty="0" smtClean="0"/>
              <a:t>Други</a:t>
            </a:r>
            <a:r>
              <a:rPr lang="en-US" dirty="0" smtClean="0"/>
              <a:t> </a:t>
            </a:r>
            <a:r>
              <a:rPr lang="bg-BG" dirty="0" smtClean="0">
                <a:solidFill>
                  <a:schemeClr val="accent1"/>
                </a:solidFill>
              </a:rPr>
              <a:t>логически оператори</a:t>
            </a:r>
            <a:r>
              <a:rPr lang="en-US" dirty="0" smtClean="0">
                <a:solidFill>
                  <a:schemeClr val="accent1"/>
                </a:solidFill>
              </a:rPr>
              <a:t> </a:t>
            </a:r>
            <a:r>
              <a:rPr lang="bg-BG" dirty="0" smtClean="0"/>
              <a:t>могат да се използват за по-голям контрол</a:t>
            </a:r>
            <a:endParaRPr lang="en-US" dirty="0"/>
          </a:p>
        </p:txBody>
      </p:sp>
      <p:sp>
        <p:nvSpPr>
          <p:cNvPr id="510980" name="Rectangle 4"/>
          <p:cNvSpPr>
            <a:spLocks noChangeArrowheads="1"/>
          </p:cNvSpPr>
          <p:nvPr/>
        </p:nvSpPr>
        <p:spPr bwMode="auto">
          <a:xfrm>
            <a:off x="4035424" y="3352611"/>
            <a:ext cx="73440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`last_name`, `department_id` </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`department_id`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1;</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11004" name="Rectangle 28"/>
          <p:cNvSpPr>
            <a:spLocks noChangeArrowheads="1"/>
          </p:cNvSpPr>
          <p:nvPr/>
        </p:nvSpPr>
        <p:spPr bwMode="auto">
          <a:xfrm>
            <a:off x="4035424" y="5428816"/>
            <a:ext cx="73440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`last_name`, `salary` </a:t>
            </a:r>
          </a:p>
          <a:p>
            <a:pPr eaLnBrk="0" hangingPunct="0">
              <a:buClr>
                <a:schemeClr val="accent5">
                  <a:lumMod val="40000"/>
                  <a:lumOff val="60000"/>
                </a:schemeClr>
              </a:buClr>
              <a:buSzPct val="70000"/>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`salary`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&lt;=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20000;</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7</a:t>
            </a:fld>
            <a:endParaRPr lang="en-US" dirty="0"/>
          </a:p>
        </p:txBody>
      </p:sp>
      <p:sp>
        <p:nvSpPr>
          <p:cNvPr id="9" name="Rectangle 19"/>
          <p:cNvSpPr>
            <a:spLocks noChangeArrowheads="1"/>
          </p:cNvSpPr>
          <p:nvPr/>
        </p:nvSpPr>
        <p:spPr bwMode="auto">
          <a:xfrm>
            <a:off x="2817812" y="1806706"/>
            <a:ext cx="73440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DISTINCT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`department_id`</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54698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0979">
                                            <p:txEl>
                                              <p:pRg st="1" end="1"/>
                                            </p:txEl>
                                          </p:spTgt>
                                        </p:tgtEl>
                                        <p:attrNameLst>
                                          <p:attrName>style.visibility</p:attrName>
                                        </p:attrNameLst>
                                      </p:cBhvr>
                                      <p:to>
                                        <p:strVal val="visible"/>
                                      </p:to>
                                    </p:set>
                                    <p:animEffect transition="in" filter="fade">
                                      <p:cBhvr>
                                        <p:cTn id="12" dur="500"/>
                                        <p:tgtEl>
                                          <p:spTgt spid="5109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0979">
                                            <p:txEl>
                                              <p:pRg st="3" end="3"/>
                                            </p:txEl>
                                          </p:spTgt>
                                        </p:tgtEl>
                                        <p:attrNameLst>
                                          <p:attrName>style.visibility</p:attrName>
                                        </p:attrNameLst>
                                      </p:cBhvr>
                                      <p:to>
                                        <p:strVal val="visible"/>
                                      </p:to>
                                    </p:set>
                                    <p:animEffect transition="in" filter="fade">
                                      <p:cBhvr>
                                        <p:cTn id="17" dur="500"/>
                                        <p:tgtEl>
                                          <p:spTgt spid="510979">
                                            <p:txEl>
                                              <p:pRg st="3" end="3"/>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510980"/>
                                        </p:tgtEl>
                                        <p:attrNameLst>
                                          <p:attrName>style.visibility</p:attrName>
                                        </p:attrNameLst>
                                      </p:cBhvr>
                                      <p:to>
                                        <p:strVal val="visible"/>
                                      </p:to>
                                    </p:set>
                                    <p:animEffect transition="in" filter="fade">
                                      <p:cBhvr>
                                        <p:cTn id="21" dur="500"/>
                                        <p:tgtEl>
                                          <p:spTgt spid="510980"/>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511004"/>
                                        </p:tgtEl>
                                        <p:attrNameLst>
                                          <p:attrName>style.visibility</p:attrName>
                                        </p:attrNameLst>
                                      </p:cBhvr>
                                      <p:to>
                                        <p:strVal val="visible"/>
                                      </p:to>
                                    </p:set>
                                    <p:animEffect transition="in" filter="fade">
                                      <p:cBhvr>
                                        <p:cTn id="25" dur="500"/>
                                        <p:tgtEl>
                                          <p:spTgt spid="511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animBg="1"/>
      <p:bldP spid="511004"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Rectangle 3"/>
          <p:cNvSpPr>
            <a:spLocks noGrp="1" noChangeArrowheads="1"/>
          </p:cNvSpPr>
          <p:nvPr>
            <p:ph type="title"/>
          </p:nvPr>
        </p:nvSpPr>
        <p:spPr/>
        <p:txBody>
          <a:bodyPr/>
          <a:lstStyle/>
          <a:p>
            <a:r>
              <a:rPr lang="bg-BG" dirty="0" smtClean="0"/>
              <a:t>Други условия за сравняване</a:t>
            </a:r>
            <a:endParaRPr lang="en-US" dirty="0"/>
          </a:p>
        </p:txBody>
      </p:sp>
      <p:sp>
        <p:nvSpPr>
          <p:cNvPr id="513026" name="Rectangle 2"/>
          <p:cNvSpPr>
            <a:spLocks noGrp="1" noChangeArrowheads="1"/>
          </p:cNvSpPr>
          <p:nvPr>
            <p:ph idx="1"/>
          </p:nvPr>
        </p:nvSpPr>
        <p:spPr>
          <a:noFill/>
          <a:ln/>
        </p:spPr>
        <p:txBody>
          <a:bodyPr>
            <a:normAutofit/>
          </a:bodyPr>
          <a:lstStyle/>
          <a:p>
            <a:r>
              <a:rPr lang="bg-BG" dirty="0" smtClean="0"/>
              <a:t>Условията могат да с </a:t>
            </a:r>
            <a:r>
              <a:rPr lang="bg-BG" dirty="0" err="1" smtClean="0"/>
              <a:t>екобинират</a:t>
            </a:r>
            <a:r>
              <a:rPr lang="bg-BG" dirty="0" smtClean="0"/>
              <a:t> с помощта на </a:t>
            </a:r>
            <a:r>
              <a:rPr lang="en-US" b="1" dirty="0" smtClean="0">
                <a:solidFill>
                  <a:schemeClr val="tx2">
                    <a:lumMod val="75000"/>
                  </a:schemeClr>
                </a:solidFill>
                <a:latin typeface="Consolas" pitchFamily="49" charset="0"/>
                <a:cs typeface="Consolas" pitchFamily="49" charset="0"/>
              </a:rPr>
              <a:t>NOT</a:t>
            </a:r>
            <a:r>
              <a:rPr lang="en-US" dirty="0"/>
              <a:t>, </a:t>
            </a:r>
            <a:r>
              <a:rPr lang="en-US" b="1" dirty="0">
                <a:solidFill>
                  <a:schemeClr val="tx2">
                    <a:lumMod val="75000"/>
                  </a:schemeClr>
                </a:solidFill>
                <a:latin typeface="Consolas" pitchFamily="49" charset="0"/>
              </a:rPr>
              <a:t>OR</a:t>
            </a:r>
            <a:r>
              <a:rPr lang="en-US" dirty="0"/>
              <a:t>, </a:t>
            </a:r>
            <a:r>
              <a:rPr lang="en-US" b="1" noProof="1">
                <a:solidFill>
                  <a:schemeClr val="tx2">
                    <a:lumMod val="75000"/>
                  </a:schemeClr>
                </a:solidFill>
                <a:latin typeface="Consolas" pitchFamily="49" charset="0"/>
              </a:rPr>
              <a:t>AND</a:t>
            </a:r>
            <a:r>
              <a:rPr lang="en-US" dirty="0">
                <a:solidFill>
                  <a:schemeClr val="tx2">
                    <a:lumMod val="75000"/>
                  </a:schemeClr>
                </a:solidFill>
              </a:rPr>
              <a:t> </a:t>
            </a:r>
            <a:r>
              <a:rPr lang="bg-BG" dirty="0" smtClean="0"/>
              <a:t>и скоби</a:t>
            </a:r>
            <a:endParaRPr lang="en-US" dirty="0"/>
          </a:p>
          <a:p>
            <a:pPr>
              <a:spcBef>
                <a:spcPts val="8400"/>
              </a:spcBef>
            </a:pPr>
            <a:r>
              <a:rPr lang="bg-BG" dirty="0" smtClean="0"/>
              <a:t>Използвайте оператор</a:t>
            </a:r>
            <a:r>
              <a:rPr lang="en-US" dirty="0" smtClean="0"/>
              <a:t> </a:t>
            </a:r>
            <a:r>
              <a:rPr lang="en-US" b="1" dirty="0">
                <a:solidFill>
                  <a:schemeClr val="tx2">
                    <a:lumMod val="75000"/>
                  </a:schemeClr>
                </a:solidFill>
                <a:latin typeface="Consolas" pitchFamily="49" charset="0"/>
              </a:rPr>
              <a:t>BETWEEN</a:t>
            </a:r>
            <a:r>
              <a:rPr lang="en-US" dirty="0">
                <a:solidFill>
                  <a:schemeClr val="tx2">
                    <a:lumMod val="75000"/>
                  </a:schemeClr>
                </a:solidFill>
              </a:rPr>
              <a:t> </a:t>
            </a:r>
            <a:r>
              <a:rPr lang="bg-BG" dirty="0" smtClean="0"/>
              <a:t>за указване на обхват</a:t>
            </a:r>
            <a:r>
              <a:rPr lang="en-US" dirty="0" smtClean="0"/>
              <a:t>:</a:t>
            </a:r>
            <a:endParaRPr lang="en-US" dirty="0"/>
          </a:p>
          <a:p>
            <a:pPr>
              <a:spcBef>
                <a:spcPts val="8400"/>
              </a:spcBef>
            </a:pPr>
            <a:r>
              <a:rPr lang="bg-BG" dirty="0" smtClean="0"/>
              <a:t>Използвайте </a:t>
            </a:r>
            <a:r>
              <a:rPr lang="en-US" dirty="0" smtClean="0"/>
              <a:t> </a:t>
            </a:r>
            <a:r>
              <a:rPr lang="en-US" b="1" dirty="0">
                <a:solidFill>
                  <a:schemeClr val="tx2">
                    <a:lumMod val="75000"/>
                  </a:schemeClr>
                </a:solidFill>
                <a:latin typeface="Consolas" pitchFamily="49" charset="0"/>
              </a:rPr>
              <a:t>IN</a:t>
            </a:r>
            <a:r>
              <a:rPr lang="en-US" dirty="0"/>
              <a:t> </a:t>
            </a:r>
            <a:r>
              <a:rPr lang="en-US" b="1" dirty="0">
                <a:solidFill>
                  <a:schemeClr val="tx2">
                    <a:lumMod val="75000"/>
                  </a:schemeClr>
                </a:solidFill>
                <a:latin typeface="Consolas" pitchFamily="49" charset="0"/>
              </a:rPr>
              <a:t>/</a:t>
            </a:r>
            <a:r>
              <a:rPr lang="en-US" dirty="0"/>
              <a:t> </a:t>
            </a:r>
            <a:r>
              <a:rPr lang="en-US" b="1" dirty="0">
                <a:solidFill>
                  <a:schemeClr val="tx2">
                    <a:lumMod val="75000"/>
                  </a:schemeClr>
                </a:solidFill>
                <a:latin typeface="Consolas" pitchFamily="49" charset="0"/>
              </a:rPr>
              <a:t>NOT</a:t>
            </a:r>
            <a:r>
              <a:rPr lang="en-US" dirty="0"/>
              <a:t> </a:t>
            </a:r>
            <a:r>
              <a:rPr lang="en-US" b="1" dirty="0">
                <a:solidFill>
                  <a:schemeClr val="tx2">
                    <a:lumMod val="75000"/>
                  </a:schemeClr>
                </a:solidFill>
                <a:latin typeface="Consolas" pitchFamily="49" charset="0"/>
              </a:rPr>
              <a:t>IN </a:t>
            </a:r>
            <a:r>
              <a:rPr lang="bg-BG" dirty="0" smtClean="0"/>
              <a:t>за указване на множество от стойности</a:t>
            </a:r>
            <a:r>
              <a:rPr lang="en-US" dirty="0" smtClean="0"/>
              <a:t>:</a:t>
            </a:r>
            <a:endParaRPr lang="en-US"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8</a:t>
            </a:fld>
            <a:endParaRPr lang="en-US" dirty="0"/>
          </a:p>
        </p:txBody>
      </p:sp>
      <p:sp>
        <p:nvSpPr>
          <p:cNvPr id="513028" name="Rectangle 4"/>
          <p:cNvSpPr>
            <a:spLocks noChangeArrowheads="1"/>
          </p:cNvSpPr>
          <p:nvPr/>
        </p:nvSpPr>
        <p:spPr bwMode="auto">
          <a:xfrm>
            <a:off x="1446212" y="4093641"/>
            <a:ext cx="9144000"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`last_name`, `salary`FROM `employees`</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`salary`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BETWEEN</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20000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AND</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22000;</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13029" name="Rectangle 5"/>
          <p:cNvSpPr>
            <a:spLocks noChangeArrowheads="1"/>
          </p:cNvSpPr>
          <p:nvPr/>
        </p:nvSpPr>
        <p:spPr bwMode="auto">
          <a:xfrm>
            <a:off x="2658426" y="5630159"/>
            <a:ext cx="9144000"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`first_name`, `last_name`, `manager_id` </a:t>
            </a:r>
          </a:p>
          <a:p>
            <a:pPr eaLnBrk="0" hangingPunct="0">
              <a:buClr>
                <a:schemeClr val="accent5">
                  <a:lumMod val="40000"/>
                  <a:lumOff val="60000"/>
                </a:schemeClr>
              </a:buClr>
              <a:buSzPct val="70000"/>
            </a:pP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`manager_id`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(109, 3, 16</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6"/>
          <p:cNvSpPr>
            <a:spLocks noChangeArrowheads="1"/>
          </p:cNvSpPr>
          <p:nvPr/>
        </p:nvSpPr>
        <p:spPr bwMode="auto">
          <a:xfrm>
            <a:off x="1520824" y="2296804"/>
            <a:ext cx="9144000"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`last_name`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NOT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manager_id`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3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`manager_id`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4</a:t>
            </a:r>
            <a:r>
              <a:rPr lang="en-US"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2564634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3026">
                                            <p:txEl>
                                              <p:pRg st="1" end="1"/>
                                            </p:txEl>
                                          </p:spTgt>
                                        </p:tgtEl>
                                        <p:attrNameLst>
                                          <p:attrName>style.visibility</p:attrName>
                                        </p:attrNameLst>
                                      </p:cBhvr>
                                      <p:to>
                                        <p:strVal val="visible"/>
                                      </p:to>
                                    </p:set>
                                    <p:animEffect transition="in" filter="fade">
                                      <p:cBhvr>
                                        <p:cTn id="12" dur="500"/>
                                        <p:tgtEl>
                                          <p:spTgt spid="513026">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13028"/>
                                        </p:tgtEl>
                                        <p:attrNameLst>
                                          <p:attrName>style.visibility</p:attrName>
                                        </p:attrNameLst>
                                      </p:cBhvr>
                                      <p:to>
                                        <p:strVal val="visible"/>
                                      </p:to>
                                    </p:set>
                                    <p:animEffect transition="in" filter="fade">
                                      <p:cBhvr>
                                        <p:cTn id="16" dur="500"/>
                                        <p:tgtEl>
                                          <p:spTgt spid="5130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13026">
                                            <p:txEl>
                                              <p:pRg st="2" end="2"/>
                                            </p:txEl>
                                          </p:spTgt>
                                        </p:tgtEl>
                                        <p:attrNameLst>
                                          <p:attrName>style.visibility</p:attrName>
                                        </p:attrNameLst>
                                      </p:cBhvr>
                                      <p:to>
                                        <p:strVal val="visible"/>
                                      </p:to>
                                    </p:set>
                                    <p:animEffect transition="in" filter="fade">
                                      <p:cBhvr>
                                        <p:cTn id="21" dur="500"/>
                                        <p:tgtEl>
                                          <p:spTgt spid="513026">
                                            <p:txEl>
                                              <p:pRg st="2" end="2"/>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513029"/>
                                        </p:tgtEl>
                                        <p:attrNameLst>
                                          <p:attrName>style.visibility</p:attrName>
                                        </p:attrNameLst>
                                      </p:cBhvr>
                                      <p:to>
                                        <p:strVal val="visible"/>
                                      </p:to>
                                    </p:set>
                                    <p:animEffect transition="in" filter="fade">
                                      <p:cBhvr>
                                        <p:cTn id="25" dur="500"/>
                                        <p:tgtEl>
                                          <p:spTgt spid="513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8" grpId="0" animBg="1"/>
      <p:bldP spid="513029"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
          </p:nvPr>
        </p:nvSpPr>
        <p:spPr>
          <a:xfrm>
            <a:off x="190413" y="1066800"/>
            <a:ext cx="11804822" cy="5570355"/>
          </a:xfrm>
        </p:spPr>
        <p:txBody>
          <a:bodyPr>
            <a:normAutofit/>
          </a:bodyPr>
          <a:lstStyle/>
          <a:p>
            <a:pPr>
              <a:lnSpc>
                <a:spcPct val="100000"/>
              </a:lnSpc>
            </a:pPr>
            <a:r>
              <a:rPr lang="en-US" sz="3000" b="1" dirty="0">
                <a:solidFill>
                  <a:schemeClr val="tx2">
                    <a:lumMod val="75000"/>
                  </a:schemeClr>
                </a:solidFill>
                <a:latin typeface="Consolas" pitchFamily="49" charset="0"/>
              </a:rPr>
              <a:t>NULL</a:t>
            </a:r>
            <a:r>
              <a:rPr lang="en-US" sz="3000" dirty="0"/>
              <a:t> </a:t>
            </a:r>
            <a:r>
              <a:rPr lang="bg-BG" sz="3000" dirty="0" smtClean="0"/>
              <a:t>е специална стойност, означаваща липса на стойност</a:t>
            </a:r>
            <a:endParaRPr lang="en-US" sz="3000" dirty="0"/>
          </a:p>
          <a:p>
            <a:pPr lvl="1">
              <a:lnSpc>
                <a:spcPct val="100000"/>
              </a:lnSpc>
            </a:pPr>
            <a:r>
              <a:rPr lang="bg-BG" sz="2800" dirty="0" smtClean="0"/>
              <a:t>Не е също като </a:t>
            </a:r>
            <a:r>
              <a:rPr lang="en-US" sz="2800" b="1" dirty="0" smtClean="0">
                <a:solidFill>
                  <a:schemeClr val="tx2">
                    <a:lumMod val="75000"/>
                  </a:schemeClr>
                </a:solidFill>
                <a:latin typeface="Consolas" panose="020B0609020204030204" pitchFamily="49" charset="0"/>
                <a:cs typeface="Consolas" panose="020B0609020204030204" pitchFamily="49" charset="0"/>
              </a:rPr>
              <a:t>0</a:t>
            </a:r>
            <a:r>
              <a:rPr lang="en-US" sz="2800" dirty="0" smtClean="0"/>
              <a:t> </a:t>
            </a:r>
            <a:r>
              <a:rPr lang="bg-BG" sz="2800" dirty="0" smtClean="0"/>
              <a:t>или празно място</a:t>
            </a:r>
            <a:endParaRPr lang="en-US" sz="2800" dirty="0"/>
          </a:p>
          <a:p>
            <a:pPr>
              <a:lnSpc>
                <a:spcPct val="100000"/>
              </a:lnSpc>
            </a:pPr>
            <a:r>
              <a:rPr lang="bg-BG" sz="3000" dirty="0" smtClean="0"/>
              <a:t>Проверка за стойност </a:t>
            </a:r>
            <a:r>
              <a:rPr lang="en-US" sz="3000" b="1" dirty="0" smtClean="0">
                <a:solidFill>
                  <a:schemeClr val="tx2">
                    <a:lumMod val="75000"/>
                  </a:schemeClr>
                </a:solidFill>
                <a:latin typeface="Consolas" pitchFamily="49" charset="0"/>
                <a:cs typeface="Consolas" pitchFamily="49" charset="0"/>
              </a:rPr>
              <a:t>NULL</a:t>
            </a:r>
            <a:r>
              <a:rPr lang="en-US" sz="3000" dirty="0" smtClean="0">
                <a:solidFill>
                  <a:schemeClr val="tx2">
                    <a:lumMod val="75000"/>
                  </a:schemeClr>
                </a:solidFill>
              </a:rPr>
              <a:t> </a:t>
            </a:r>
            <a:endParaRPr lang="en-US" sz="3000" b="1" dirty="0">
              <a:solidFill>
                <a:schemeClr val="tx2">
                  <a:lumMod val="75000"/>
                </a:schemeClr>
              </a:solidFill>
              <a:latin typeface="Consolas" pitchFamily="49" charset="0"/>
            </a:endParaRPr>
          </a:p>
        </p:txBody>
      </p:sp>
      <p:sp>
        <p:nvSpPr>
          <p:cNvPr id="500738" name="Rectangle 2"/>
          <p:cNvSpPr>
            <a:spLocks noGrp="1" noChangeArrowheads="1"/>
          </p:cNvSpPr>
          <p:nvPr>
            <p:ph type="title"/>
          </p:nvPr>
        </p:nvSpPr>
        <p:spPr/>
        <p:txBody>
          <a:bodyPr/>
          <a:lstStyle/>
          <a:p>
            <a:r>
              <a:rPr lang="bg-BG" dirty="0" smtClean="0"/>
              <a:t>Сравняване с </a:t>
            </a:r>
            <a:r>
              <a:rPr lang="en-US" dirty="0" smtClean="0">
                <a:latin typeface="Consolas" pitchFamily="49" charset="0"/>
                <a:cs typeface="Consolas" pitchFamily="49" charset="0"/>
              </a:rPr>
              <a:t>NULL</a:t>
            </a:r>
            <a:endParaRPr lang="en-US"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9</a:t>
            </a:fld>
            <a:endParaRPr lang="en-US" dirty="0"/>
          </a:p>
        </p:txBody>
      </p:sp>
      <p:sp>
        <p:nvSpPr>
          <p:cNvPr id="8" name="Rectangle 4"/>
          <p:cNvSpPr>
            <a:spLocks noChangeArrowheads="1"/>
          </p:cNvSpPr>
          <p:nvPr/>
        </p:nvSpPr>
        <p:spPr bwMode="auto">
          <a:xfrm>
            <a:off x="2429691" y="4113559"/>
            <a:ext cx="7235824"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`manager_id` </a:t>
            </a:r>
            <a:endPar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manager_id` </a:t>
            </a:r>
            <a:r>
              <a:rPr lang="en-US"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 NULL;</a:t>
            </a:r>
            <a:endPar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7"/>
          <p:cNvSpPr>
            <a:spLocks noChangeArrowheads="1"/>
          </p:cNvSpPr>
          <p:nvPr/>
        </p:nvSpPr>
        <p:spPr bwMode="auto">
          <a:xfrm>
            <a:off x="2429691" y="5440337"/>
            <a:ext cx="7235824"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`manager_id` </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`manager_id` </a:t>
            </a:r>
            <a:r>
              <a:rPr lang="en-US"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NOT </a:t>
            </a:r>
            <a:r>
              <a:rPr lang="en-US"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NULL;</a:t>
            </a:r>
            <a:endPar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Rectangle 8"/>
          <p:cNvSpPr>
            <a:spLocks noChangeArrowheads="1"/>
          </p:cNvSpPr>
          <p:nvPr/>
        </p:nvSpPr>
        <p:spPr bwMode="auto">
          <a:xfrm>
            <a:off x="2429691" y="2790292"/>
            <a:ext cx="7235824"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`last_name`, `manager_id` </a:t>
            </a:r>
          </a:p>
          <a:p>
            <a:pPr eaLnBrk="0" hangingPunct="0">
              <a:buClr>
                <a:schemeClr val="accent5">
                  <a:lumMod val="40000"/>
                  <a:lumOff val="60000"/>
                </a:schemeClr>
              </a:buClr>
              <a:buSzPct val="70000"/>
            </a:pP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`manager_id`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NULL;</a:t>
            </a:r>
            <a:endPar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 name="AutoShape 22"/>
          <p:cNvSpPr>
            <a:spLocks noChangeArrowheads="1"/>
          </p:cNvSpPr>
          <p:nvPr/>
        </p:nvSpPr>
        <p:spPr bwMode="auto">
          <a:xfrm>
            <a:off x="5408612" y="2172068"/>
            <a:ext cx="4800600" cy="523812"/>
          </a:xfrm>
          <a:prstGeom prst="wedgeRoundRectCallout">
            <a:avLst>
              <a:gd name="adj1" fmla="val -40722"/>
              <a:gd name="adj2" fmla="val 229076"/>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smtClean="0">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Това винаги е лъжа</a:t>
            </a:r>
            <a:r>
              <a:rPr lang="en-US" sz="2800" noProof="1" smtClean="0">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3" name="&quot;Not Allowed&quot; Symbol 2"/>
          <p:cNvSpPr/>
          <p:nvPr/>
        </p:nvSpPr>
        <p:spPr>
          <a:xfrm>
            <a:off x="8456612" y="3016656"/>
            <a:ext cx="747600" cy="747600"/>
          </a:xfrm>
          <a:prstGeom prst="noSmoking">
            <a:avLst/>
          </a:prstGeom>
          <a:solidFill>
            <a:srgbClr val="FF0000"/>
          </a:solidFill>
          <a:ln>
            <a:solidFill>
              <a:srgbClr val="C00000"/>
            </a:solidFill>
          </a:ln>
          <a:effectLst>
            <a:glow rad="76200">
              <a:schemeClr val="tx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Tree>
    <p:extLst>
      <p:ext uri="{BB962C8B-B14F-4D97-AF65-F5344CB8AC3E}">
        <p14:creationId xmlns:p14="http://schemas.microsoft.com/office/powerpoint/2010/main" val="284456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animEffect transition="in" filter="fade">
                                      <p:cBhvr>
                                        <p:cTn id="7" dur="500"/>
                                        <p:tgtEl>
                                          <p:spTgt spid="5007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0739">
                                            <p:txEl>
                                              <p:pRg st="2" end="2"/>
                                            </p:txEl>
                                          </p:spTgt>
                                        </p:tgtEl>
                                        <p:attrNameLst>
                                          <p:attrName>style.visibility</p:attrName>
                                        </p:attrNameLst>
                                      </p:cBhvr>
                                      <p:to>
                                        <p:strVal val="visible"/>
                                      </p:to>
                                    </p:set>
                                    <p:animEffect transition="in" filter="fade">
                                      <p:cBhvr>
                                        <p:cTn id="12" dur="500"/>
                                        <p:tgtEl>
                                          <p:spTgt spid="500739">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3" grpId="0" animBg="1"/>
    </p:bldLst>
  </p:timing>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3131</TotalTime>
  <Words>1295</Words>
  <Application>Microsoft Office PowerPoint</Application>
  <PresentationFormat>Custom</PresentationFormat>
  <Paragraphs>167</Paragraphs>
  <Slides>12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Consolas</vt:lpstr>
      <vt:lpstr>Courier New</vt:lpstr>
      <vt:lpstr>Times</vt:lpstr>
      <vt:lpstr>Wingdings</vt:lpstr>
      <vt:lpstr>Wingdings 2</vt:lpstr>
      <vt:lpstr>SoftUni 16x9</vt:lpstr>
      <vt:lpstr>PowerPoint Presentation</vt:lpstr>
      <vt:lpstr>Съдържание</vt:lpstr>
      <vt:lpstr>Псевдоними на колони</vt:lpstr>
      <vt:lpstr>Залепване - конкатенация</vt:lpstr>
      <vt:lpstr>Задача: Обобщение за служители</vt:lpstr>
      <vt:lpstr>Решение: Обобщение за служители</vt:lpstr>
      <vt:lpstr>Филтриране на избрани колони</vt:lpstr>
      <vt:lpstr>Други условия за сравняване</vt:lpstr>
      <vt:lpstr>Сравняване с NULL</vt:lpstr>
      <vt:lpstr>Обобщение</vt:lpstr>
      <vt:lpstr>Извличане на данни със SELECT</vt:lpstr>
      <vt:lpstr>Лиценз</vt:lpstr>
    </vt:vector>
  </TitlesOfParts>
  <Manager/>
  <Company>Software University (SoftUni)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University</dc:title>
  <dc:subject>Software Development Course</dc:subject>
  <dc:creator>Software University Foundation</dc:creator>
  <cp:keywords>Databases, SQL, programming, SoftUni, Software University, programming, software development, software engineering, course, database systems</cp:keywords>
  <dc:description>Software University Foundation - http://softuni.org</dc:description>
  <cp:lastModifiedBy>Me</cp:lastModifiedBy>
  <cp:revision>136</cp:revision>
  <dcterms:created xsi:type="dcterms:W3CDTF">2014-01-02T17:00:34Z</dcterms:created>
  <dcterms:modified xsi:type="dcterms:W3CDTF">2018-10-19T00:22:10Z</dcterms:modified>
  <cp:category>db;databases;sql;programming;computer programming;software development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