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448" r:id="rId3"/>
    <p:sldId id="449" r:id="rId4"/>
    <p:sldId id="444" r:id="rId5"/>
    <p:sldId id="447" r:id="rId6"/>
    <p:sldId id="349" r:id="rId7"/>
    <p:sldId id="452" r:id="rId8"/>
    <p:sldId id="453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48"/>
            <p14:sldId id="449"/>
          </p14:sldIdLst>
        </p14:section>
        <p14:section name="Запис на данни в таблица със SQL" id="{A8DE8DEC-D481-4F4E-AD76-C7F7EB860802}">
          <p14:sldIdLst>
            <p14:sldId id="444"/>
            <p14:sldId id="447"/>
          </p14:sldIdLst>
        </p14:section>
        <p14:section name="Заключение" id="{10E03AB1-9AA8-4E86-9A64-D741901E50A2}">
          <p14:sldIdLst>
            <p14:sldId id="349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5C7"/>
    <a:srgbClr val="643F07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78080" autoAdjust="0"/>
  </p:normalViewPr>
  <p:slideViewPr>
    <p:cSldViewPr>
      <p:cViewPr varScale="1">
        <p:scale>
          <a:sx n="74" d="100"/>
          <a:sy n="74" d="100"/>
        </p:scale>
        <p:origin x="49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9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2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6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3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Добавяне (Вмъкване) на данни със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0" cy="2524722"/>
            <a:chOff x="745783" y="3624633"/>
            <a:chExt cx="596254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1" y="3706052"/>
              <a:ext cx="183781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768" y="3649650"/>
            <a:ext cx="3201606" cy="257204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5" y="3276600"/>
            <a:ext cx="1466782" cy="1378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82" y="4802382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0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Запис на данни в </a:t>
            </a:r>
            <a:r>
              <a:rPr lang="bg-BG" dirty="0" smtClean="0"/>
              <a:t>таблица</a:t>
            </a:r>
            <a:r>
              <a:rPr lang="en-US" dirty="0" smtClean="0"/>
              <a:t> </a:t>
            </a:r>
            <a:r>
              <a:rPr lang="bg-BG" dirty="0" smtClean="0"/>
              <a:t>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INSERT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Със</a:t>
            </a:r>
            <a:r>
              <a:rPr lang="bg-BG" dirty="0" smtClean="0">
                <a:solidFill>
                  <a:srgbClr val="FFC000"/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 указване на колони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 </a:t>
            </a:r>
            <a:r>
              <a:rPr lang="bg-BG" dirty="0" smtClean="0"/>
              <a:t>Създаване на таблици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резултат 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78114" y="2103550"/>
            <a:ext cx="3429001" cy="4421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12" y="4086391"/>
            <a:ext cx="7395089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sz="3000" dirty="0" smtClean="0"/>
              <a:t>SQL </a:t>
            </a:r>
            <a:r>
              <a:rPr lang="bg-BG" sz="3000" dirty="0" smtClean="0"/>
              <a:t>команда </a:t>
            </a:r>
            <a:r>
              <a:rPr lang="en-US" sz="3000" b="1" dirty="0" smtClean="0">
                <a:solidFill>
                  <a:schemeClr val="accent1"/>
                </a:solidFill>
                <a:latin typeface="Consolas" pitchFamily="49" charset="0"/>
              </a:rPr>
              <a:t>INSERT</a:t>
            </a:r>
            <a:r>
              <a:rPr lang="en-US" sz="3000" dirty="0" smtClean="0"/>
              <a:t> </a:t>
            </a:r>
            <a:endParaRPr lang="bg-BG" sz="3000" dirty="0" smtClean="0"/>
          </a:p>
          <a:p>
            <a:pPr marL="357188" indent="-357188">
              <a:lnSpc>
                <a:spcPct val="100000"/>
              </a:lnSpc>
            </a:pPr>
            <a:r>
              <a:rPr lang="bg-BG" sz="3000" dirty="0" smtClean="0">
                <a:solidFill>
                  <a:schemeClr val="accent1"/>
                </a:solidFill>
              </a:rPr>
              <a:t>Масиви от данни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ru-RU" sz="3000" dirty="0" smtClean="0"/>
              <a:t>могат да бъдат записани в една заявка, разделени със запетая</a:t>
            </a:r>
            <a:endParaRPr lang="en-US" sz="3000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данни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349" y="2831292"/>
            <a:ext cx="10820400" cy="492443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towns`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7999412" y="707900"/>
            <a:ext cx="3061134" cy="956145"/>
          </a:xfrm>
          <a:prstGeom prst="wedgeRoundRectCallout">
            <a:avLst>
              <a:gd name="adj1" fmla="val -74915"/>
              <a:gd name="adj2" fmla="val 1590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Стойности за всички колони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4724400"/>
            <a:ext cx="10820400" cy="1692771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`employees_projects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VALUES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2624" y="3708171"/>
            <a:ext cx="10820400" cy="89255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projects(`name`, `start_date`)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('Reflective Jacket',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NOW()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9234166" y="3014579"/>
            <a:ext cx="2362200" cy="1079164"/>
          </a:xfrm>
          <a:prstGeom prst="wedgeRoundRectCallout">
            <a:avLst>
              <a:gd name="adj1" fmla="val -98379"/>
              <a:gd name="adj2" fmla="val 199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Указват се колоните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8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bg-BG" sz="3000" dirty="0" smtClean="0"/>
              <a:t>Вие може да използвате съществуващи записи за създаване на 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accent1"/>
                </a:solidFill>
              </a:rPr>
              <a:t>нова таблица</a:t>
            </a:r>
            <a:endParaRPr lang="en-US" sz="3000" dirty="0">
              <a:solidFill>
                <a:schemeClr val="accent1"/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18000"/>
              </a:spcBef>
            </a:pPr>
            <a:r>
              <a:rPr lang="bg-BG" sz="3000" dirty="0" smtClean="0"/>
              <a:t>Или в съществуваща </a:t>
            </a:r>
            <a:r>
              <a:rPr lang="bg-BG" sz="3000" dirty="0" err="1" smtClean="0"/>
              <a:t>табилца</a:t>
            </a:r>
            <a:endParaRPr lang="en-US" sz="3000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данни</a:t>
            </a:r>
            <a:r>
              <a:rPr lang="en-US" dirty="0" smtClean="0"/>
              <a:t>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6613" y="4989621"/>
            <a:ext cx="10515598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start_date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CONCAT(name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,' ',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Restructuring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'),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NOW()</a:t>
            </a:r>
            <a:endParaRPr lang="en-US" sz="26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1812" y="2250053"/>
            <a:ext cx="10515598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`customers`;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08812" y="1908062"/>
            <a:ext cx="4038598" cy="596911"/>
          </a:xfrm>
          <a:prstGeom prst="wedgeRoundRectCallout">
            <a:avLst>
              <a:gd name="adj1" fmla="val -82081"/>
              <a:gd name="adj2" fmla="val 430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Ново име на таблица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808410" y="3675325"/>
            <a:ext cx="4724401" cy="596911"/>
          </a:xfrm>
          <a:prstGeom prst="wedgeRoundRectCallout">
            <a:avLst>
              <a:gd name="adj1" fmla="val -58454"/>
              <a:gd name="adj2" fmla="val -9488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Съществуващ източник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7589611" y="4332473"/>
            <a:ext cx="3762600" cy="596911"/>
          </a:xfrm>
          <a:prstGeom prst="wedgeRoundRectCallout">
            <a:avLst>
              <a:gd name="adj1" fmla="val -59979"/>
              <a:gd name="adj2" fmla="val 946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Списък от колони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77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С команда </a:t>
            </a:r>
            <a:r>
              <a:rPr lang="en-US" sz="3200" dirty="0" smtClean="0"/>
              <a:t>INSERT </a:t>
            </a:r>
            <a:r>
              <a:rPr lang="bg-BG" sz="3200" dirty="0" smtClean="0"/>
              <a:t>в </a:t>
            </a:r>
            <a:r>
              <a:rPr lang="en-US" sz="3200" dirty="0" smtClean="0"/>
              <a:t>SQL </a:t>
            </a:r>
            <a:r>
              <a:rPr lang="bg-BG" sz="3200" dirty="0" smtClean="0"/>
              <a:t>можем да добавяме записи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С директно вмъкване 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С указване на колони и съответни стойности (подобно на асоциативни масиви)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dirty="0" smtClean="0"/>
              <a:t>Можем да създаваме цели таблици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bg-BG" dirty="0" smtClean="0"/>
              <a:t>с ре</a:t>
            </a:r>
            <a:r>
              <a:rPr lang="bg-BG" dirty="0"/>
              <a:t>з</a:t>
            </a:r>
            <a:r>
              <a:rPr lang="bg-BG" dirty="0" smtClean="0"/>
              <a:t>ултат от </a:t>
            </a:r>
            <a:r>
              <a:rPr lang="en-US" dirty="0" smtClean="0"/>
              <a:t>SELECT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357" y="2818302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7228" y="4224829"/>
            <a:ext cx="3094224" cy="23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(Вмъкване) на данни със </a:t>
            </a:r>
            <a:r>
              <a:rPr lang="en-US" dirty="0"/>
              <a:t>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3134</TotalTime>
  <Words>361</Words>
  <Application>Microsoft Office PowerPoint</Application>
  <PresentationFormat>Custom</PresentationFormat>
  <Paragraphs>64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Вмъкване на данни</vt:lpstr>
      <vt:lpstr>Вмъкване на данни(2)</vt:lpstr>
      <vt:lpstr>Обобщение</vt:lpstr>
      <vt:lpstr>Добавяне (Вмъкване) на данни със SQL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Me</cp:lastModifiedBy>
  <cp:revision>136</cp:revision>
  <dcterms:created xsi:type="dcterms:W3CDTF">2014-01-02T17:00:34Z</dcterms:created>
  <dcterms:modified xsi:type="dcterms:W3CDTF">2018-10-09T14:05:47Z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