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16"/>
  </p:notesMasterIdLst>
  <p:handoutMasterIdLst>
    <p:handoutMasterId r:id="rId17"/>
  </p:handoutMasterIdLst>
  <p:sldIdLst>
    <p:sldId id="456" r:id="rId3"/>
    <p:sldId id="457" r:id="rId4"/>
    <p:sldId id="432" r:id="rId5"/>
    <p:sldId id="465" r:id="rId6"/>
    <p:sldId id="441" r:id="rId7"/>
    <p:sldId id="462" r:id="rId8"/>
    <p:sldId id="463" r:id="rId9"/>
    <p:sldId id="464" r:id="rId10"/>
    <p:sldId id="454" r:id="rId11"/>
    <p:sldId id="455" r:id="rId12"/>
    <p:sldId id="349" r:id="rId13"/>
    <p:sldId id="460" r:id="rId14"/>
    <p:sldId id="466"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Въведение" id="{709A2BE3-2D0E-4BDF-9E7B-B5B14B6C6981}">
          <p14:sldIdLst>
            <p14:sldId id="456"/>
            <p14:sldId id="457"/>
          </p14:sldIdLst>
        </p14:section>
        <p14:section name="Псевдоними" id="{8C9B2028-B8F2-44DB-8E62-CCC941262FD0}">
          <p14:sldIdLst>
            <p14:sldId id="432"/>
            <p14:sldId id="465"/>
          </p14:sldIdLst>
        </p14:section>
        <p14:section name="Оператор ORDER BY" id="{E9AB4411-EAF1-4223-8245-50A7500CC272}">
          <p14:sldIdLst>
            <p14:sldId id="441"/>
            <p14:sldId id="462"/>
          </p14:sldIdLst>
        </p14:section>
        <p14:section name="Оператор LIMIT" id="{8C300610-6F75-41B3-9E38-E8F46223276D}">
          <p14:sldIdLst>
            <p14:sldId id="463"/>
            <p14:sldId id="464"/>
            <p14:sldId id="454"/>
            <p14:sldId id="455"/>
          </p14:sldIdLst>
        </p14:section>
        <p14:section name="Заключение" id="{10E03AB1-9AA8-4E86-9A64-D741901E50A2}">
          <p14:sldIdLst>
            <p14:sldId id="349"/>
            <p14:sldId id="460"/>
            <p14:sldId id="466"/>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5C7"/>
    <a:srgbClr val="643F07"/>
    <a:srgbClr val="3BABFF"/>
    <a:srgbClr val="005828"/>
    <a:srgbClr val="00B050"/>
    <a:srgbClr val="003760"/>
    <a:srgbClr val="0070C0"/>
    <a:srgbClr val="C6C0AA"/>
    <a:srgbClr val="FFF0D9"/>
    <a:srgbClr val="FFA72A"/>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78080" autoAdjust="0"/>
  </p:normalViewPr>
  <p:slideViewPr>
    <p:cSldViewPr>
      <p:cViewPr varScale="1">
        <p:scale>
          <a:sx n="49" d="100"/>
          <a:sy n="49" d="100"/>
        </p:scale>
        <p:origin x="348" y="38"/>
      </p:cViewPr>
      <p:guideLst>
        <p:guide orient="horz" pos="2160"/>
        <p:guide pos="3839"/>
      </p:guideLst>
    </p:cSldViewPr>
  </p:slideViewPr>
  <p:outlineViewPr>
    <p:cViewPr>
      <p:scale>
        <a:sx n="33" d="100"/>
        <a:sy n="33" d="100"/>
      </p:scale>
      <p:origin x="0" y="-6192"/>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10/17/2018</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10/17/2018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79349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t>12</a:t>
            </a:fld>
            <a:endParaRPr lang="en-US" dirty="0">
              <a:solidFill>
                <a:prstClr val="black"/>
              </a:solidFill>
            </a:endParaRPr>
          </a:p>
        </p:txBody>
      </p:sp>
    </p:spTree>
    <p:extLst>
      <p:ext uri="{BB962C8B-B14F-4D97-AF65-F5344CB8AC3E}">
        <p14:creationId xmlns:p14="http://schemas.microsoft.com/office/powerpoint/2010/main" val="1093985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t>13</a:t>
            </a:fld>
            <a:endParaRPr lang="en-US" dirty="0"/>
          </a:p>
        </p:txBody>
      </p:sp>
    </p:spTree>
    <p:extLst>
      <p:ext uri="{BB962C8B-B14F-4D97-AF65-F5344CB8AC3E}">
        <p14:creationId xmlns:p14="http://schemas.microsoft.com/office/powerpoint/2010/main" val="4188548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728798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FEB4A5C-547E-49FC-8604-96088E451FB3}" type="slidenum">
              <a:rPr lang="en-US"/>
              <a:pPr/>
              <a:t>3</a:t>
            </a:fld>
            <a:r>
              <a:rPr lang="en-US" dirty="0"/>
              <a:t>##</a:t>
            </a:r>
            <a:endParaRPr lang="en-US" sz="1100" dirty="0"/>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688481" y="4416099"/>
            <a:ext cx="5504853" cy="4182457"/>
          </a:xfrm>
        </p:spPr>
        <p:txBody>
          <a:bodyPr/>
          <a:lstStyle/>
          <a:p>
            <a:pPr>
              <a:lnSpc>
                <a:spcPct val="112000"/>
              </a:lnSpc>
              <a:spcBef>
                <a:spcPct val="0"/>
              </a:spcBef>
              <a:spcAft>
                <a:spcPct val="24000"/>
              </a:spcAft>
            </a:pPr>
            <a:r>
              <a:rPr lang="en-US" b="1" dirty="0"/>
              <a:t>Column Aliases</a:t>
            </a:r>
            <a:endParaRPr lang="en-US" b="1" dirty="0">
              <a:latin typeface="Times" pitchFamily="18" charset="0"/>
            </a:endParaRPr>
          </a:p>
          <a:p>
            <a:pPr lvl="1"/>
            <a:r>
              <a:rPr lang="en-US" dirty="0"/>
              <a:t>When displaying the result of a query, </a:t>
            </a:r>
            <a:r>
              <a:rPr lang="en-US" i="1" dirty="0"/>
              <a:t>SQL Query Analyzer </a:t>
            </a:r>
            <a:r>
              <a:rPr lang="en-US" dirty="0"/>
              <a:t>normally uses the name of the selected column as the column heading. For calculations the value usually is “(No column name)”. This heading is not descriptive and hence may be difficult to understand. You can change a column heading by using a column alias.</a:t>
            </a:r>
          </a:p>
          <a:p>
            <a:pPr lvl="1"/>
            <a:r>
              <a:rPr lang="en-US" dirty="0"/>
              <a:t>Specify the alias after the column in the </a:t>
            </a:r>
            <a:r>
              <a:rPr lang="en-US" dirty="0">
                <a:latin typeface="Courier New" pitchFamily="49" charset="0"/>
              </a:rPr>
              <a:t>SELECT</a:t>
            </a:r>
            <a:r>
              <a:rPr lang="en-US" dirty="0"/>
              <a:t> list using a space as a separator. If the alias contains spaces or special characters (such as # or $), enclose the alias in double quotation marks (" ").</a:t>
            </a:r>
          </a:p>
        </p:txBody>
      </p:sp>
    </p:spTree>
    <p:extLst>
      <p:ext uri="{BB962C8B-B14F-4D97-AF65-F5344CB8AC3E}">
        <p14:creationId xmlns:p14="http://schemas.microsoft.com/office/powerpoint/2010/main" val="2391154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FEB4A5C-547E-49FC-8604-96088E451FB3}" type="slidenum">
              <a:rPr lang="en-US"/>
              <a:pPr/>
              <a:t>4</a:t>
            </a:fld>
            <a:r>
              <a:rPr lang="en-US" dirty="0"/>
              <a:t>##</a:t>
            </a:r>
            <a:endParaRPr lang="en-US" sz="1100" dirty="0"/>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688481" y="4416099"/>
            <a:ext cx="5504853" cy="4182457"/>
          </a:xfrm>
        </p:spPr>
        <p:txBody>
          <a:bodyPr/>
          <a:lstStyle/>
          <a:p>
            <a:pPr>
              <a:lnSpc>
                <a:spcPct val="112000"/>
              </a:lnSpc>
              <a:spcBef>
                <a:spcPct val="0"/>
              </a:spcBef>
              <a:spcAft>
                <a:spcPct val="24000"/>
              </a:spcAft>
            </a:pPr>
            <a:r>
              <a:rPr lang="en-US" b="1" dirty="0"/>
              <a:t>Column Aliases</a:t>
            </a:r>
            <a:endParaRPr lang="en-US" b="1" dirty="0">
              <a:latin typeface="Times" pitchFamily="18" charset="0"/>
            </a:endParaRPr>
          </a:p>
          <a:p>
            <a:pPr lvl="1"/>
            <a:r>
              <a:rPr lang="en-US" dirty="0"/>
              <a:t>When displaying the result of a query, </a:t>
            </a:r>
            <a:r>
              <a:rPr lang="en-US" i="1" dirty="0"/>
              <a:t>SQL Query Analyzer </a:t>
            </a:r>
            <a:r>
              <a:rPr lang="en-US" dirty="0"/>
              <a:t>normally uses the name of the selected column as the column heading. For calculations the value usually is “(No column name)”. This heading is not descriptive and hence may be difficult to understand. You can change a column heading by using a column alias.</a:t>
            </a:r>
          </a:p>
          <a:p>
            <a:pPr lvl="1"/>
            <a:r>
              <a:rPr lang="en-US" dirty="0"/>
              <a:t>Specify the alias after the column in the </a:t>
            </a:r>
            <a:r>
              <a:rPr lang="en-US" dirty="0">
                <a:latin typeface="Courier New" pitchFamily="49" charset="0"/>
              </a:rPr>
              <a:t>SELECT</a:t>
            </a:r>
            <a:r>
              <a:rPr lang="en-US" dirty="0"/>
              <a:t> list using a space as a separator. If the alias contains spaces or special characters (such as # or $), enclose the alias in double quotation marks (" ").</a:t>
            </a:r>
          </a:p>
        </p:txBody>
      </p:sp>
    </p:spTree>
    <p:extLst>
      <p:ext uri="{BB962C8B-B14F-4D97-AF65-F5344CB8AC3E}">
        <p14:creationId xmlns:p14="http://schemas.microsoft.com/office/powerpoint/2010/main" val="3068570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5</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8481" y="4416099"/>
            <a:ext cx="5504853" cy="4182457"/>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Tree>
    <p:extLst>
      <p:ext uri="{BB962C8B-B14F-4D97-AF65-F5344CB8AC3E}">
        <p14:creationId xmlns:p14="http://schemas.microsoft.com/office/powerpoint/2010/main" val="1967695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6</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8481" y="4416099"/>
            <a:ext cx="5504853" cy="4182457"/>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Tree>
    <p:extLst>
      <p:ext uri="{BB962C8B-B14F-4D97-AF65-F5344CB8AC3E}">
        <p14:creationId xmlns:p14="http://schemas.microsoft.com/office/powerpoint/2010/main" val="3201494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7</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8481" y="4416099"/>
            <a:ext cx="5504853" cy="4182457"/>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Tree>
    <p:extLst>
      <p:ext uri="{BB962C8B-B14F-4D97-AF65-F5344CB8AC3E}">
        <p14:creationId xmlns:p14="http://schemas.microsoft.com/office/powerpoint/2010/main" val="2325584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8</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8481" y="4416099"/>
            <a:ext cx="5504853" cy="4182457"/>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Tree>
    <p:extLst>
      <p:ext uri="{BB962C8B-B14F-4D97-AF65-F5344CB8AC3E}">
        <p14:creationId xmlns:p14="http://schemas.microsoft.com/office/powerpoint/2010/main" val="2318749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9049617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10/17/2018</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3"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2813"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9" name="Picture 2"/>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bg-BG" sz="6600" b="1" dirty="0">
                <a:solidFill>
                  <a:srgbClr val="F3BE60"/>
                </a:solidFill>
              </a:rPr>
              <a:t>Въпроси</a:t>
            </a:r>
            <a:r>
              <a:rPr lang="en-US" sz="6600" b="1" dirty="0">
                <a:solidFill>
                  <a:srgbClr val="F3BE60"/>
                </a:solidFill>
              </a:rPr>
              <a:t>?</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pic>
        <p:nvPicPr>
          <p:cNvPr id="18" name="Picture 17">
            <a:extLst>
              <a:ext uri="{FF2B5EF4-FFF2-40B4-BE49-F238E27FC236}">
                <a16:creationId xmlns="" xmlns:a16="http://schemas.microsoft.com/office/drawing/2014/main" id="{09AAFB65-F193-4484-85C5-7FFA43021634}"/>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Tree>
    <p:extLst>
      <p:ext uri="{BB962C8B-B14F-4D97-AF65-F5344CB8AC3E}">
        <p14:creationId xmlns:p14="http://schemas.microsoft.com/office/powerpoint/2010/main" val="14900794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10/17/2018</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it-kariera.mon.bg/e-learning/" TargetMode="External"/><Relationship Id="rId5" Type="http://schemas.openxmlformats.org/officeDocument/2006/relationships/image" Target="../media/image8.png"/><Relationship Id="rId4" Type="http://schemas.openxmlformats.org/officeDocument/2006/relationships/hyperlink" Target="http://creativecommons.org/licenses/by-nc-sa/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hyperlink" Target="https://it-kariera.mon.bg/e-learning/"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creativecommons.org/licenses/by-nc-sa/3.0/deed.en_US" TargetMode="External"/><Relationship Id="rId5" Type="http://schemas.openxmlformats.org/officeDocument/2006/relationships/hyperlink" Target="http://telerikacademy.com/Courses/Courses/Details/185" TargetMode="Externa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4"/>
          <p:cNvSpPr txBox="1">
            <a:spLocks/>
          </p:cNvSpPr>
          <p:nvPr/>
        </p:nvSpPr>
        <p:spPr>
          <a:xfrm>
            <a:off x="3351212" y="762000"/>
            <a:ext cx="8215099" cy="1171552"/>
          </a:xfrm>
          <a:prstGeom prst="rect">
            <a:avLst/>
          </a:prstGeom>
        </p:spPr>
        <p:txBody>
          <a:bodyPr vert="horz" lIns="0" tIns="0" rIns="0" bIns="0" rtlCol="0" anchor="ctr" anchorCtr="0">
            <a:normAutofit fontScale="92500" lnSpcReduction="20000"/>
          </a:bodyPr>
          <a:lstStyle>
            <a:lvl1pPr algn="r" defTabSz="1218987" rtl="0" eaLnBrk="1" latinLnBrk="0" hangingPunct="1">
              <a:lnSpc>
                <a:spcPct val="90000"/>
              </a:lnSpc>
              <a:spcBef>
                <a:spcPct val="0"/>
              </a:spcBef>
              <a:buNone/>
              <a:defRPr sz="5400" b="1" kern="1200">
                <a:solidFill>
                  <a:srgbClr val="F6D18E"/>
                </a:solidFill>
                <a:latin typeface="+mj-lt"/>
                <a:ea typeface="+mj-ea"/>
                <a:cs typeface="+mj-cs"/>
              </a:defRPr>
            </a:lvl1pPr>
          </a:lstStyle>
          <a:p>
            <a:r>
              <a:rPr lang="bg-BG" dirty="0" smtClean="0"/>
              <a:t>Форматиране </a:t>
            </a:r>
            <a:br>
              <a:rPr lang="bg-BG" dirty="0" smtClean="0"/>
            </a:br>
            <a:r>
              <a:rPr lang="bg-BG" dirty="0" smtClean="0"/>
              <a:t>на заявки</a:t>
            </a:r>
            <a:endParaRPr lang="en-US" dirty="0"/>
          </a:p>
        </p:txBody>
      </p:sp>
      <p:sp>
        <p:nvSpPr>
          <p:cNvPr id="22" name="Subtitle 5"/>
          <p:cNvSpPr txBox="1">
            <a:spLocks/>
          </p:cNvSpPr>
          <p:nvPr/>
        </p:nvSpPr>
        <p:spPr>
          <a:xfrm>
            <a:off x="3503612" y="1915602"/>
            <a:ext cx="8062699" cy="1335052"/>
          </a:xfrm>
          <a:prstGeom prst="rect">
            <a:avLst/>
          </a:prstGeom>
        </p:spPr>
        <p:txBody>
          <a:bodyPr vert="horz" lIns="0" tIns="0" rIns="0" bIns="0" rtlCol="0">
            <a:normAutofit/>
          </a:bodyPr>
          <a:lstStyle>
            <a:lvl1pPr marL="0" indent="0" algn="r" defTabSz="1218987" rtl="0" eaLnBrk="1" latinLnBrk="0" hangingPunct="1">
              <a:lnSpc>
                <a:spcPct val="105000"/>
              </a:lnSpc>
              <a:spcBef>
                <a:spcPts val="0"/>
              </a:spcBef>
              <a:spcAft>
                <a:spcPts val="600"/>
              </a:spcAft>
              <a:buClr>
                <a:srgbClr val="F2B254"/>
              </a:buClr>
              <a:buSzPct val="100000"/>
              <a:buFont typeface="Wingdings" panose="05000000000000000000" pitchFamily="2" charset="2"/>
              <a:buNone/>
              <a:defRPr sz="4000" b="0" kern="1200" cap="none" spc="200" baseline="0">
                <a:solidFill>
                  <a:schemeClr val="accent1"/>
                </a:solidFill>
                <a:latin typeface="+mn-lt"/>
                <a:ea typeface="+mn-ea"/>
                <a:cs typeface="+mn-cs"/>
              </a:defRPr>
            </a:lvl1pPr>
            <a:lvl2pPr marL="609493" indent="0" algn="ctr"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None/>
              <a:defRPr sz="3200" b="0" kern="1200">
                <a:solidFill>
                  <a:schemeClr val="tx1">
                    <a:tint val="75000"/>
                  </a:schemeClr>
                </a:solidFill>
                <a:latin typeface="+mn-lt"/>
                <a:ea typeface="+mn-ea"/>
                <a:cs typeface="+mn-cs"/>
              </a:defRPr>
            </a:lvl2pPr>
            <a:lvl3pPr marL="1218987" indent="0" algn="ctr"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None/>
              <a:defRPr sz="3000" b="0" kern="1200">
                <a:solidFill>
                  <a:schemeClr val="tx1">
                    <a:tint val="75000"/>
                  </a:schemeClr>
                </a:solidFill>
                <a:latin typeface="+mn-lt"/>
                <a:ea typeface="+mn-ea"/>
                <a:cs typeface="+mn-cs"/>
              </a:defRPr>
            </a:lvl3pPr>
            <a:lvl4pPr marL="1828480" indent="0" algn="ctr"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None/>
              <a:defRPr sz="2800" b="0" kern="1200">
                <a:solidFill>
                  <a:schemeClr val="tx1">
                    <a:tint val="75000"/>
                  </a:schemeClr>
                </a:solidFill>
                <a:latin typeface="+mn-lt"/>
                <a:ea typeface="+mn-ea"/>
                <a:cs typeface="+mn-cs"/>
              </a:defRPr>
            </a:lvl4pPr>
            <a:lvl5pPr marL="2437972" indent="0" algn="ctr"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None/>
              <a:defRPr sz="2600" b="0" kern="1200">
                <a:solidFill>
                  <a:schemeClr val="tx1">
                    <a:tint val="75000"/>
                  </a:schemeClr>
                </a:solidFill>
                <a:latin typeface="+mn-lt"/>
                <a:ea typeface="+mn-ea"/>
                <a:cs typeface="+mn-cs"/>
              </a:defRPr>
            </a:lvl5pPr>
            <a:lvl6pPr marL="3047466"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9pPr>
          </a:lstStyle>
          <a:p>
            <a:pPr>
              <a:lnSpc>
                <a:spcPct val="110000"/>
              </a:lnSpc>
            </a:pPr>
            <a:endParaRPr lang="en-US" dirty="0"/>
          </a:p>
        </p:txBody>
      </p:sp>
      <p:grpSp>
        <p:nvGrpSpPr>
          <p:cNvPr id="23" name="Group 22">
            <a:extLst>
              <a:ext uri="{FF2B5EF4-FFF2-40B4-BE49-F238E27FC236}">
                <a16:creationId xmlns="" xmlns:a16="http://schemas.microsoft.com/office/drawing/2014/main" id="{A0ADD6E4-664D-4B27-BE61-5A56E60D9702}"/>
              </a:ext>
            </a:extLst>
          </p:cNvPr>
          <p:cNvGrpSpPr/>
          <p:nvPr/>
        </p:nvGrpSpPr>
        <p:grpSpPr>
          <a:xfrm>
            <a:off x="745783" y="3624633"/>
            <a:ext cx="5962541" cy="2524722"/>
            <a:chOff x="745783" y="3624633"/>
            <a:chExt cx="5962541" cy="2524722"/>
          </a:xfrm>
        </p:grpSpPr>
        <p:pic>
          <p:nvPicPr>
            <p:cNvPr id="24" name="Picture 23" descr="http://softuni.bg">
              <a:extLst>
                <a:ext uri="{FF2B5EF4-FFF2-40B4-BE49-F238E27FC236}">
                  <a16:creationId xmlns="" xmlns:a16="http://schemas.microsoft.com/office/drawing/2014/main" id="{09FAB067-40A6-4A38-93D1-07FB4AB7C79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960812" y="3624633"/>
              <a:ext cx="1828798" cy="2006988"/>
            </a:xfrm>
            <a:prstGeom prst="rect">
              <a:avLst/>
            </a:prstGeom>
          </p:spPr>
        </p:pic>
        <p:sp>
          <p:nvSpPr>
            <p:cNvPr id="25" name="TextBox 24">
              <a:extLst>
                <a:ext uri="{FF2B5EF4-FFF2-40B4-BE49-F238E27FC236}">
                  <a16:creationId xmlns="" xmlns:a16="http://schemas.microsoft.com/office/drawing/2014/main" id="{4F5A4366-F5D6-4393-BD7A-141ED3660C17}"/>
                </a:ext>
              </a:extLst>
            </p:cNvPr>
            <p:cNvSpPr txBox="1"/>
            <p:nvPr/>
          </p:nvSpPr>
          <p:spPr>
            <a:xfrm rot="576164">
              <a:off x="4870513" y="3707206"/>
              <a:ext cx="1837811" cy="353943"/>
            </a:xfrm>
            <a:prstGeom prst="rect">
              <a:avLst/>
            </a:prstGeom>
            <a:noFill/>
          </p:spPr>
          <p:txBody>
            <a:bodyPr wrap="none" rtlCol="0">
              <a:spAutoFit/>
            </a:bodyPr>
            <a:lstStyle/>
            <a:p>
              <a:pPr algn="ctr">
                <a:lnSpc>
                  <a:spcPct val="85000"/>
                </a:lnSpc>
              </a:pPr>
              <a:r>
                <a:rPr lang="bg-BG" sz="2000" b="1" spc="50" dirty="0" smtClean="0">
                  <a:ln w="9525" cmpd="sng">
                    <a:solidFill>
                      <a:srgbClr val="FFA72A"/>
                    </a:solidFill>
                    <a:prstDash val="solid"/>
                  </a:ln>
                  <a:solidFill>
                    <a:srgbClr val="FFF0D9"/>
                  </a:solidFill>
                  <a:effectLst>
                    <a:glow rad="38100">
                      <a:srgbClr val="F0A22E">
                        <a:alpha val="40000"/>
                      </a:srgbClr>
                    </a:glow>
                  </a:effectLst>
                </a:rPr>
                <a:t>Бази от данни</a:t>
              </a:r>
              <a:endParaRPr lang="en-US" sz="2000" b="1" spc="50" dirty="0">
                <a:ln w="9525" cmpd="sng">
                  <a:solidFill>
                    <a:srgbClr val="FFA72A"/>
                  </a:solidFill>
                  <a:prstDash val="solid"/>
                </a:ln>
                <a:solidFill>
                  <a:srgbClr val="FFF0D9"/>
                </a:solidFill>
                <a:effectLst>
                  <a:glow rad="38100">
                    <a:srgbClr val="F0A22E">
                      <a:alpha val="40000"/>
                    </a:srgbClr>
                  </a:glow>
                </a:effectLst>
              </a:endParaRPr>
            </a:p>
          </p:txBody>
        </p:sp>
        <p:pic>
          <p:nvPicPr>
            <p:cNvPr id="26" name="Picture 4" title="CC-BY-NC-SA License">
              <a:hlinkClick r:id="rId4" tooltip="This work is licensed under the &quot;Creative Commons Attribution-NonCommercial-ShareAlike 4.0 International&quot; license"/>
              <a:extLst>
                <a:ext uri="{FF2B5EF4-FFF2-40B4-BE49-F238E27FC236}">
                  <a16:creationId xmlns="" xmlns:a16="http://schemas.microsoft.com/office/drawing/2014/main" id="{56E2204D-C57C-439A-9210-E0B131EC6C08}"/>
                </a:ext>
              </a:extLst>
            </p:cNvPr>
            <p:cNvPicPr>
              <a:picLocks noChangeAspect="1" noChangeArrowheads="1"/>
            </p:cNvPicPr>
            <p:nvPr/>
          </p:nvPicPr>
          <p:blipFill>
            <a:blip r:embed="rId5"/>
            <a:srcRect/>
            <a:stretch>
              <a:fillRect/>
            </a:stretch>
          </p:blipFill>
          <p:spPr bwMode="auto">
            <a:xfrm>
              <a:off x="745783" y="4076772"/>
              <a:ext cx="2175525" cy="761165"/>
            </a:xfrm>
            <a:prstGeom prst="roundRect">
              <a:avLst>
                <a:gd name="adj" fmla="val 3940"/>
              </a:avLst>
            </a:prstGeom>
            <a:solidFill>
              <a:srgbClr val="231F20">
                <a:alpha val="50000"/>
              </a:srgbClr>
            </a:solidFill>
            <a:ln>
              <a:solidFill>
                <a:schemeClr val="accent1">
                  <a:lumMod val="75000"/>
                  <a:alpha val="50000"/>
                </a:schemeClr>
              </a:solidFill>
            </a:ln>
          </p:spPr>
        </p:pic>
        <p:sp>
          <p:nvSpPr>
            <p:cNvPr id="27" name="Text Placeholder 7">
              <a:extLst>
                <a:ext uri="{FF2B5EF4-FFF2-40B4-BE49-F238E27FC236}">
                  <a16:creationId xmlns="" xmlns:a16="http://schemas.microsoft.com/office/drawing/2014/main" id="{DEC0E384-8CE2-4278-814B-20BBC04E2118}"/>
                </a:ext>
              </a:extLst>
            </p:cNvPr>
            <p:cNvSpPr txBox="1">
              <a:spLocks/>
            </p:cNvSpPr>
            <p:nvPr/>
          </p:nvSpPr>
          <p:spPr bwMode="auto">
            <a:xfrm>
              <a:off x="760413" y="4998598"/>
              <a:ext cx="3187614" cy="444343"/>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noProof="1"/>
                <a:t>Учителски</a:t>
              </a:r>
              <a:r>
                <a:rPr lang="bg-BG"/>
                <a:t> екип</a:t>
              </a:r>
            </a:p>
          </p:txBody>
        </p:sp>
        <p:sp>
          <p:nvSpPr>
            <p:cNvPr id="28" name="Text Placeholder 10">
              <a:extLst>
                <a:ext uri="{FF2B5EF4-FFF2-40B4-BE49-F238E27FC236}">
                  <a16:creationId xmlns="" xmlns:a16="http://schemas.microsoft.com/office/drawing/2014/main" id="{6B9D00F6-6C28-4C4E-8777-DB21EB7CFB3A}"/>
                </a:ext>
              </a:extLst>
            </p:cNvPr>
            <p:cNvSpPr txBox="1">
              <a:spLocks/>
            </p:cNvSpPr>
            <p:nvPr/>
          </p:nvSpPr>
          <p:spPr bwMode="auto">
            <a:xfrm>
              <a:off x="760412" y="5403725"/>
              <a:ext cx="3187613" cy="382788"/>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000" b="1" kern="1200" dirty="0" smtClean="0">
                  <a:solidFill>
                    <a:schemeClr val="accent1">
                      <a:lumMod val="40000"/>
                      <a:lumOff val="60000"/>
                    </a:schemeClr>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a:t>Обучение за ИТ кариера</a:t>
              </a:r>
            </a:p>
          </p:txBody>
        </p:sp>
        <p:sp>
          <p:nvSpPr>
            <p:cNvPr id="29" name="Text Placeholder 11">
              <a:extLst>
                <a:ext uri="{FF2B5EF4-FFF2-40B4-BE49-F238E27FC236}">
                  <a16:creationId xmlns="" xmlns:a16="http://schemas.microsoft.com/office/drawing/2014/main" id="{F4228145-6F82-4534-95DE-2617A32E17BF}"/>
                </a:ext>
              </a:extLst>
            </p:cNvPr>
            <p:cNvSpPr txBox="1">
              <a:spLocks/>
            </p:cNvSpPr>
            <p:nvPr/>
          </p:nvSpPr>
          <p:spPr bwMode="auto">
            <a:xfrm>
              <a:off x="760412" y="5690893"/>
              <a:ext cx="3810000" cy="458462"/>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1800" b="1" kern="1200" dirty="0" smtClean="0">
                  <a:solidFill>
                    <a:srgbClr val="F27A44"/>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GB">
                  <a:hlinkClick r:id="rId6"/>
                </a:rPr>
                <a:t>https://it-kariera.mon.bg/e-learning/</a:t>
              </a:r>
              <a:endParaRPr lang="en-GB"/>
            </a:p>
          </p:txBody>
        </p:sp>
      </p:grpSp>
      <p:sp>
        <p:nvSpPr>
          <p:cNvPr id="15" name="Text Box 66"/>
          <p:cNvSpPr txBox="1">
            <a:spLocks noChangeArrowheads="1"/>
          </p:cNvSpPr>
          <p:nvPr/>
        </p:nvSpPr>
        <p:spPr bwMode="auto">
          <a:xfrm>
            <a:off x="8177683" y="5482354"/>
            <a:ext cx="1467160" cy="400110"/>
          </a:xfrm>
          <a:prstGeom prst="rect">
            <a:avLst/>
          </a:prstGeom>
          <a:noFill/>
          <a:ln w="9525">
            <a:noFill/>
            <a:miter lim="800000"/>
            <a:headEnd/>
            <a:tailEnd/>
          </a:ln>
          <a:effectLst/>
        </p:spPr>
        <p:txBody>
          <a:bodyPr wrap="square">
            <a:spAutoFit/>
          </a:bodyPr>
          <a:lstStyle/>
          <a:p>
            <a:pPr algn="ctr">
              <a:lnSpc>
                <a:spcPct val="100000"/>
              </a:lnSpc>
            </a:pPr>
            <a:r>
              <a:rPr lang="bg-BG" sz="2000" b="1" dirty="0">
                <a:solidFill>
                  <a:srgbClr val="EBFFD2"/>
                </a:solidFill>
                <a:effectLst>
                  <a:outerShdw blurRad="38100" dist="38100" dir="2700000" algn="tl">
                    <a:srgbClr val="000000">
                      <a:alpha val="43137"/>
                    </a:srgbClr>
                  </a:outerShdw>
                </a:effectLst>
              </a:rPr>
              <a:t>З</a:t>
            </a:r>
            <a:r>
              <a:rPr lang="bg-BG" sz="2000" b="1" dirty="0" smtClean="0">
                <a:solidFill>
                  <a:srgbClr val="EBFFD2"/>
                </a:solidFill>
                <a:effectLst>
                  <a:outerShdw blurRad="38100" dist="38100" dir="2700000" algn="tl">
                    <a:srgbClr val="000000">
                      <a:alpha val="43137"/>
                    </a:srgbClr>
                  </a:outerShdw>
                </a:effectLst>
              </a:rPr>
              <a:t>аявка</a:t>
            </a:r>
            <a:endParaRPr lang="en-US" sz="2000" b="1" dirty="0">
              <a:solidFill>
                <a:srgbClr val="EBFFD2"/>
              </a:solidFill>
              <a:effectLst>
                <a:outerShdw blurRad="38100" dist="38100" dir="2700000" algn="tl">
                  <a:srgbClr val="000000">
                    <a:alpha val="43137"/>
                  </a:srgbClr>
                </a:outerShdw>
              </a:effectLst>
            </a:endParaRPr>
          </a:p>
        </p:txBody>
      </p:sp>
      <p:pic>
        <p:nvPicPr>
          <p:cNvPr id="40" name="Picture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35643" y="4765338"/>
            <a:ext cx="1508288" cy="1143000"/>
          </a:xfrm>
          <a:prstGeom prst="rect">
            <a:avLst/>
          </a:prstGeom>
          <a:solidFill>
            <a:schemeClr val="accent1"/>
          </a:solidFill>
        </p:spPr>
      </p:pic>
      <p:pic>
        <p:nvPicPr>
          <p:cNvPr id="41" name="Picture 2" descr="http://zaachi.blog.zive.cz/files/2008/09/sorting.jpg"/>
          <p:cNvPicPr>
            <a:picLocks noChangeAspect="1" noChangeArrowheads="1"/>
          </p:cNvPicPr>
          <p:nvPr/>
        </p:nvPicPr>
        <p:blipFill>
          <a:blip r:embed="rId8" cstate="screen"/>
          <a:srcRect/>
          <a:stretch>
            <a:fillRect/>
          </a:stretch>
        </p:blipFill>
        <p:spPr bwMode="auto">
          <a:xfrm>
            <a:off x="9933261" y="3250654"/>
            <a:ext cx="1625600" cy="1219200"/>
          </a:xfrm>
          <a:prstGeom prst="roundRect">
            <a:avLst>
              <a:gd name="adj" fmla="val 6420"/>
            </a:avLst>
          </a:prstGeom>
          <a:solidFill>
            <a:srgbClr val="FFFFFF">
              <a:shade val="85000"/>
            </a:srgbClr>
          </a:solidFill>
          <a:ln>
            <a:noFill/>
          </a:ln>
          <a:effectLst>
            <a:reflection blurRad="12700" stA="38000" endPos="28000" dist="5000" dir="5400000" sy="-100000" algn="bl" rotWithShape="0"/>
          </a:effectLst>
        </p:spPr>
      </p:pic>
      <p:grpSp>
        <p:nvGrpSpPr>
          <p:cNvPr id="16" name="Group 15"/>
          <p:cNvGrpSpPr/>
          <p:nvPr/>
        </p:nvGrpSpPr>
        <p:grpSpPr>
          <a:xfrm>
            <a:off x="8187024" y="4173274"/>
            <a:ext cx="1511737" cy="1136572"/>
            <a:chOff x="10073749" y="2763828"/>
            <a:chExt cx="1511737" cy="1136572"/>
          </a:xfrm>
        </p:grpSpPr>
        <p:sp>
          <p:nvSpPr>
            <p:cNvPr id="17" name="Rectangle 25"/>
            <p:cNvSpPr>
              <a:spLocks noChangeArrowheads="1"/>
            </p:cNvSpPr>
            <p:nvPr/>
          </p:nvSpPr>
          <p:spPr bwMode="blackWhite">
            <a:xfrm>
              <a:off x="10084033" y="2778067"/>
              <a:ext cx="1491169" cy="109773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18" name="Line 40"/>
            <p:cNvSpPr>
              <a:spLocks noChangeShapeType="1"/>
            </p:cNvSpPr>
            <p:nvPr/>
          </p:nvSpPr>
          <p:spPr bwMode="auto">
            <a:xfrm>
              <a:off x="10650934" y="2778067"/>
              <a:ext cx="0" cy="112233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19" name="Line 41"/>
            <p:cNvSpPr>
              <a:spLocks noChangeShapeType="1"/>
            </p:cNvSpPr>
            <p:nvPr/>
          </p:nvSpPr>
          <p:spPr bwMode="auto">
            <a:xfrm>
              <a:off x="10305137" y="2767711"/>
              <a:ext cx="0" cy="112233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20" name="Line 42"/>
            <p:cNvSpPr>
              <a:spLocks noChangeShapeType="1"/>
            </p:cNvSpPr>
            <p:nvPr/>
          </p:nvSpPr>
          <p:spPr bwMode="auto">
            <a:xfrm>
              <a:off x="10073749" y="2907517"/>
              <a:ext cx="1511737"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30" name="Line 43"/>
            <p:cNvSpPr>
              <a:spLocks noChangeShapeType="1"/>
            </p:cNvSpPr>
            <p:nvPr/>
          </p:nvSpPr>
          <p:spPr bwMode="auto">
            <a:xfrm>
              <a:off x="10073749" y="3031790"/>
              <a:ext cx="1511737"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31" name="Line 44"/>
            <p:cNvSpPr>
              <a:spLocks noChangeShapeType="1"/>
            </p:cNvSpPr>
            <p:nvPr/>
          </p:nvSpPr>
          <p:spPr bwMode="auto">
            <a:xfrm>
              <a:off x="10073749" y="3156062"/>
              <a:ext cx="1511737"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32" name="Line 45"/>
            <p:cNvSpPr>
              <a:spLocks noChangeShapeType="1"/>
            </p:cNvSpPr>
            <p:nvPr/>
          </p:nvSpPr>
          <p:spPr bwMode="auto">
            <a:xfrm>
              <a:off x="10073749" y="3280334"/>
              <a:ext cx="1511737"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33" name="Line 46"/>
            <p:cNvSpPr>
              <a:spLocks noChangeShapeType="1"/>
            </p:cNvSpPr>
            <p:nvPr/>
          </p:nvSpPr>
          <p:spPr bwMode="auto">
            <a:xfrm>
              <a:off x="10073749" y="3404606"/>
              <a:ext cx="1511737"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34" name="Line 47"/>
            <p:cNvSpPr>
              <a:spLocks noChangeShapeType="1"/>
            </p:cNvSpPr>
            <p:nvPr/>
          </p:nvSpPr>
          <p:spPr bwMode="auto">
            <a:xfrm>
              <a:off x="10073749" y="3528878"/>
              <a:ext cx="1511737"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35" name="Line 48"/>
            <p:cNvSpPr>
              <a:spLocks noChangeShapeType="1"/>
            </p:cNvSpPr>
            <p:nvPr/>
          </p:nvSpPr>
          <p:spPr bwMode="auto">
            <a:xfrm>
              <a:off x="10073749" y="3653151"/>
              <a:ext cx="1511737"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36" name="Line 49"/>
            <p:cNvSpPr>
              <a:spLocks noChangeShapeType="1"/>
            </p:cNvSpPr>
            <p:nvPr/>
          </p:nvSpPr>
          <p:spPr bwMode="auto">
            <a:xfrm>
              <a:off x="10073749" y="3777423"/>
              <a:ext cx="1511737"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37" name="Line 50"/>
            <p:cNvSpPr>
              <a:spLocks noChangeShapeType="1"/>
            </p:cNvSpPr>
            <p:nvPr/>
          </p:nvSpPr>
          <p:spPr bwMode="auto">
            <a:xfrm>
              <a:off x="11088001" y="2767711"/>
              <a:ext cx="0" cy="112233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38" name="Line 51"/>
            <p:cNvSpPr>
              <a:spLocks noChangeShapeType="1"/>
            </p:cNvSpPr>
            <p:nvPr/>
          </p:nvSpPr>
          <p:spPr bwMode="auto">
            <a:xfrm>
              <a:off x="11351527" y="2766417"/>
              <a:ext cx="0" cy="1122334"/>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39" name="Line 52"/>
            <p:cNvSpPr>
              <a:spLocks noChangeShapeType="1"/>
            </p:cNvSpPr>
            <p:nvPr/>
          </p:nvSpPr>
          <p:spPr bwMode="auto">
            <a:xfrm>
              <a:off x="10887464" y="2763828"/>
              <a:ext cx="0" cy="1122334"/>
            </a:xfrm>
            <a:prstGeom prst="line">
              <a:avLst/>
            </a:prstGeom>
            <a:noFill/>
            <a:ln w="25400">
              <a:solidFill>
                <a:srgbClr val="000000"/>
              </a:solidFill>
              <a:round/>
              <a:headEnd type="none" w="sm" len="sm"/>
              <a:tailEnd type="none" w="sm" len="sm"/>
            </a:ln>
            <a:effectLst/>
          </p:spPr>
          <p:txBody>
            <a:bodyPr/>
            <a:lstStyle/>
            <a:p>
              <a:endParaRPr lang="bg-BG" dirty="0"/>
            </a:p>
          </p:txBody>
        </p:sp>
      </p:grpSp>
    </p:spTree>
    <p:extLst>
      <p:ext uri="{BB962C8B-B14F-4D97-AF65-F5344CB8AC3E}">
        <p14:creationId xmlns:p14="http://schemas.microsoft.com/office/powerpoint/2010/main" val="23530949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10</a:t>
            </a:fld>
            <a:endParaRPr lang="en-US" dirty="0"/>
          </a:p>
        </p:txBody>
      </p:sp>
      <p:sp>
        <p:nvSpPr>
          <p:cNvPr id="4" name="Title 3"/>
          <p:cNvSpPr>
            <a:spLocks noGrp="1"/>
          </p:cNvSpPr>
          <p:nvPr>
            <p:ph type="title"/>
          </p:nvPr>
        </p:nvSpPr>
        <p:spPr/>
        <p:txBody>
          <a:bodyPr/>
          <a:lstStyle/>
          <a:p>
            <a:r>
              <a:rPr lang="bg-BG" dirty="0" smtClean="0"/>
              <a:t>Решение</a:t>
            </a:r>
            <a:r>
              <a:rPr lang="en-US" dirty="0" smtClean="0"/>
              <a:t>:</a:t>
            </a:r>
            <a:r>
              <a:rPr lang="bg-BG" dirty="0" smtClean="0"/>
              <a:t> Най-висок връх</a:t>
            </a:r>
            <a:endParaRPr lang="en-US" dirty="0"/>
          </a:p>
        </p:txBody>
      </p:sp>
      <p:sp>
        <p:nvSpPr>
          <p:cNvPr id="5" name="Rectangle 4"/>
          <p:cNvSpPr>
            <a:spLocks noChangeArrowheads="1"/>
          </p:cNvSpPr>
          <p:nvPr/>
        </p:nvSpPr>
        <p:spPr bwMode="auto">
          <a:xfrm>
            <a:off x="1974495" y="2250353"/>
            <a:ext cx="7772400"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SELECT </a:t>
            </a:r>
            <a:r>
              <a:rPr lang="en-US" sz="28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FROM</a:t>
            </a:r>
            <a:r>
              <a:rPr lang="en-US" sz="28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`peaks`</a:t>
            </a:r>
            <a:endPar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ORDER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BY </a:t>
            </a:r>
            <a:r>
              <a:rPr lang="en-US" sz="28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elevation` </a:t>
            </a:r>
            <a:r>
              <a:rPr lang="en-US" sz="28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DESC LIMIT 1;</a:t>
            </a:r>
            <a:endPar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AutoShape 22"/>
          <p:cNvSpPr>
            <a:spLocks noChangeArrowheads="1"/>
          </p:cNvSpPr>
          <p:nvPr/>
        </p:nvSpPr>
        <p:spPr bwMode="auto">
          <a:xfrm>
            <a:off x="7193331" y="5257800"/>
            <a:ext cx="4380458" cy="914400"/>
          </a:xfrm>
          <a:prstGeom prst="wedgeRoundRectCallout">
            <a:avLst>
              <a:gd name="adj1" fmla="val -5440"/>
              <a:gd name="adj2" fmla="val -262931"/>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smtClean="0">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Най-високият връх е първи в списъка</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7" name="AutoShape 22"/>
          <p:cNvSpPr>
            <a:spLocks noChangeArrowheads="1"/>
          </p:cNvSpPr>
          <p:nvPr/>
        </p:nvSpPr>
        <p:spPr bwMode="auto">
          <a:xfrm>
            <a:off x="760412" y="5257800"/>
            <a:ext cx="5257800" cy="914400"/>
          </a:xfrm>
          <a:prstGeom prst="wedgeRoundRectCallout">
            <a:avLst>
              <a:gd name="adj1" fmla="val 34649"/>
              <a:gd name="adj2" fmla="val -261843"/>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smtClean="0">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Подреждаме върховете по височина, в намаляващ ред</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62784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11</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a:lnSpc>
                <a:spcPct val="100000"/>
              </a:lnSpc>
            </a:pPr>
            <a:r>
              <a:rPr lang="bg-BG" sz="3200" dirty="0" smtClean="0"/>
              <a:t>Псевдонимите служат </a:t>
            </a:r>
            <a:r>
              <a:rPr lang="bg-BG" sz="3200" dirty="0" smtClean="0">
                <a:solidFill>
                  <a:schemeClr val="accent1"/>
                </a:solidFill>
              </a:rPr>
              <a:t>за именуване </a:t>
            </a:r>
            <a:r>
              <a:rPr lang="bg-BG" sz="3200" dirty="0" smtClean="0"/>
              <a:t>на колони</a:t>
            </a:r>
            <a:r>
              <a:rPr lang="en-US" sz="3200" dirty="0" smtClean="0"/>
              <a:t> </a:t>
            </a:r>
            <a:r>
              <a:rPr lang="bg-BG" sz="3200" dirty="0" smtClean="0"/>
              <a:t>и таблици</a:t>
            </a:r>
          </a:p>
          <a:p>
            <a:pPr>
              <a:lnSpc>
                <a:spcPct val="100000"/>
              </a:lnSpc>
              <a:spcBef>
                <a:spcPts val="500"/>
              </a:spcBef>
            </a:pPr>
            <a:r>
              <a:rPr lang="en-US" sz="3200" dirty="0" smtClean="0">
                <a:solidFill>
                  <a:schemeClr val="accent1"/>
                </a:solidFill>
              </a:rPr>
              <a:t>ORDER BY</a:t>
            </a:r>
            <a:r>
              <a:rPr lang="bg-BG" sz="3200" dirty="0" smtClean="0">
                <a:solidFill>
                  <a:schemeClr val="accent1"/>
                </a:solidFill>
              </a:rPr>
              <a:t> </a:t>
            </a:r>
            <a:r>
              <a:rPr lang="bg-BG" sz="3200" dirty="0" smtClean="0"/>
              <a:t>се ползва за </a:t>
            </a:r>
            <a:r>
              <a:rPr lang="bg-BG" sz="3200" dirty="0" smtClean="0">
                <a:solidFill>
                  <a:schemeClr val="accent1"/>
                </a:solidFill>
              </a:rPr>
              <a:t>подреждане (сортиране) </a:t>
            </a:r>
            <a:r>
              <a:rPr lang="bg-BG" sz="3200" dirty="0" smtClean="0"/>
              <a:t>на записите</a:t>
            </a:r>
            <a:endParaRPr lang="en-US" sz="3200" dirty="0"/>
          </a:p>
          <a:p>
            <a:pPr>
              <a:lnSpc>
                <a:spcPct val="100000"/>
              </a:lnSpc>
              <a:spcBef>
                <a:spcPts val="500"/>
              </a:spcBef>
            </a:pPr>
            <a:r>
              <a:rPr lang="en-US" sz="3200" dirty="0" smtClean="0">
                <a:solidFill>
                  <a:schemeClr val="accent1"/>
                </a:solidFill>
              </a:rPr>
              <a:t>LIMIT</a:t>
            </a:r>
            <a:r>
              <a:rPr lang="en-US" sz="3200" dirty="0" smtClean="0"/>
              <a:t> </a:t>
            </a:r>
            <a:r>
              <a:rPr lang="bg-BG" sz="3200" dirty="0" smtClean="0"/>
              <a:t>ни помага да </a:t>
            </a:r>
            <a:r>
              <a:rPr lang="bg-BG" sz="3200" dirty="0" smtClean="0">
                <a:solidFill>
                  <a:schemeClr val="accent1"/>
                </a:solidFill>
              </a:rPr>
              <a:t>ограничим</a:t>
            </a:r>
            <a:r>
              <a:rPr lang="bg-BG" sz="3200" dirty="0" smtClean="0"/>
              <a:t> </a:t>
            </a:r>
            <a:r>
              <a:rPr lang="bg-BG" sz="3200" dirty="0" smtClean="0">
                <a:solidFill>
                  <a:schemeClr val="accent1"/>
                </a:solidFill>
              </a:rPr>
              <a:t>броя</a:t>
            </a:r>
            <a:r>
              <a:rPr lang="bg-BG" sz="3200" dirty="0" smtClean="0"/>
              <a:t> на извежданите записи</a:t>
            </a:r>
            <a:endParaRPr lang="en-US" sz="3200" dirty="0">
              <a:solidFill>
                <a:schemeClr val="accent1"/>
              </a:solidFill>
            </a:endParaRPr>
          </a:p>
        </p:txBody>
      </p:sp>
      <p:sp>
        <p:nvSpPr>
          <p:cNvPr id="4" name="Title 3"/>
          <p:cNvSpPr>
            <a:spLocks noGrp="1"/>
          </p:cNvSpPr>
          <p:nvPr>
            <p:ph type="title"/>
          </p:nvPr>
        </p:nvSpPr>
        <p:spPr/>
        <p:txBody>
          <a:bodyPr>
            <a:normAutofit/>
          </a:bodyPr>
          <a:lstStyle/>
          <a:p>
            <a:r>
              <a:rPr lang="bg-BG" dirty="0" smtClean="0"/>
              <a:t>Обобщение</a:t>
            </a:r>
            <a:endParaRPr lang="en-US" dirty="0"/>
          </a:p>
        </p:txBody>
      </p:sp>
      <p:pic>
        <p:nvPicPr>
          <p:cNvPr id="7" name="Picture 2" descr="C:\Users\Ivan\Desktop\elements_presentations\summary_p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6969" y="3505200"/>
            <a:ext cx="3791856" cy="281304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computertrainingcenters.com/wp-content/uploads/2014/05/sql_icon_by_raisch-d3ax2ih.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7967228" y="4224829"/>
            <a:ext cx="3094224" cy="2366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19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bg-BG" dirty="0" smtClean="0"/>
              <a:t>Форматиране на заявки</a:t>
            </a:r>
            <a:endParaRPr lang="en-US" dirty="0"/>
          </a:p>
        </p:txBody>
      </p:sp>
      <p:sp>
        <p:nvSpPr>
          <p:cNvPr id="3" name="Text Placeholder 2"/>
          <p:cNvSpPr>
            <a:spLocks noGrp="1"/>
          </p:cNvSpPr>
          <p:nvPr>
            <p:ph type="body" sz="quarter" idx="10"/>
          </p:nvPr>
        </p:nvSpPr>
        <p:spPr>
          <a:xfrm>
            <a:off x="1529384" y="6400802"/>
            <a:ext cx="10482604" cy="363552"/>
          </a:xfrm>
        </p:spPr>
        <p:txBody>
          <a:bodyPr/>
          <a:lstStyle/>
          <a:p>
            <a:r>
              <a:rPr lang="en-US" dirty="0">
                <a:hlinkClick r:id="rId3"/>
              </a:rPr>
              <a:t>https://it-kariera.mon.bg/e-learning/</a:t>
            </a:r>
            <a:endParaRPr lang="en-US" dirty="0"/>
          </a:p>
        </p:txBody>
      </p:sp>
    </p:spTree>
    <p:extLst>
      <p:ext uri="{BB962C8B-B14F-4D97-AF65-F5344CB8AC3E}">
        <p14:creationId xmlns:p14="http://schemas.microsoft.com/office/powerpoint/2010/main" val="38197141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C014DD1E-5D91-48A3-AD6D-45FBA980D106}" type="slidenum">
              <a:rPr lang="en-US" smtClean="0"/>
              <a:t>13</a:t>
            </a:fld>
            <a:endParaRPr lang="en-US" dirty="0"/>
          </a:p>
        </p:txBody>
      </p:sp>
      <p:sp>
        <p:nvSpPr>
          <p:cNvPr id="3" name="Content Placeholder 2"/>
          <p:cNvSpPr>
            <a:spLocks noGrp="1"/>
          </p:cNvSpPr>
          <p:nvPr>
            <p:ph idx="1"/>
          </p:nvPr>
        </p:nvSpPr>
        <p:spPr>
          <a:xfrm>
            <a:off x="190413" y="1151121"/>
            <a:ext cx="11804822" cy="3573279"/>
          </a:xfrm>
        </p:spPr>
        <p:txBody>
          <a:bodyPr>
            <a:normAutofit/>
          </a:bodyPr>
          <a:lstStyle/>
          <a:p>
            <a:r>
              <a:rPr lang="bg-BG" dirty="0"/>
              <a:t>Настоящият курс </a:t>
            </a:r>
            <a:r>
              <a:rPr lang="en-US" dirty="0"/>
              <a:t>(</a:t>
            </a:r>
            <a:r>
              <a:rPr lang="bg-BG" dirty="0"/>
              <a:t>слайдове</a:t>
            </a:r>
            <a:r>
              <a:rPr lang="en-US" dirty="0"/>
              <a:t>, </a:t>
            </a:r>
            <a:r>
              <a:rPr lang="bg-BG" dirty="0"/>
              <a:t>примери</a:t>
            </a:r>
            <a:r>
              <a:rPr lang="en-US" dirty="0"/>
              <a:t>, </a:t>
            </a:r>
            <a:r>
              <a:rPr lang="bg-BG" dirty="0"/>
              <a:t>видео</a:t>
            </a:r>
            <a:r>
              <a:rPr lang="en-US" dirty="0"/>
              <a:t>, </a:t>
            </a:r>
            <a:r>
              <a:rPr lang="bg-BG" dirty="0"/>
              <a:t>задачи и др.</a:t>
            </a:r>
            <a:r>
              <a:rPr lang="en-US" dirty="0"/>
              <a:t>)</a:t>
            </a:r>
            <a:r>
              <a:rPr lang="bg-BG" dirty="0"/>
              <a:t> се разпространяват под свободен лиценз </a:t>
            </a:r>
            <a:r>
              <a:rPr lang="en-US" dirty="0"/>
              <a:t>"</a:t>
            </a:r>
            <a:r>
              <a:rPr lang="en-US" dirty="0">
                <a:hlinkClick r:id="rId3"/>
              </a:rPr>
              <a:t>Creative Commons </a:t>
            </a:r>
            <a:r>
              <a:rPr lang="en-US" noProof="1">
                <a:hlinkClick r:id="rId3"/>
              </a:rPr>
              <a:t>Attribution-NonCommercial-ShareAlike</a:t>
            </a:r>
            <a:r>
              <a:rPr lang="en-US" dirty="0">
                <a:hlinkClick r:id="rId3"/>
              </a:rPr>
              <a:t> 4.0 International</a:t>
            </a:r>
            <a:r>
              <a:rPr lang="en-US" dirty="0"/>
              <a:t>"</a:t>
            </a:r>
            <a:endParaRPr lang="bg-BG" dirty="0"/>
          </a:p>
          <a:p>
            <a:endParaRPr lang="bg-BG" sz="2400" dirty="0"/>
          </a:p>
          <a:p>
            <a:endParaRPr lang="bg-BG" sz="2400" dirty="0"/>
          </a:p>
          <a:p>
            <a:endParaRPr lang="bg-BG" sz="2400" dirty="0"/>
          </a:p>
          <a:p>
            <a:endParaRPr lang="bg-BG" sz="2400" dirty="0"/>
          </a:p>
        </p:txBody>
      </p:sp>
      <p:sp>
        <p:nvSpPr>
          <p:cNvPr id="2" name="Title 1"/>
          <p:cNvSpPr>
            <a:spLocks noGrp="1"/>
          </p:cNvSpPr>
          <p:nvPr>
            <p:ph type="title"/>
          </p:nvPr>
        </p:nvSpPr>
        <p:spPr/>
        <p:txBody>
          <a:bodyPr>
            <a:normAutofit/>
          </a:bodyPr>
          <a:lstStyle/>
          <a:p>
            <a:r>
              <a:rPr lang="bg-BG" dirty="0"/>
              <a:t>Лиценз</a:t>
            </a:r>
            <a:endParaRPr lang="en-US" dirty="0"/>
          </a:p>
        </p:txBody>
      </p:sp>
      <p:pic>
        <p:nvPicPr>
          <p:cNvPr id="8" name="Picture 4">
            <a:hlinkClick r:id="rId3" tooltip="This work is licensed under the &quot;Creative Commons Attribution-NonCommercial-ShareAlike 4.0 International&quot; license"/>
          </p:cNvPr>
          <p:cNvPicPr>
            <a:picLocks noChangeAspect="1" noChangeArrowheads="1"/>
          </p:cNvPicPr>
          <p:nvPr/>
        </p:nvPicPr>
        <p:blipFill>
          <a:blip r:embed="rId4"/>
          <a:srcRect/>
          <a:stretch>
            <a:fillRect/>
          </a:stretch>
        </p:blipFill>
        <p:spPr bwMode="auto">
          <a:xfrm>
            <a:off x="4507637" y="3462620"/>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188815" y="5105400"/>
            <a:ext cx="11804822" cy="1616079"/>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a:spcBef>
                <a:spcPts val="1800"/>
              </a:spcBef>
            </a:pPr>
            <a:r>
              <a:rPr lang="bg-BG" sz="2800" dirty="0" smtClean="0"/>
              <a:t>Признаване на заслуги</a:t>
            </a:r>
            <a:r>
              <a:rPr lang="en-US" sz="2800" dirty="0" smtClean="0"/>
              <a:t>: </a:t>
            </a:r>
            <a:r>
              <a:rPr lang="bg-BG" sz="2800" dirty="0" smtClean="0"/>
              <a:t> тази работа може да съдържа части от</a:t>
            </a:r>
            <a:endParaRPr lang="en-US" sz="2800" dirty="0" smtClean="0"/>
          </a:p>
          <a:p>
            <a:pPr lvl="1"/>
            <a:r>
              <a:rPr lang="en-US" sz="2400" dirty="0" smtClean="0"/>
              <a:t>"</a:t>
            </a:r>
            <a:r>
              <a:rPr lang="en-US" sz="2400" dirty="0" smtClean="0">
                <a:hlinkClick r:id="rId5"/>
              </a:rPr>
              <a:t>Databases</a:t>
            </a:r>
            <a:r>
              <a:rPr lang="en-US" sz="2400" dirty="0" smtClean="0"/>
              <a:t>" </a:t>
            </a:r>
            <a:r>
              <a:rPr lang="bg-BG" sz="2400" dirty="0" smtClean="0"/>
              <a:t>курса на </a:t>
            </a:r>
            <a:r>
              <a:rPr lang="bg-BG" sz="2400" dirty="0" err="1" smtClean="0"/>
              <a:t>Телерик</a:t>
            </a:r>
            <a:r>
              <a:rPr lang="bg-BG" sz="2400" dirty="0" smtClean="0"/>
              <a:t> Академия, публикуван под </a:t>
            </a:r>
            <a:r>
              <a:rPr lang="en-US" sz="2400" dirty="0" smtClean="0"/>
              <a:t> </a:t>
            </a:r>
            <a:r>
              <a:rPr lang="en-US" sz="2400" dirty="0" smtClean="0">
                <a:hlinkClick r:id="rId6"/>
              </a:rPr>
              <a:t>CC-BY-NC-SA</a:t>
            </a:r>
            <a:r>
              <a:rPr lang="en-US" sz="2400" dirty="0" smtClean="0"/>
              <a:t> </a:t>
            </a:r>
            <a:r>
              <a:rPr lang="bg-BG" sz="2400" dirty="0" smtClean="0"/>
              <a:t>лиценз</a:t>
            </a:r>
            <a:endParaRPr lang="en-US" sz="2400" dirty="0"/>
          </a:p>
        </p:txBody>
      </p:sp>
    </p:spTree>
    <p:extLst>
      <p:ext uri="{BB962C8B-B14F-4D97-AF65-F5344CB8AC3E}">
        <p14:creationId xmlns:p14="http://schemas.microsoft.com/office/powerpoint/2010/main" val="18497446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bg-BG" dirty="0"/>
              <a:t>Съдържание</a:t>
            </a:r>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7" name="Picture 6"/>
          <p:cNvPicPr>
            <a:picLocks noChangeAspect="1"/>
          </p:cNvPicPr>
          <p:nvPr/>
        </p:nvPicPr>
        <p:blipFill>
          <a:blip r:embed="rId3" cstate="print"/>
          <a:stretch>
            <a:fillRect/>
          </a:stretch>
        </p:blipFill>
        <p:spPr>
          <a:xfrm>
            <a:off x="8304212" y="2057400"/>
            <a:ext cx="3429001" cy="4421449"/>
          </a:xfrm>
          <a:prstGeom prst="rect">
            <a:avLst/>
          </a:prstGeom>
        </p:spPr>
      </p:pic>
      <p:sp>
        <p:nvSpPr>
          <p:cNvPr id="8" name="Rectangle 3"/>
          <p:cNvSpPr>
            <a:spLocks noGrp="1" noChangeArrowheads="1"/>
          </p:cNvSpPr>
          <p:nvPr>
            <p:ph idx="4294967295"/>
          </p:nvPr>
        </p:nvSpPr>
        <p:spPr>
          <a:xfrm>
            <a:off x="190413" y="1191467"/>
            <a:ext cx="11804822" cy="5530010"/>
          </a:xfrm>
        </p:spPr>
        <p:txBody>
          <a:bodyPr>
            <a:normAutofit/>
          </a:bodyPr>
          <a:lstStyle/>
          <a:p>
            <a:pPr marL="442913" indent="-442913">
              <a:lnSpc>
                <a:spcPct val="100000"/>
              </a:lnSpc>
              <a:spcBef>
                <a:spcPts val="500"/>
              </a:spcBef>
              <a:buFontTx/>
              <a:buAutoNum type="arabicPeriod"/>
            </a:pPr>
            <a:r>
              <a:rPr lang="bg-BG" dirty="0" smtClean="0">
                <a:solidFill>
                  <a:schemeClr val="accent1"/>
                </a:solidFill>
              </a:rPr>
              <a:t>Псев</a:t>
            </a:r>
            <a:r>
              <a:rPr lang="bg-BG" dirty="0">
                <a:solidFill>
                  <a:schemeClr val="accent1"/>
                </a:solidFill>
              </a:rPr>
              <a:t>д</a:t>
            </a:r>
            <a:r>
              <a:rPr lang="bg-BG" dirty="0" smtClean="0">
                <a:solidFill>
                  <a:schemeClr val="accent1"/>
                </a:solidFill>
              </a:rPr>
              <a:t>оними</a:t>
            </a:r>
            <a:r>
              <a:rPr lang="bg-BG" dirty="0" smtClean="0"/>
              <a:t> на </a:t>
            </a:r>
            <a:r>
              <a:rPr lang="bg-BG" dirty="0"/>
              <a:t>таблици </a:t>
            </a:r>
            <a:r>
              <a:rPr lang="bg-BG" dirty="0" smtClean="0"/>
              <a:t>и колони</a:t>
            </a:r>
            <a:endParaRPr lang="en-US" dirty="0"/>
          </a:p>
          <a:p>
            <a:pPr marL="442913" indent="-442913">
              <a:lnSpc>
                <a:spcPct val="100000"/>
              </a:lnSpc>
              <a:spcBef>
                <a:spcPts val="500"/>
              </a:spcBef>
              <a:buFontTx/>
              <a:buAutoNum type="arabicPeriod"/>
            </a:pPr>
            <a:r>
              <a:rPr lang="bg-BG" dirty="0" smtClean="0"/>
              <a:t>Оператор </a:t>
            </a:r>
            <a:r>
              <a:rPr lang="en-US" dirty="0" smtClean="0">
                <a:solidFill>
                  <a:schemeClr val="accent1"/>
                </a:solidFill>
              </a:rPr>
              <a:t>ORDER</a:t>
            </a:r>
            <a:r>
              <a:rPr lang="en-US" dirty="0" smtClean="0"/>
              <a:t> </a:t>
            </a:r>
            <a:r>
              <a:rPr lang="en-US" dirty="0" smtClean="0">
                <a:solidFill>
                  <a:schemeClr val="accent1"/>
                </a:solidFill>
              </a:rPr>
              <a:t>BY</a:t>
            </a:r>
          </a:p>
          <a:p>
            <a:pPr marL="442913" indent="-442913">
              <a:lnSpc>
                <a:spcPct val="100000"/>
              </a:lnSpc>
              <a:spcBef>
                <a:spcPts val="500"/>
              </a:spcBef>
              <a:buFontTx/>
              <a:buAutoNum type="arabicPeriod"/>
            </a:pPr>
            <a:r>
              <a:rPr lang="bg-BG" dirty="0" smtClean="0"/>
              <a:t>Оператор </a:t>
            </a:r>
            <a:r>
              <a:rPr lang="en-US" dirty="0" smtClean="0">
                <a:solidFill>
                  <a:schemeClr val="accent1"/>
                </a:solidFill>
              </a:rPr>
              <a:t>LIMIT</a:t>
            </a:r>
            <a:endParaRPr lang="bg-BG" dirty="0" smtClean="0">
              <a:solidFill>
                <a:schemeClr val="accent1"/>
              </a:solidFill>
            </a:endParaRPr>
          </a:p>
          <a:p>
            <a:pPr marL="442913" indent="-442913">
              <a:lnSpc>
                <a:spcPct val="100000"/>
              </a:lnSpc>
              <a:spcBef>
                <a:spcPts val="500"/>
              </a:spcBef>
              <a:buFontTx/>
              <a:buAutoNum type="arabicPeriod"/>
            </a:pPr>
            <a:endParaRPr lang="en-US" dirty="0" smtClean="0">
              <a:solidFill>
                <a:schemeClr val="accent1"/>
              </a:solidFill>
            </a:endParaRPr>
          </a:p>
        </p:txBody>
      </p:sp>
    </p:spTree>
    <p:extLst>
      <p:ext uri="{BB962C8B-B14F-4D97-AF65-F5344CB8AC3E}">
        <p14:creationId xmlns:p14="http://schemas.microsoft.com/office/powerpoint/2010/main" val="344449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7" name="Rectangle 3"/>
          <p:cNvSpPr>
            <a:spLocks noGrp="1" noChangeArrowheads="1"/>
          </p:cNvSpPr>
          <p:nvPr>
            <p:ph idx="1"/>
          </p:nvPr>
        </p:nvSpPr>
        <p:spPr/>
        <p:txBody>
          <a:bodyPr>
            <a:normAutofit/>
          </a:bodyPr>
          <a:lstStyle/>
          <a:p>
            <a:pPr>
              <a:lnSpc>
                <a:spcPct val="100000"/>
              </a:lnSpc>
            </a:pPr>
            <a:r>
              <a:rPr lang="bg-BG" sz="3200" dirty="0" smtClean="0">
                <a:solidFill>
                  <a:schemeClr val="tx2">
                    <a:lumMod val="75000"/>
                  </a:schemeClr>
                </a:solidFill>
              </a:rPr>
              <a:t>Псевдонимите</a:t>
            </a:r>
            <a:r>
              <a:rPr lang="en-US" sz="3200" dirty="0" smtClean="0"/>
              <a:t> </a:t>
            </a:r>
            <a:r>
              <a:rPr lang="bg-BG" sz="3200" dirty="0" smtClean="0"/>
              <a:t>дават ново име на таблица или колона</a:t>
            </a:r>
            <a:endParaRPr lang="en-US" sz="3200" dirty="0"/>
          </a:p>
          <a:p>
            <a:pPr>
              <a:lnSpc>
                <a:spcPct val="100000"/>
              </a:lnSpc>
              <a:spcBef>
                <a:spcPts val="23400"/>
              </a:spcBef>
            </a:pPr>
            <a:r>
              <a:rPr lang="bg-BG" sz="3200" dirty="0" smtClean="0"/>
              <a:t>Добавянето на псевдоним </a:t>
            </a:r>
            <a:r>
              <a:rPr lang="bg-BG" sz="3200" dirty="0" smtClean="0"/>
              <a:t>става </a:t>
            </a:r>
            <a:r>
              <a:rPr lang="bg-BG" sz="3200" dirty="0" smtClean="0"/>
              <a:t>чрез </a:t>
            </a:r>
            <a:r>
              <a:rPr lang="en-US" sz="3200" dirty="0" smtClean="0">
                <a:solidFill>
                  <a:schemeClr val="accent1"/>
                </a:solidFill>
              </a:rPr>
              <a:t>AS</a:t>
            </a:r>
            <a:endParaRPr lang="bg-BG" sz="3200" dirty="0" smtClean="0">
              <a:solidFill>
                <a:schemeClr val="accent1"/>
              </a:solidFill>
            </a:endParaRPr>
          </a:p>
          <a:p>
            <a:pPr lvl="1">
              <a:lnSpc>
                <a:spcPct val="100000"/>
              </a:lnSpc>
            </a:pPr>
            <a:r>
              <a:rPr lang="en-US" sz="3000" dirty="0" smtClean="0"/>
              <a:t>AS </a:t>
            </a:r>
            <a:r>
              <a:rPr lang="bg-BG" sz="3000" dirty="0" smtClean="0"/>
              <a:t>може да се пропусне, но подобрява четливостта</a:t>
            </a:r>
            <a:endParaRPr lang="en-US" sz="3000" dirty="0"/>
          </a:p>
        </p:txBody>
      </p:sp>
      <p:sp>
        <p:nvSpPr>
          <p:cNvPr id="502786" name="Rectangle 2"/>
          <p:cNvSpPr>
            <a:spLocks noGrp="1" noChangeArrowheads="1"/>
          </p:cNvSpPr>
          <p:nvPr>
            <p:ph type="title"/>
          </p:nvPr>
        </p:nvSpPr>
        <p:spPr/>
        <p:txBody>
          <a:bodyPr/>
          <a:lstStyle/>
          <a:p>
            <a:r>
              <a:rPr lang="bg-BG" dirty="0" smtClean="0"/>
              <a:t>Псевдоними на колони и таблици (1)</a:t>
            </a:r>
            <a:endParaRPr lang="en-US" dirty="0"/>
          </a:p>
        </p:txBody>
      </p:sp>
      <p:sp>
        <p:nvSpPr>
          <p:cNvPr id="502788" name="Rectangle 4"/>
          <p:cNvSpPr>
            <a:spLocks noChangeArrowheads="1"/>
          </p:cNvSpPr>
          <p:nvPr/>
        </p:nvSpPr>
        <p:spPr bwMode="auto">
          <a:xfrm>
            <a:off x="1979612" y="1797723"/>
            <a:ext cx="8305800" cy="83099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employee_id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AS</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id, first_name</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last_name</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employees</a:t>
            </a:r>
            <a:r>
              <a:rPr lang="bg-BG"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bg-BG"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е</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2789" name="Group 5"/>
          <p:cNvGraphicFramePr>
            <a:graphicFrameLocks noGrp="1"/>
          </p:cNvGraphicFramePr>
          <p:nvPr>
            <p:extLst>
              <p:ext uri="{D42A27DB-BD31-4B8C-83A1-F6EECF244321}">
                <p14:modId xmlns:p14="http://schemas.microsoft.com/office/powerpoint/2010/main" val="1279377715"/>
              </p:ext>
            </p:extLst>
          </p:nvPr>
        </p:nvGraphicFramePr>
        <p:xfrm>
          <a:off x="1955612" y="2853187"/>
          <a:ext cx="5794372" cy="1707477"/>
        </p:xfrm>
        <a:graphic>
          <a:graphicData uri="http://schemas.openxmlformats.org/drawingml/2006/table">
            <a:tbl>
              <a:tblPr/>
              <a:tblGrid>
                <a:gridCol w="1906242">
                  <a:extLst>
                    <a:ext uri="{9D8B030D-6E8A-4147-A177-3AD203B41FA5}">
                      <a16:colId xmlns="" xmlns:a16="http://schemas.microsoft.com/office/drawing/2014/main" val="1163929117"/>
                    </a:ext>
                  </a:extLst>
                </a:gridCol>
                <a:gridCol w="1906242">
                  <a:extLst>
                    <a:ext uri="{9D8B030D-6E8A-4147-A177-3AD203B41FA5}">
                      <a16:colId xmlns="" xmlns:a16="http://schemas.microsoft.com/office/drawing/2014/main" val="20000"/>
                    </a:ext>
                  </a:extLst>
                </a:gridCol>
                <a:gridCol w="1981888">
                  <a:extLst>
                    <a:ext uri="{9D8B030D-6E8A-4147-A177-3AD203B41FA5}">
                      <a16:colId xmlns="" xmlns:a16="http://schemas.microsoft.com/office/drawing/2014/main" val="20001"/>
                    </a:ext>
                  </a:extLst>
                </a:gridCol>
              </a:tblGrid>
              <a:tr h="47760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id</a:t>
                      </a:r>
                      <a:endPar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first_name</a:t>
                      </a:r>
                      <a:endPar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last_name</a:t>
                      </a:r>
                      <a:endPar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 xmlns:a16="http://schemas.microsoft.com/office/drawing/2014/main" val="10000"/>
                  </a:ext>
                </a:extLst>
              </a:tr>
              <a:tr h="40995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Guy</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Gilbert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0995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Kevin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Brown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0995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9" name="AutoShape 22"/>
          <p:cNvSpPr>
            <a:spLocks noChangeArrowheads="1"/>
          </p:cNvSpPr>
          <p:nvPr/>
        </p:nvSpPr>
        <p:spPr bwMode="auto">
          <a:xfrm>
            <a:off x="7923212" y="2819400"/>
            <a:ext cx="3327654" cy="646687"/>
          </a:xfrm>
          <a:prstGeom prst="wedgeRoundRectCallout">
            <a:avLst>
              <a:gd name="adj1" fmla="val -108454"/>
              <a:gd name="adj2" fmla="val -142930"/>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smtClean="0">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Показвано име</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5265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02788"/>
                                        </p:tgtEl>
                                        <p:attrNameLst>
                                          <p:attrName>style.visibility</p:attrName>
                                        </p:attrNameLst>
                                      </p:cBhvr>
                                      <p:to>
                                        <p:strVal val="visible"/>
                                      </p:to>
                                    </p:set>
                                    <p:animEffect transition="in" filter="fade">
                                      <p:cBhvr>
                                        <p:cTn id="7" dur="500"/>
                                        <p:tgtEl>
                                          <p:spTgt spid="50278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2789"/>
                                        </p:tgtEl>
                                        <p:attrNameLst>
                                          <p:attrName>style.visibility</p:attrName>
                                        </p:attrNameLst>
                                      </p:cBhvr>
                                      <p:to>
                                        <p:strVal val="visible"/>
                                      </p:to>
                                    </p:set>
                                    <p:animEffect transition="in" filter="fade">
                                      <p:cBhvr>
                                        <p:cTn id="17" dur="500"/>
                                        <p:tgtEl>
                                          <p:spTgt spid="502789"/>
                                        </p:tgtEl>
                                      </p:cBhvr>
                                    </p:animEffect>
                                  </p:childTnLst>
                                </p:cTn>
                              </p:par>
                              <p:par>
                                <p:cTn id="18" presetID="10" presetClass="exit" presetSubtype="0" fill="hold" grpId="1" nodeType="withEffect">
                                  <p:stCondLst>
                                    <p:cond delay="0"/>
                                  </p:stCondLst>
                                  <p:childTnLst>
                                    <p:animEffect transition="out" filter="fade">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02787">
                                            <p:txEl>
                                              <p:pRg st="1" end="1"/>
                                            </p:txEl>
                                          </p:spTgt>
                                        </p:tgtEl>
                                        <p:attrNameLst>
                                          <p:attrName>style.visibility</p:attrName>
                                        </p:attrNameLst>
                                      </p:cBhvr>
                                      <p:to>
                                        <p:strVal val="visible"/>
                                      </p:to>
                                    </p:set>
                                    <p:animEffect transition="in" filter="fade">
                                      <p:cBhvr>
                                        <p:cTn id="25" dur="500"/>
                                        <p:tgtEl>
                                          <p:spTgt spid="502787">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02787">
                                            <p:txEl>
                                              <p:pRg st="2" end="2"/>
                                            </p:txEl>
                                          </p:spTgt>
                                        </p:tgtEl>
                                        <p:attrNameLst>
                                          <p:attrName>style.visibility</p:attrName>
                                        </p:attrNameLst>
                                      </p:cBhvr>
                                      <p:to>
                                        <p:strVal val="visible"/>
                                      </p:to>
                                    </p:set>
                                    <p:animEffect transition="in" filter="fade">
                                      <p:cBhvr>
                                        <p:cTn id="30" dur="500"/>
                                        <p:tgtEl>
                                          <p:spTgt spid="5027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8" grpId="0" animBg="1"/>
      <p:bldP spid="9" grpId="0" animBg="1"/>
      <p:bldP spid="9"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7" name="Rectangle 3"/>
          <p:cNvSpPr>
            <a:spLocks noGrp="1" noChangeArrowheads="1"/>
          </p:cNvSpPr>
          <p:nvPr>
            <p:ph idx="1"/>
          </p:nvPr>
        </p:nvSpPr>
        <p:spPr/>
        <p:txBody>
          <a:bodyPr>
            <a:normAutofit/>
          </a:bodyPr>
          <a:lstStyle/>
          <a:p>
            <a:pPr>
              <a:lnSpc>
                <a:spcPct val="100000"/>
              </a:lnSpc>
            </a:pPr>
            <a:r>
              <a:rPr lang="ru-RU" sz="3200" dirty="0"/>
              <a:t>Можете да скъсявате </a:t>
            </a:r>
            <a:r>
              <a:rPr lang="ru-RU" sz="3200" dirty="0" smtClean="0"/>
              <a:t>имена или </a:t>
            </a:r>
            <a:r>
              <a:rPr lang="ru-RU" sz="3200" dirty="0"/>
              <a:t>да пояснявате абревиатури</a:t>
            </a:r>
          </a:p>
          <a:p>
            <a:pPr>
              <a:lnSpc>
                <a:spcPct val="100000"/>
              </a:lnSpc>
              <a:spcBef>
                <a:spcPts val="22200"/>
              </a:spcBef>
            </a:pPr>
            <a:r>
              <a:rPr lang="bg-BG" sz="3200" dirty="0" smtClean="0"/>
              <a:t>Ако името на псевдонима съдържа интервали, се огражда с </a:t>
            </a:r>
            <a:r>
              <a:rPr lang="en-US" sz="3200" dirty="0" smtClean="0"/>
              <a:t>`   `</a:t>
            </a:r>
            <a:endParaRPr lang="en-US" sz="3200" dirty="0"/>
          </a:p>
        </p:txBody>
      </p:sp>
      <p:sp>
        <p:nvSpPr>
          <p:cNvPr id="502786" name="Rectangle 2"/>
          <p:cNvSpPr>
            <a:spLocks noGrp="1" noChangeArrowheads="1"/>
          </p:cNvSpPr>
          <p:nvPr>
            <p:ph type="title"/>
          </p:nvPr>
        </p:nvSpPr>
        <p:spPr/>
        <p:txBody>
          <a:bodyPr/>
          <a:lstStyle/>
          <a:p>
            <a:r>
              <a:rPr lang="bg-BG" dirty="0" smtClean="0"/>
              <a:t>Псевдоними на колони и таблици</a:t>
            </a:r>
            <a:r>
              <a:rPr lang="en-US" dirty="0" smtClean="0"/>
              <a:t> (2)</a:t>
            </a:r>
            <a:endParaRPr lang="en-US" dirty="0"/>
          </a:p>
        </p:txBody>
      </p:sp>
      <p:sp>
        <p:nvSpPr>
          <p:cNvPr id="2" name="Slide Number Placeholder 1"/>
          <p:cNvSpPr>
            <a:spLocks noGrp="1"/>
          </p:cNvSpPr>
          <p:nvPr>
            <p:ph type="sldNum" sz="quarter" idx="4"/>
          </p:nvPr>
        </p:nvSpPr>
        <p:spPr/>
        <p:txBody>
          <a:bodyPr/>
          <a:lstStyle/>
          <a:p>
            <a:fld id="{C014DD1E-5D91-48A3-AD6D-45FBA980D106}" type="slidenum">
              <a:rPr lang="en-US" smtClean="0"/>
              <a:pPr/>
              <a:t>4</a:t>
            </a:fld>
            <a:endParaRPr lang="en-US" dirty="0"/>
          </a:p>
        </p:txBody>
      </p:sp>
      <p:sp>
        <p:nvSpPr>
          <p:cNvPr id="8" name="Rectangle 9"/>
          <p:cNvSpPr>
            <a:spLocks noChangeArrowheads="1"/>
          </p:cNvSpPr>
          <p:nvPr/>
        </p:nvSpPr>
        <p:spPr bwMode="auto">
          <a:xfrm>
            <a:off x="1751012" y="1828800"/>
            <a:ext cx="8305800" cy="132610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SELECT</a:t>
            </a:r>
            <a:r>
              <a:rPr lang="en-US" b="1" dirty="0">
                <a:solidFill>
                  <a:schemeClr val="tx2"/>
                </a:solidFill>
                <a:effectLst>
                  <a:outerShdw blurRad="38100" dist="38100" dir="2700000" algn="tl">
                    <a:srgbClr val="000000">
                      <a:alpha val="43137"/>
                    </a:srgbClr>
                  </a:outerShdw>
                </a:effectLst>
                <a:latin typeface="Consolas" panose="020B0609020204030204" pitchFamily="49" charset="0"/>
              </a:rPr>
              <a:t> </a:t>
            </a:r>
            <a:r>
              <a:rPr lang="en-US" b="1" noProof="1" smtClean="0">
                <a:solidFill>
                  <a:schemeClr val="tx2"/>
                </a:solidFill>
                <a:effectLst>
                  <a:outerShdw blurRad="38100" dist="38100" dir="2700000" algn="tl">
                    <a:srgbClr val="000000">
                      <a:alpha val="43137"/>
                    </a:srgbClr>
                  </a:outerShdw>
                </a:effectLst>
                <a:latin typeface="Consolas" panose="020B0609020204030204" pitchFamily="49" charset="0"/>
              </a:rPr>
              <a:t>c.duration</a:t>
            </a:r>
            <a:r>
              <a:rPr lang="en-US" b="1" dirty="0">
                <a:solidFill>
                  <a:srgbClr val="FBEEDC"/>
                </a:solidFill>
                <a:effectLst>
                  <a:outerShdw blurRad="38100" dist="38100" dir="2700000" algn="tl">
                    <a:srgbClr val="000000">
                      <a:alpha val="43137"/>
                    </a:srgbClr>
                  </a:outerShdw>
                </a:effectLst>
                <a:latin typeface="Consolas" panose="020B0609020204030204" pitchFamily="49" charset="0"/>
              </a:rPr>
              <a:t>,</a:t>
            </a:r>
          </a:p>
          <a:p>
            <a:r>
              <a:rPr lang="en-US" b="1" dirty="0">
                <a:solidFill>
                  <a:srgbClr val="FBEEDC"/>
                </a:solidFill>
                <a:effectLst>
                  <a:outerShdw blurRad="38100" dist="38100" dir="2700000" algn="tl">
                    <a:srgbClr val="000000">
                      <a:alpha val="43137"/>
                    </a:srgbClr>
                  </a:outerShdw>
                </a:effectLst>
                <a:latin typeface="Consolas" panose="020B0609020204030204" pitchFamily="49" charset="0"/>
              </a:rPr>
              <a:t>       </a:t>
            </a:r>
            <a:r>
              <a:rPr lang="en-US" b="1" noProof="1" smtClean="0">
                <a:solidFill>
                  <a:srgbClr val="FBEEDC"/>
                </a:solidFill>
                <a:effectLst>
                  <a:outerShdw blurRad="38100" dist="38100" dir="2700000" algn="tl">
                    <a:srgbClr val="000000">
                      <a:alpha val="43137"/>
                    </a:srgbClr>
                  </a:outerShdw>
                </a:effectLst>
                <a:latin typeface="Consolas" panose="020B0609020204030204" pitchFamily="49" charset="0"/>
              </a:rPr>
              <a:t>c.acg </a:t>
            </a:r>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AS</a:t>
            </a:r>
            <a:r>
              <a:rPr lang="en-US" b="1" dirty="0">
                <a:solidFill>
                  <a:srgbClr val="FBEEDC"/>
                </a:solidFill>
                <a:effectLst>
                  <a:outerShdw blurRad="38100" dist="38100" dir="2700000" algn="tl">
                    <a:srgbClr val="000000">
                      <a:alpha val="43137"/>
                    </a:srgbClr>
                  </a:outerShdw>
                </a:effectLst>
                <a:latin typeface="Consolas" panose="020B0609020204030204" pitchFamily="49" charset="0"/>
              </a:rPr>
              <a:t> 'Access Control Gateway'</a:t>
            </a:r>
          </a:p>
          <a:p>
            <a:r>
              <a:rPr lang="en-US" b="1" dirty="0">
                <a:solidFill>
                  <a:srgbClr val="FBEEDC"/>
                </a:solidFill>
                <a:effectLst>
                  <a:outerShdw blurRad="38100" dist="38100" dir="2700000" algn="tl">
                    <a:srgbClr val="000000">
                      <a:alpha val="43137"/>
                    </a:srgbClr>
                  </a:outerShdw>
                </a:effectLst>
                <a:latin typeface="Consolas" panose="020B0609020204030204" pitchFamily="49" charset="0"/>
              </a:rPr>
              <a:t>  </a:t>
            </a:r>
            <a:r>
              <a:rPr lang="en-GB" b="1" dirty="0">
                <a:solidFill>
                  <a:srgbClr val="FBEEDC"/>
                </a:solidFill>
                <a:effectLst>
                  <a:outerShdw blurRad="38100" dist="38100" dir="2700000" algn="tl">
                    <a:srgbClr val="000000">
                      <a:alpha val="43137"/>
                    </a:srgbClr>
                  </a:outerShdw>
                </a:effectLst>
                <a:latin typeface="Consolas" panose="020B0609020204030204" pitchFamily="49" charset="0"/>
              </a:rPr>
              <a:t>FROM </a:t>
            </a:r>
            <a:r>
              <a:rPr lang="en-GB" b="1" dirty="0" smtClean="0">
                <a:solidFill>
                  <a:srgbClr val="FBEEDC"/>
                </a:solidFill>
                <a:effectLst>
                  <a:outerShdw blurRad="38100" dist="38100" dir="2700000" algn="tl">
                    <a:srgbClr val="000000">
                      <a:alpha val="43137"/>
                    </a:srgbClr>
                  </a:outerShdw>
                </a:effectLst>
                <a:latin typeface="Consolas" panose="020B0609020204030204" pitchFamily="49" charset="0"/>
              </a:rPr>
              <a:t>calls </a:t>
            </a:r>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AS</a:t>
            </a:r>
            <a:r>
              <a:rPr lang="en-US" b="1" dirty="0">
                <a:solidFill>
                  <a:srgbClr val="FBEEDC"/>
                </a:solidFill>
                <a:effectLst>
                  <a:outerShdw blurRad="38100" dist="38100" dir="2700000" algn="tl">
                    <a:srgbClr val="000000">
                      <a:alpha val="43137"/>
                    </a:srgbClr>
                  </a:outerShdw>
                </a:effectLst>
                <a:latin typeface="Consolas" panose="020B0609020204030204" pitchFamily="49" charset="0"/>
              </a:rPr>
              <a:t> </a:t>
            </a:r>
            <a:r>
              <a:rPr lang="en-GB" b="1" dirty="0" smtClean="0">
                <a:solidFill>
                  <a:srgbClr val="FBEEDC"/>
                </a:solidFill>
                <a:effectLst>
                  <a:outerShdw blurRad="38100" dist="38100" dir="2700000" algn="tl">
                    <a:srgbClr val="000000">
                      <a:alpha val="43137"/>
                    </a:srgbClr>
                  </a:outerShdw>
                </a:effectLst>
                <a:latin typeface="Consolas" panose="020B0609020204030204" pitchFamily="49" charset="0"/>
              </a:rPr>
              <a:t>c</a:t>
            </a:r>
            <a:r>
              <a:rPr lang="en-GB" b="1" dirty="0" smtClean="0">
                <a:solidFill>
                  <a:srgbClr val="FBEEDC"/>
                </a:solidFill>
                <a:effectLst>
                  <a:outerShdw blurRad="38100" dist="38100" dir="2700000" algn="tl">
                    <a:srgbClr val="000000">
                      <a:alpha val="43137"/>
                    </a:srgbClr>
                  </a:outerShdw>
                </a:effectLst>
                <a:latin typeface="Consolas" panose="020B0609020204030204" pitchFamily="49" charset="0"/>
              </a:rPr>
              <a:t>;</a:t>
            </a:r>
            <a:endParaRPr lang="en-GB"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9" name="AutoShape 22"/>
          <p:cNvSpPr>
            <a:spLocks noChangeArrowheads="1"/>
          </p:cNvSpPr>
          <p:nvPr/>
        </p:nvSpPr>
        <p:spPr bwMode="auto">
          <a:xfrm>
            <a:off x="1649958" y="3619613"/>
            <a:ext cx="4368253" cy="646687"/>
          </a:xfrm>
          <a:prstGeom prst="wedgeRoundRectCallout">
            <a:avLst>
              <a:gd name="adj1" fmla="val 19024"/>
              <a:gd name="adj2" fmla="val -137598"/>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smtClean="0">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Псевдоним на таблица</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10" name="AutoShape 22"/>
          <p:cNvSpPr>
            <a:spLocks noChangeArrowheads="1"/>
          </p:cNvSpPr>
          <p:nvPr/>
        </p:nvSpPr>
        <p:spPr bwMode="auto">
          <a:xfrm>
            <a:off x="6323013" y="3603990"/>
            <a:ext cx="4191000" cy="646687"/>
          </a:xfrm>
          <a:prstGeom prst="wedgeRoundRectCallout">
            <a:avLst>
              <a:gd name="adj1" fmla="val -35356"/>
              <a:gd name="adj2" fmla="val -190063"/>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smtClean="0">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Псевдоним на колона</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7943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2787">
                                            <p:txEl>
                                              <p:pRg st="0" end="0"/>
                                            </p:txEl>
                                          </p:spTgt>
                                        </p:tgtEl>
                                        <p:attrNameLst>
                                          <p:attrName>style.visibility</p:attrName>
                                        </p:attrNameLst>
                                      </p:cBhvr>
                                      <p:to>
                                        <p:strVal val="visible"/>
                                      </p:to>
                                    </p:set>
                                    <p:animEffect transition="in" filter="fade">
                                      <p:cBhvr>
                                        <p:cTn id="7" dur="500"/>
                                        <p:tgtEl>
                                          <p:spTgt spid="50278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02787">
                                            <p:txEl>
                                              <p:pRg st="1" end="1"/>
                                            </p:txEl>
                                          </p:spTgt>
                                        </p:tgtEl>
                                        <p:attrNameLst>
                                          <p:attrName>style.visibility</p:attrName>
                                        </p:attrNameLst>
                                      </p:cBhvr>
                                      <p:to>
                                        <p:strVal val="visible"/>
                                      </p:to>
                                    </p:set>
                                    <p:animEffect transition="in" filter="fade">
                                      <p:cBhvr>
                                        <p:cTn id="24" dur="500"/>
                                        <p:tgtEl>
                                          <p:spTgt spid="5027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http://zaachi.blog.zive.cz/files/2008/09/sorting.jpg"/>
          <p:cNvPicPr>
            <a:picLocks noChangeAspect="1" noChangeArrowheads="1"/>
          </p:cNvPicPr>
          <p:nvPr/>
        </p:nvPicPr>
        <p:blipFill>
          <a:blip r:embed="rId3" cstate="screen"/>
          <a:srcRect/>
          <a:stretch>
            <a:fillRect/>
          </a:stretch>
        </p:blipFill>
        <p:spPr bwMode="auto">
          <a:xfrm>
            <a:off x="10097811" y="541518"/>
            <a:ext cx="1625600" cy="1219200"/>
          </a:xfrm>
          <a:prstGeom prst="roundRect">
            <a:avLst>
              <a:gd name="adj" fmla="val 6420"/>
            </a:avLst>
          </a:prstGeom>
          <a:solidFill>
            <a:srgbClr val="FFFFFF">
              <a:shade val="85000"/>
            </a:srgbClr>
          </a:solidFill>
          <a:ln>
            <a:noFill/>
          </a:ln>
          <a:effectLst>
            <a:reflection blurRad="12700" stA="38000" endPos="28000" dist="5000" dir="5400000" sy="-100000" algn="bl" rotWithShape="0"/>
          </a:effectLst>
        </p:spPr>
      </p:pic>
      <p:sp>
        <p:nvSpPr>
          <p:cNvPr id="517122" name="Rectangle 2"/>
          <p:cNvSpPr>
            <a:spLocks noGrp="1" noChangeArrowheads="1"/>
          </p:cNvSpPr>
          <p:nvPr>
            <p:ph type="title"/>
          </p:nvPr>
        </p:nvSpPr>
        <p:spPr/>
        <p:txBody>
          <a:bodyPr/>
          <a:lstStyle/>
          <a:p>
            <a:r>
              <a:rPr lang="bg-BG" dirty="0" smtClean="0"/>
              <a:t>Сортиране на резултата (1)</a:t>
            </a:r>
            <a:endParaRPr lang="en-US" dirty="0"/>
          </a:p>
        </p:txBody>
      </p:sp>
      <p:sp>
        <p:nvSpPr>
          <p:cNvPr id="517123" name="Rectangle 3"/>
          <p:cNvSpPr>
            <a:spLocks noGrp="1" noChangeArrowheads="1"/>
          </p:cNvSpPr>
          <p:nvPr>
            <p:ph idx="1"/>
          </p:nvPr>
        </p:nvSpPr>
        <p:spPr/>
        <p:txBody>
          <a:bodyPr/>
          <a:lstStyle/>
          <a:p>
            <a:pPr>
              <a:lnSpc>
                <a:spcPct val="100000"/>
              </a:lnSpc>
            </a:pPr>
            <a:r>
              <a:rPr lang="bg-BG" dirty="0" smtClean="0"/>
              <a:t>Клаузата </a:t>
            </a:r>
            <a:r>
              <a:rPr lang="en-US" b="1" dirty="0">
                <a:solidFill>
                  <a:schemeClr val="tx2">
                    <a:lumMod val="75000"/>
                  </a:schemeClr>
                </a:solidFill>
                <a:latin typeface="Consolas" panose="020B0609020204030204" pitchFamily="49" charset="0"/>
                <a:cs typeface="Consolas" panose="020B0609020204030204" pitchFamily="49" charset="0"/>
              </a:rPr>
              <a:t>ORDER</a:t>
            </a:r>
            <a:r>
              <a:rPr lang="en-US" b="1" dirty="0">
                <a:solidFill>
                  <a:schemeClr val="tx2">
                    <a:lumMod val="75000"/>
                  </a:schemeClr>
                </a:solidFill>
                <a:cs typeface="Consolas" panose="020B0609020204030204" pitchFamily="49" charset="0"/>
              </a:rPr>
              <a:t> </a:t>
            </a:r>
            <a:r>
              <a:rPr lang="en-US" b="1" dirty="0">
                <a:solidFill>
                  <a:schemeClr val="tx2">
                    <a:lumMod val="75000"/>
                  </a:schemeClr>
                </a:solidFill>
                <a:latin typeface="Consolas" panose="020B0609020204030204" pitchFamily="49" charset="0"/>
                <a:cs typeface="Consolas" panose="020B0609020204030204" pitchFamily="49" charset="0"/>
              </a:rPr>
              <a:t>BY</a:t>
            </a:r>
            <a:r>
              <a:rPr lang="en-US" b="1" dirty="0">
                <a:solidFill>
                  <a:schemeClr val="tx2">
                    <a:lumMod val="75000"/>
                  </a:schemeClr>
                </a:solidFill>
                <a:cs typeface="Consolas" panose="020B0609020204030204" pitchFamily="49" charset="0"/>
              </a:rPr>
              <a:t> </a:t>
            </a:r>
            <a:r>
              <a:rPr lang="bg-BG" dirty="0" smtClean="0"/>
              <a:t>подрежда (сортира) редовете</a:t>
            </a:r>
            <a:endParaRPr lang="en-US" dirty="0"/>
          </a:p>
          <a:p>
            <a:pPr lvl="1">
              <a:lnSpc>
                <a:spcPct val="100000"/>
              </a:lnSpc>
            </a:pPr>
            <a:r>
              <a:rPr lang="en-US" b="1" dirty="0">
                <a:solidFill>
                  <a:schemeClr val="tx2">
                    <a:lumMod val="75000"/>
                  </a:schemeClr>
                </a:solidFill>
                <a:latin typeface="Consolas" panose="020B0609020204030204" pitchFamily="49" charset="0"/>
                <a:cs typeface="Consolas" panose="020B0609020204030204" pitchFamily="49" charset="0"/>
              </a:rPr>
              <a:t>ASC</a:t>
            </a:r>
            <a:r>
              <a:rPr lang="en-US" dirty="0"/>
              <a:t>: </a:t>
            </a:r>
            <a:r>
              <a:rPr lang="bg-BG" dirty="0" smtClean="0"/>
              <a:t>във възходящ ред</a:t>
            </a:r>
            <a:r>
              <a:rPr lang="en-US" dirty="0" smtClean="0"/>
              <a:t>, </a:t>
            </a:r>
            <a:r>
              <a:rPr lang="bg-BG" dirty="0" smtClean="0"/>
              <a:t>по подразбиране</a:t>
            </a:r>
            <a:endParaRPr lang="en-US" dirty="0"/>
          </a:p>
          <a:p>
            <a:pPr lvl="1">
              <a:lnSpc>
                <a:spcPct val="100000"/>
              </a:lnSpc>
            </a:pPr>
            <a:r>
              <a:rPr lang="en-US" b="1" dirty="0">
                <a:solidFill>
                  <a:schemeClr val="tx2">
                    <a:lumMod val="75000"/>
                  </a:schemeClr>
                </a:solidFill>
                <a:latin typeface="Consolas" panose="020B0609020204030204" pitchFamily="49" charset="0"/>
                <a:cs typeface="Consolas" panose="020B0609020204030204" pitchFamily="49" charset="0"/>
              </a:rPr>
              <a:t>DESC</a:t>
            </a:r>
            <a:r>
              <a:rPr lang="en-US" dirty="0"/>
              <a:t>: </a:t>
            </a:r>
            <a:r>
              <a:rPr lang="bg-BG" dirty="0" smtClean="0"/>
              <a:t>в низходящ ред</a:t>
            </a:r>
            <a:endParaRPr lang="en-US" dirty="0"/>
          </a:p>
        </p:txBody>
      </p:sp>
      <p:sp>
        <p:nvSpPr>
          <p:cNvPr id="517124" name="Rectangle 4"/>
          <p:cNvSpPr>
            <a:spLocks noChangeArrowheads="1"/>
          </p:cNvSpPr>
          <p:nvPr/>
        </p:nvSpPr>
        <p:spPr bwMode="auto">
          <a:xfrm>
            <a:off x="912812" y="3203138"/>
            <a:ext cx="59436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`last_name`, `hire_date`</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FROM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`employees`</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ORDER BY </a:t>
            </a: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`hire_date`;</a:t>
            </a:r>
            <a:endPar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17125" name="Group 5"/>
          <p:cNvGraphicFramePr>
            <a:graphicFrameLocks noGrp="1"/>
          </p:cNvGraphicFramePr>
          <p:nvPr>
            <p:extLst>
              <p:ext uri="{D42A27DB-BD31-4B8C-83A1-F6EECF244321}">
                <p14:modId xmlns:p14="http://schemas.microsoft.com/office/powerpoint/2010/main" val="928760149"/>
              </p:ext>
            </p:extLst>
          </p:nvPr>
        </p:nvGraphicFramePr>
        <p:xfrm>
          <a:off x="8453437" y="2189872"/>
          <a:ext cx="3203575" cy="1962912"/>
        </p:xfrm>
        <a:graphic>
          <a:graphicData uri="http://schemas.openxmlformats.org/drawingml/2006/table">
            <a:tbl>
              <a:tblPr/>
              <a:tblGrid>
                <a:gridCol w="1581150">
                  <a:extLst>
                    <a:ext uri="{9D8B030D-6E8A-4147-A177-3AD203B41FA5}">
                      <a16:colId xmlns="" xmlns:a16="http://schemas.microsoft.com/office/drawing/2014/main" val="20000"/>
                    </a:ext>
                  </a:extLst>
                </a:gridCol>
                <a:gridCol w="1622425">
                  <a:extLst>
                    <a:ext uri="{9D8B030D-6E8A-4147-A177-3AD203B41FA5}">
                      <a16:colId xmlns=""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Gilbert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1998-07-31</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Brown</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1999-02-26</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a:ln>
                            <a:noFill/>
                          </a:ln>
                          <a:solidFill>
                            <a:srgbClr val="EBFFD2"/>
                          </a:solidFill>
                          <a:effectLst>
                            <a:outerShdw blurRad="38100" dist="38100" dir="2700000" algn="tl">
                              <a:srgbClr val="000000">
                                <a:alpha val="43137"/>
                              </a:srgbClr>
                            </a:outerShdw>
                          </a:effectLst>
                          <a:latin typeface="+mn-lt"/>
                        </a:rPr>
                        <a:t>Tamburello</a:t>
                      </a:r>
                      <a:endPar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1999-12-12</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bl>
          </a:graphicData>
        </a:graphic>
      </p:graphicFrame>
      <p:sp>
        <p:nvSpPr>
          <p:cNvPr id="517145" name="Rectangle 25"/>
          <p:cNvSpPr>
            <a:spLocks noChangeArrowheads="1"/>
          </p:cNvSpPr>
          <p:nvPr/>
        </p:nvSpPr>
        <p:spPr bwMode="auto">
          <a:xfrm>
            <a:off x="912812" y="4953000"/>
            <a:ext cx="59436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`last_name`, `hire_date`</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a:t>
            </a:r>
          </a:p>
          <a:p>
            <a:pPr eaLnBrk="0" hangingPunct="0">
              <a:buClr>
                <a:schemeClr val="accent5">
                  <a:lumMod val="40000"/>
                  <a:lumOff val="60000"/>
                </a:schemeClr>
              </a:buClr>
              <a:buSzPct val="70000"/>
            </a:pP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ORDER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BY </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`hire_date</a:t>
            </a: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DESC;</a:t>
            </a:r>
            <a:endPar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17146" name="Group 26"/>
          <p:cNvGraphicFramePr>
            <a:graphicFrameLocks noGrp="1"/>
          </p:cNvGraphicFramePr>
          <p:nvPr>
            <p:extLst>
              <p:ext uri="{D42A27DB-BD31-4B8C-83A1-F6EECF244321}">
                <p14:modId xmlns:p14="http://schemas.microsoft.com/office/powerpoint/2010/main" val="3120359771"/>
              </p:ext>
            </p:extLst>
          </p:nvPr>
        </p:nvGraphicFramePr>
        <p:xfrm>
          <a:off x="8453437" y="4495800"/>
          <a:ext cx="3203575" cy="1962912"/>
        </p:xfrm>
        <a:graphic>
          <a:graphicData uri="http://schemas.openxmlformats.org/drawingml/2006/table">
            <a:tbl>
              <a:tblPr/>
              <a:tblGrid>
                <a:gridCol w="1581150">
                  <a:extLst>
                    <a:ext uri="{9D8B030D-6E8A-4147-A177-3AD203B41FA5}">
                      <a16:colId xmlns="" xmlns:a16="http://schemas.microsoft.com/office/drawing/2014/main" val="20000"/>
                    </a:ext>
                  </a:extLst>
                </a:gridCol>
                <a:gridCol w="1622425">
                  <a:extLst>
                    <a:ext uri="{9D8B030D-6E8A-4147-A177-3AD203B41FA5}">
                      <a16:colId xmlns=""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Valdez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Tsoflias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2005-04-15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5</a:t>
            </a:fld>
            <a:endParaRPr lang="en-US" dirty="0"/>
          </a:p>
        </p:txBody>
      </p:sp>
    </p:spTree>
    <p:extLst>
      <p:ext uri="{BB962C8B-B14F-4D97-AF65-F5344CB8AC3E}">
        <p14:creationId xmlns:p14="http://schemas.microsoft.com/office/powerpoint/2010/main" val="2411587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7123">
                                            <p:txEl>
                                              <p:pRg st="1" end="1"/>
                                            </p:txEl>
                                          </p:spTgt>
                                        </p:tgtEl>
                                        <p:attrNameLst>
                                          <p:attrName>style.visibility</p:attrName>
                                        </p:attrNameLst>
                                      </p:cBhvr>
                                      <p:to>
                                        <p:strVal val="visible"/>
                                      </p:to>
                                    </p:set>
                                    <p:animEffect transition="in" filter="fade">
                                      <p:cBhvr>
                                        <p:cTn id="7" dur="500"/>
                                        <p:tgtEl>
                                          <p:spTgt spid="517123">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17124"/>
                                        </p:tgtEl>
                                        <p:attrNameLst>
                                          <p:attrName>style.visibility</p:attrName>
                                        </p:attrNameLst>
                                      </p:cBhvr>
                                      <p:to>
                                        <p:strVal val="visible"/>
                                      </p:to>
                                    </p:set>
                                    <p:animEffect transition="in" filter="fade">
                                      <p:cBhvr>
                                        <p:cTn id="11" dur="500"/>
                                        <p:tgtEl>
                                          <p:spTgt spid="51712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17125"/>
                                        </p:tgtEl>
                                        <p:attrNameLst>
                                          <p:attrName>style.visibility</p:attrName>
                                        </p:attrNameLst>
                                      </p:cBhvr>
                                      <p:to>
                                        <p:strVal val="visible"/>
                                      </p:to>
                                    </p:set>
                                    <p:animEffect transition="in" filter="fade">
                                      <p:cBhvr>
                                        <p:cTn id="15" dur="500"/>
                                        <p:tgtEl>
                                          <p:spTgt spid="5171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17123">
                                            <p:txEl>
                                              <p:pRg st="2" end="2"/>
                                            </p:txEl>
                                          </p:spTgt>
                                        </p:tgtEl>
                                        <p:attrNameLst>
                                          <p:attrName>style.visibility</p:attrName>
                                        </p:attrNameLst>
                                      </p:cBhvr>
                                      <p:to>
                                        <p:strVal val="visible"/>
                                      </p:to>
                                    </p:set>
                                    <p:animEffect transition="in" filter="fade">
                                      <p:cBhvr>
                                        <p:cTn id="20" dur="500"/>
                                        <p:tgtEl>
                                          <p:spTgt spid="517123">
                                            <p:txEl>
                                              <p:pRg st="2" end="2"/>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517145"/>
                                        </p:tgtEl>
                                        <p:attrNameLst>
                                          <p:attrName>style.visibility</p:attrName>
                                        </p:attrNameLst>
                                      </p:cBhvr>
                                      <p:to>
                                        <p:strVal val="visible"/>
                                      </p:to>
                                    </p:set>
                                    <p:animEffect transition="in" filter="fade">
                                      <p:cBhvr>
                                        <p:cTn id="24" dur="500"/>
                                        <p:tgtEl>
                                          <p:spTgt spid="517145"/>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517146"/>
                                        </p:tgtEl>
                                        <p:attrNameLst>
                                          <p:attrName>style.visibility</p:attrName>
                                        </p:attrNameLst>
                                      </p:cBhvr>
                                      <p:to>
                                        <p:strVal val="visible"/>
                                      </p:to>
                                    </p:set>
                                    <p:animEffect transition="in" filter="fade">
                                      <p:cBhvr>
                                        <p:cTn id="28" dur="500"/>
                                        <p:tgtEl>
                                          <p:spTgt spid="517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4" grpId="0" animBg="1"/>
      <p:bldP spid="51714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http://zaachi.blog.zive.cz/files/2008/09/sorting.jpg"/>
          <p:cNvPicPr>
            <a:picLocks noChangeAspect="1" noChangeArrowheads="1"/>
          </p:cNvPicPr>
          <p:nvPr/>
        </p:nvPicPr>
        <p:blipFill>
          <a:blip r:embed="rId3" cstate="screen"/>
          <a:srcRect/>
          <a:stretch>
            <a:fillRect/>
          </a:stretch>
        </p:blipFill>
        <p:spPr bwMode="auto">
          <a:xfrm>
            <a:off x="9599612" y="518077"/>
            <a:ext cx="1625600" cy="1219200"/>
          </a:xfrm>
          <a:prstGeom prst="roundRect">
            <a:avLst>
              <a:gd name="adj" fmla="val 6420"/>
            </a:avLst>
          </a:prstGeom>
          <a:solidFill>
            <a:srgbClr val="FFFFFF">
              <a:shade val="85000"/>
            </a:srgbClr>
          </a:solidFill>
          <a:ln>
            <a:noFill/>
          </a:ln>
          <a:effectLst>
            <a:reflection blurRad="12700" stA="38000" endPos="28000" dist="5000" dir="5400000" sy="-100000" algn="bl" rotWithShape="0"/>
          </a:effectLst>
        </p:spPr>
      </p:pic>
      <p:sp>
        <p:nvSpPr>
          <p:cNvPr id="517122" name="Rectangle 2"/>
          <p:cNvSpPr>
            <a:spLocks noGrp="1" noChangeArrowheads="1"/>
          </p:cNvSpPr>
          <p:nvPr>
            <p:ph type="title"/>
          </p:nvPr>
        </p:nvSpPr>
        <p:spPr/>
        <p:txBody>
          <a:bodyPr/>
          <a:lstStyle/>
          <a:p>
            <a:r>
              <a:rPr lang="bg-BG" dirty="0" smtClean="0"/>
              <a:t>Сортиране на резултата (2)</a:t>
            </a:r>
            <a:endParaRPr lang="en-US" dirty="0"/>
          </a:p>
        </p:txBody>
      </p:sp>
      <p:sp>
        <p:nvSpPr>
          <p:cNvPr id="517123" name="Rectangle 3"/>
          <p:cNvSpPr>
            <a:spLocks noGrp="1" noChangeArrowheads="1"/>
          </p:cNvSpPr>
          <p:nvPr>
            <p:ph idx="1"/>
          </p:nvPr>
        </p:nvSpPr>
        <p:spPr/>
        <p:txBody>
          <a:bodyPr/>
          <a:lstStyle/>
          <a:p>
            <a:pPr>
              <a:lnSpc>
                <a:spcPct val="100000"/>
              </a:lnSpc>
            </a:pPr>
            <a:r>
              <a:rPr lang="bg-BG" dirty="0" smtClean="0"/>
              <a:t>Може да сортирате по няколко колони</a:t>
            </a:r>
          </a:p>
          <a:p>
            <a:pPr lvl="1">
              <a:lnSpc>
                <a:spcPct val="100000"/>
              </a:lnSpc>
            </a:pPr>
            <a:r>
              <a:rPr lang="bg-BG" dirty="0" smtClean="0"/>
              <a:t>редът на сортиране за всяка се указва</a:t>
            </a:r>
            <a:br>
              <a:rPr lang="bg-BG" dirty="0" smtClean="0"/>
            </a:br>
            <a:r>
              <a:rPr lang="bg-BG" dirty="0" smtClean="0"/>
              <a:t>с помощта на </a:t>
            </a:r>
            <a:r>
              <a:rPr lang="en-US" b="1" dirty="0" smtClean="0">
                <a:solidFill>
                  <a:schemeClr val="tx2">
                    <a:lumMod val="75000"/>
                  </a:schemeClr>
                </a:solidFill>
                <a:cs typeface="Consolas" panose="020B0609020204030204" pitchFamily="49" charset="0"/>
              </a:rPr>
              <a:t>ASC</a:t>
            </a:r>
            <a:r>
              <a:rPr lang="bg-BG" dirty="0" smtClean="0">
                <a:solidFill>
                  <a:schemeClr val="tx2">
                    <a:lumMod val="75000"/>
                  </a:schemeClr>
                </a:solidFill>
                <a:cs typeface="Consolas" panose="020B0609020204030204" pitchFamily="49" charset="0"/>
              </a:rPr>
              <a:t> </a:t>
            </a:r>
            <a:r>
              <a:rPr lang="bg-BG" dirty="0" smtClean="0"/>
              <a:t>и </a:t>
            </a:r>
            <a:r>
              <a:rPr lang="en-US" b="1" dirty="0" smtClean="0">
                <a:solidFill>
                  <a:schemeClr val="tx2">
                    <a:lumMod val="75000"/>
                  </a:schemeClr>
                </a:solidFill>
                <a:cs typeface="Consolas" panose="020B0609020204030204" pitchFamily="49" charset="0"/>
              </a:rPr>
              <a:t>DESC</a:t>
            </a:r>
            <a:endParaRPr lang="en-US" dirty="0"/>
          </a:p>
        </p:txBody>
      </p:sp>
      <p:sp>
        <p:nvSpPr>
          <p:cNvPr id="517124" name="Rectangle 4"/>
          <p:cNvSpPr>
            <a:spLocks noChangeArrowheads="1"/>
          </p:cNvSpPr>
          <p:nvPr/>
        </p:nvSpPr>
        <p:spPr bwMode="auto">
          <a:xfrm>
            <a:off x="531812" y="3048000"/>
            <a:ext cx="7631859" cy="12003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`last_name`, `hire_date`</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ORDER BY </a:t>
            </a:r>
            <a:r>
              <a:rPr lang="en-US"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`hire_date`</a:t>
            </a:r>
            <a:r>
              <a:rPr lang="bg-BG"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DESC</a:t>
            </a:r>
            <a:r>
              <a:rPr lang="bg-BG"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last_name`</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ASC</a:t>
            </a:r>
            <a:r>
              <a:rPr lang="en-US"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a:t>
            </a:r>
            <a:endPar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17145" name="Rectangle 25"/>
          <p:cNvSpPr>
            <a:spLocks noChangeArrowheads="1"/>
          </p:cNvSpPr>
          <p:nvPr/>
        </p:nvSpPr>
        <p:spPr bwMode="auto">
          <a:xfrm>
            <a:off x="531812" y="4572000"/>
            <a:ext cx="7631859" cy="12003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`last_name`, `hire_date`</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a:t>
            </a:r>
          </a:p>
          <a:p>
            <a:pPr eaLnBrk="0" hangingPunct="0">
              <a:buClr>
                <a:schemeClr val="accent5">
                  <a:lumMod val="40000"/>
                  <a:lumOff val="60000"/>
                </a:schemeClr>
              </a:buClr>
              <a:buSzPct val="70000"/>
            </a:pPr>
            <a:r>
              <a:rPr lang="en-US"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ORDER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BY </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`hire_date</a:t>
            </a:r>
            <a:r>
              <a:rPr lang="en-US"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a:t>
            </a:r>
            <a:r>
              <a:rPr lang="en-US"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DESC</a:t>
            </a:r>
            <a:r>
              <a:rPr lang="bg-BG"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`last_name</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bg-BG"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DESC;</a:t>
            </a:r>
          </a:p>
        </p:txBody>
      </p:sp>
      <p:graphicFrame>
        <p:nvGraphicFramePr>
          <p:cNvPr id="517146" name="Group 26"/>
          <p:cNvGraphicFramePr>
            <a:graphicFrameLocks noGrp="1"/>
          </p:cNvGraphicFramePr>
          <p:nvPr>
            <p:extLst>
              <p:ext uri="{D42A27DB-BD31-4B8C-83A1-F6EECF244321}">
                <p14:modId xmlns:p14="http://schemas.microsoft.com/office/powerpoint/2010/main" val="1935707211"/>
              </p:ext>
            </p:extLst>
          </p:nvPr>
        </p:nvGraphicFramePr>
        <p:xfrm>
          <a:off x="8477665" y="4537123"/>
          <a:ext cx="3203575" cy="1962912"/>
        </p:xfrm>
        <a:graphic>
          <a:graphicData uri="http://schemas.openxmlformats.org/drawingml/2006/table">
            <a:tbl>
              <a:tblPr/>
              <a:tblGrid>
                <a:gridCol w="1581150">
                  <a:extLst>
                    <a:ext uri="{9D8B030D-6E8A-4147-A177-3AD203B41FA5}">
                      <a16:colId xmlns="" xmlns:a16="http://schemas.microsoft.com/office/drawing/2014/main" val="20000"/>
                    </a:ext>
                  </a:extLst>
                </a:gridCol>
                <a:gridCol w="1622425">
                  <a:extLst>
                    <a:ext uri="{9D8B030D-6E8A-4147-A177-3AD203B41FA5}">
                      <a16:colId xmlns=""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Valdez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Tsoflias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2005-04-15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6</a:t>
            </a:fld>
            <a:endParaRPr lang="en-US" dirty="0"/>
          </a:p>
        </p:txBody>
      </p:sp>
      <p:graphicFrame>
        <p:nvGraphicFramePr>
          <p:cNvPr id="10" name="Group 26"/>
          <p:cNvGraphicFramePr>
            <a:graphicFrameLocks noGrp="1"/>
          </p:cNvGraphicFramePr>
          <p:nvPr>
            <p:extLst>
              <p:ext uri="{D42A27DB-BD31-4B8C-83A1-F6EECF244321}">
                <p14:modId xmlns:p14="http://schemas.microsoft.com/office/powerpoint/2010/main" val="2774227071"/>
              </p:ext>
            </p:extLst>
          </p:nvPr>
        </p:nvGraphicFramePr>
        <p:xfrm>
          <a:off x="8477665" y="2285417"/>
          <a:ext cx="3203575" cy="1962912"/>
        </p:xfrm>
        <a:graphic>
          <a:graphicData uri="http://schemas.openxmlformats.org/drawingml/2006/table">
            <a:tbl>
              <a:tblPr/>
              <a:tblGrid>
                <a:gridCol w="1581150">
                  <a:extLst>
                    <a:ext uri="{9D8B030D-6E8A-4147-A177-3AD203B41FA5}">
                      <a16:colId xmlns="" xmlns:a16="http://schemas.microsoft.com/office/drawing/2014/main" val="20000"/>
                    </a:ext>
                  </a:extLst>
                </a:gridCol>
                <a:gridCol w="1622425">
                  <a:extLst>
                    <a:ext uri="{9D8B030D-6E8A-4147-A177-3AD203B41FA5}">
                      <a16:colId xmlns=""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Tsoflias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 </a:t>
                      </a: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Valdez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2005-04-15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343805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17124"/>
                                        </p:tgtEl>
                                        <p:attrNameLst>
                                          <p:attrName>style.visibility</p:attrName>
                                        </p:attrNameLst>
                                      </p:cBhvr>
                                      <p:to>
                                        <p:strVal val="visible"/>
                                      </p:to>
                                    </p:set>
                                    <p:animEffect transition="in" filter="fade">
                                      <p:cBhvr>
                                        <p:cTn id="7" dur="500"/>
                                        <p:tgtEl>
                                          <p:spTgt spid="51712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17145"/>
                                        </p:tgtEl>
                                        <p:attrNameLst>
                                          <p:attrName>style.visibility</p:attrName>
                                        </p:attrNameLst>
                                      </p:cBhvr>
                                      <p:to>
                                        <p:strVal val="visible"/>
                                      </p:to>
                                    </p:set>
                                    <p:animEffect transition="in" filter="fade">
                                      <p:cBhvr>
                                        <p:cTn id="15" dur="500"/>
                                        <p:tgtEl>
                                          <p:spTgt spid="51714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17146"/>
                                        </p:tgtEl>
                                        <p:attrNameLst>
                                          <p:attrName>style.visibility</p:attrName>
                                        </p:attrNameLst>
                                      </p:cBhvr>
                                      <p:to>
                                        <p:strVal val="visible"/>
                                      </p:to>
                                    </p:set>
                                    <p:animEffect transition="in" filter="fade">
                                      <p:cBhvr>
                                        <p:cTn id="19" dur="500"/>
                                        <p:tgtEl>
                                          <p:spTgt spid="517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4" grpId="0" animBg="1"/>
      <p:bldP spid="51714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normAutofit/>
          </a:bodyPr>
          <a:lstStyle/>
          <a:p>
            <a:r>
              <a:rPr lang="bg-BG" dirty="0" smtClean="0"/>
              <a:t>Ограничаване на броя записи (1)</a:t>
            </a:r>
            <a:endParaRPr lang="en-US" dirty="0"/>
          </a:p>
        </p:txBody>
      </p:sp>
      <p:sp>
        <p:nvSpPr>
          <p:cNvPr id="517123" name="Rectangle 3"/>
          <p:cNvSpPr>
            <a:spLocks noGrp="1" noChangeArrowheads="1"/>
          </p:cNvSpPr>
          <p:nvPr>
            <p:ph idx="1"/>
          </p:nvPr>
        </p:nvSpPr>
        <p:spPr/>
        <p:txBody>
          <a:bodyPr/>
          <a:lstStyle/>
          <a:p>
            <a:pPr>
              <a:lnSpc>
                <a:spcPct val="100000"/>
              </a:lnSpc>
            </a:pPr>
            <a:r>
              <a:rPr lang="bg-BG" dirty="0" smtClean="0"/>
              <a:t>Може да ограничите броят записи с клауза </a:t>
            </a:r>
            <a:r>
              <a:rPr lang="en-US" b="1" dirty="0" smtClean="0">
                <a:solidFill>
                  <a:schemeClr val="tx2">
                    <a:lumMod val="75000"/>
                  </a:schemeClr>
                </a:solidFill>
                <a:latin typeface="Consolas" panose="020B0609020204030204" pitchFamily="49" charset="0"/>
                <a:cs typeface="Consolas" panose="020B0609020204030204" pitchFamily="49" charset="0"/>
              </a:rPr>
              <a:t>LIMIT</a:t>
            </a:r>
            <a:endParaRPr lang="bg-BG" b="1" dirty="0" smtClean="0">
              <a:latin typeface="Consolas" panose="020B0609020204030204" pitchFamily="49" charset="0"/>
              <a:cs typeface="Consolas" panose="020B0609020204030204" pitchFamily="49" charset="0"/>
            </a:endParaRPr>
          </a:p>
          <a:p>
            <a:pPr lvl="1">
              <a:lnSpc>
                <a:spcPct val="100000"/>
              </a:lnSpc>
            </a:pPr>
            <a:r>
              <a:rPr lang="bg-BG" sz="2800" b="1" dirty="0" smtClean="0">
                <a:latin typeface="Consolas" panose="020B0609020204030204" pitchFamily="49" charset="0"/>
                <a:cs typeface="Consolas" panose="020B0609020204030204" pitchFamily="49" charset="0"/>
              </a:rPr>
              <a:t>Извличане само на най-стария служител:</a:t>
            </a:r>
          </a:p>
          <a:p>
            <a:pPr lvl="1">
              <a:lnSpc>
                <a:spcPct val="100000"/>
              </a:lnSpc>
            </a:pPr>
            <a:endParaRPr lang="bg-BG" sz="2800" b="1" dirty="0">
              <a:solidFill>
                <a:schemeClr val="tx2">
                  <a:lumMod val="75000"/>
                </a:schemeClr>
              </a:solidFill>
              <a:latin typeface="Consolas" panose="020B0609020204030204" pitchFamily="49" charset="0"/>
              <a:cs typeface="Consolas" panose="020B0609020204030204" pitchFamily="49" charset="0"/>
            </a:endParaRPr>
          </a:p>
          <a:p>
            <a:pPr lvl="1">
              <a:lnSpc>
                <a:spcPct val="100000"/>
              </a:lnSpc>
            </a:pPr>
            <a:endParaRPr lang="bg-BG" sz="2800" b="1" dirty="0" smtClean="0">
              <a:solidFill>
                <a:schemeClr val="tx2">
                  <a:lumMod val="75000"/>
                </a:schemeClr>
              </a:solidFill>
              <a:latin typeface="Consolas" panose="020B0609020204030204" pitchFamily="49" charset="0"/>
              <a:cs typeface="Consolas" panose="020B0609020204030204" pitchFamily="49" charset="0"/>
            </a:endParaRPr>
          </a:p>
          <a:p>
            <a:pPr lvl="1">
              <a:lnSpc>
                <a:spcPct val="100000"/>
              </a:lnSpc>
            </a:pPr>
            <a:endParaRPr lang="bg-BG" sz="2800" b="1" dirty="0">
              <a:solidFill>
                <a:schemeClr val="tx2">
                  <a:lumMod val="75000"/>
                </a:schemeClr>
              </a:solidFill>
              <a:latin typeface="Consolas" panose="020B0609020204030204" pitchFamily="49" charset="0"/>
              <a:cs typeface="Consolas" panose="020B0609020204030204" pitchFamily="49" charset="0"/>
            </a:endParaRPr>
          </a:p>
          <a:p>
            <a:pPr lvl="1">
              <a:lnSpc>
                <a:spcPct val="100000"/>
              </a:lnSpc>
            </a:pPr>
            <a:r>
              <a:rPr lang="bg-BG" sz="2800" b="1" dirty="0">
                <a:latin typeface="Consolas" panose="020B0609020204030204" pitchFamily="49" charset="0"/>
                <a:cs typeface="Consolas" panose="020B0609020204030204" pitchFamily="49" charset="0"/>
              </a:rPr>
              <a:t>Извличане </a:t>
            </a:r>
            <a:r>
              <a:rPr lang="bg-BG" sz="2800" b="1" dirty="0" smtClean="0">
                <a:latin typeface="Consolas" panose="020B0609020204030204" pitchFamily="49" charset="0"/>
                <a:cs typeface="Consolas" panose="020B0609020204030204" pitchFamily="49" charset="0"/>
              </a:rPr>
              <a:t>на тримата най-стари служители:</a:t>
            </a:r>
            <a:r>
              <a:rPr lang="en-US" sz="2800" b="1" dirty="0" smtClean="0">
                <a:solidFill>
                  <a:schemeClr val="tx2">
                    <a:lumMod val="75000"/>
                  </a:schemeClr>
                </a:solidFill>
                <a:cs typeface="Consolas" panose="020B0609020204030204" pitchFamily="49" charset="0"/>
              </a:rPr>
              <a:t> </a:t>
            </a:r>
            <a:r>
              <a:rPr lang="en-US" b="1" dirty="0" smtClean="0">
                <a:solidFill>
                  <a:schemeClr val="tx2">
                    <a:lumMod val="75000"/>
                  </a:schemeClr>
                </a:solidFill>
                <a:cs typeface="Consolas" panose="020B0609020204030204" pitchFamily="49" charset="0"/>
              </a:rPr>
              <a:t> </a:t>
            </a:r>
          </a:p>
          <a:p>
            <a:pPr marL="377887" lvl="1" indent="0">
              <a:lnSpc>
                <a:spcPct val="100000"/>
              </a:lnSpc>
              <a:buNone/>
            </a:pPr>
            <a:endParaRPr lang="en-US" dirty="0"/>
          </a:p>
        </p:txBody>
      </p:sp>
      <p:sp>
        <p:nvSpPr>
          <p:cNvPr id="517124" name="Rectangle 4"/>
          <p:cNvSpPr>
            <a:spLocks noChangeArrowheads="1"/>
          </p:cNvSpPr>
          <p:nvPr/>
        </p:nvSpPr>
        <p:spPr bwMode="auto">
          <a:xfrm>
            <a:off x="945495" y="2552695"/>
            <a:ext cx="59436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`last_name`, `hire_date`</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ORDER BY </a:t>
            </a: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`hire_date`,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LIMIT </a:t>
            </a: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1;</a:t>
            </a:r>
            <a:endPar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17125" name="Group 5"/>
          <p:cNvGraphicFramePr>
            <a:graphicFrameLocks noGrp="1"/>
          </p:cNvGraphicFramePr>
          <p:nvPr>
            <p:extLst>
              <p:ext uri="{D42A27DB-BD31-4B8C-83A1-F6EECF244321}">
                <p14:modId xmlns:p14="http://schemas.microsoft.com/office/powerpoint/2010/main" val="1729183761"/>
              </p:ext>
            </p:extLst>
          </p:nvPr>
        </p:nvGraphicFramePr>
        <p:xfrm>
          <a:off x="7618871" y="2552695"/>
          <a:ext cx="3203575" cy="819912"/>
        </p:xfrm>
        <a:graphic>
          <a:graphicData uri="http://schemas.openxmlformats.org/drawingml/2006/table">
            <a:tbl>
              <a:tblPr/>
              <a:tblGrid>
                <a:gridCol w="1581150">
                  <a:extLst>
                    <a:ext uri="{9D8B030D-6E8A-4147-A177-3AD203B41FA5}">
                      <a16:colId xmlns="" xmlns:a16="http://schemas.microsoft.com/office/drawing/2014/main" val="20000"/>
                    </a:ext>
                  </a:extLst>
                </a:gridCol>
                <a:gridCol w="1622425">
                  <a:extLst>
                    <a:ext uri="{9D8B030D-6E8A-4147-A177-3AD203B41FA5}">
                      <a16:colId xmlns=""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Gilbert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1998-07-31</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
        <p:nvSpPr>
          <p:cNvPr id="517145" name="Rectangle 25"/>
          <p:cNvSpPr>
            <a:spLocks noChangeArrowheads="1"/>
          </p:cNvSpPr>
          <p:nvPr/>
        </p:nvSpPr>
        <p:spPr bwMode="auto">
          <a:xfrm>
            <a:off x="920189" y="4800035"/>
            <a:ext cx="59436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`last_name`, `hire_date`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a:t>
            </a:r>
          </a:p>
          <a:p>
            <a:pPr eaLnBrk="0" hangingPunct="0">
              <a:buClr>
                <a:schemeClr val="accent5">
                  <a:lumMod val="40000"/>
                  <a:lumOff val="60000"/>
                </a:schemeClr>
              </a:buClr>
              <a:buSzPct val="70000"/>
            </a:pP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ORDER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BY </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`hire_date</a:t>
            </a: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LIMIT </a:t>
            </a: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3;</a:t>
            </a:r>
            <a:endPar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17146" name="Group 26"/>
          <p:cNvGraphicFramePr>
            <a:graphicFrameLocks noGrp="1"/>
          </p:cNvGraphicFramePr>
          <p:nvPr>
            <p:extLst>
              <p:ext uri="{D42A27DB-BD31-4B8C-83A1-F6EECF244321}">
                <p14:modId xmlns:p14="http://schemas.microsoft.com/office/powerpoint/2010/main" val="208427460"/>
              </p:ext>
            </p:extLst>
          </p:nvPr>
        </p:nvGraphicFramePr>
        <p:xfrm>
          <a:off x="7615237" y="4895088"/>
          <a:ext cx="3203575" cy="1581912"/>
        </p:xfrm>
        <a:graphic>
          <a:graphicData uri="http://schemas.openxmlformats.org/drawingml/2006/table">
            <a:tbl>
              <a:tblPr/>
              <a:tblGrid>
                <a:gridCol w="1581150">
                  <a:extLst>
                    <a:ext uri="{9D8B030D-6E8A-4147-A177-3AD203B41FA5}">
                      <a16:colId xmlns="" xmlns:a16="http://schemas.microsoft.com/office/drawing/2014/main" val="20000"/>
                    </a:ext>
                  </a:extLst>
                </a:gridCol>
                <a:gridCol w="1622425">
                  <a:extLst>
                    <a:ext uri="{9D8B030D-6E8A-4147-A177-3AD203B41FA5}">
                      <a16:colId xmlns=""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Gilbert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1998-07-31</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Brown</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1999-02-26</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a:ln>
                            <a:noFill/>
                          </a:ln>
                          <a:solidFill>
                            <a:srgbClr val="EBFFD2"/>
                          </a:solidFill>
                          <a:effectLst>
                            <a:outerShdw blurRad="38100" dist="38100" dir="2700000" algn="tl">
                              <a:srgbClr val="000000">
                                <a:alpha val="43137"/>
                              </a:srgbClr>
                            </a:outerShdw>
                          </a:effectLst>
                          <a:latin typeface="+mn-lt"/>
                        </a:rPr>
                        <a:t>Tamburello</a:t>
                      </a:r>
                      <a:endPar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1999-12-12</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7</a:t>
            </a:fld>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2535" y="381000"/>
            <a:ext cx="1508288" cy="1143000"/>
          </a:xfrm>
          <a:prstGeom prst="rect">
            <a:avLst/>
          </a:prstGeom>
          <a:solidFill>
            <a:schemeClr val="accent1"/>
          </a:solidFill>
        </p:spPr>
      </p:pic>
    </p:spTree>
    <p:extLst>
      <p:ext uri="{BB962C8B-B14F-4D97-AF65-F5344CB8AC3E}">
        <p14:creationId xmlns:p14="http://schemas.microsoft.com/office/powerpoint/2010/main" val="244918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7123">
                                            <p:txEl>
                                              <p:pRg st="1" end="1"/>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517124"/>
                                        </p:tgtEl>
                                        <p:attrNameLst>
                                          <p:attrName>style.visibility</p:attrName>
                                        </p:attrNameLst>
                                      </p:cBhvr>
                                      <p:to>
                                        <p:strVal val="visible"/>
                                      </p:to>
                                    </p:set>
                                    <p:animEffect transition="in" filter="fade">
                                      <p:cBhvr>
                                        <p:cTn id="10" dur="500"/>
                                        <p:tgtEl>
                                          <p:spTgt spid="517124"/>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17125"/>
                                        </p:tgtEl>
                                        <p:attrNameLst>
                                          <p:attrName>style.visibility</p:attrName>
                                        </p:attrNameLst>
                                      </p:cBhvr>
                                      <p:to>
                                        <p:strVal val="visible"/>
                                      </p:to>
                                    </p:set>
                                    <p:animEffect transition="in" filter="fade">
                                      <p:cBhvr>
                                        <p:cTn id="14" dur="500"/>
                                        <p:tgtEl>
                                          <p:spTgt spid="51712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7123">
                                            <p:txEl>
                                              <p:pRg st="5" end="5"/>
                                            </p:txEl>
                                          </p:spTgt>
                                        </p:tgtEl>
                                        <p:attrNameLst>
                                          <p:attrName>style.visibility</p:attrName>
                                        </p:attrNameLst>
                                      </p:cBhvr>
                                      <p:to>
                                        <p:strVal val="visible"/>
                                      </p:to>
                                    </p:set>
                                  </p:childTnLst>
                                </p:cTn>
                              </p:par>
                            </p:childTnLst>
                          </p:cTn>
                        </p:par>
                        <p:par>
                          <p:cTn id="19" fill="hold">
                            <p:stCondLst>
                              <p:cond delay="0"/>
                            </p:stCondLst>
                            <p:childTnLst>
                              <p:par>
                                <p:cTn id="20" presetID="10" presetClass="entr" presetSubtype="0" fill="hold" grpId="0" nodeType="afterEffect">
                                  <p:stCondLst>
                                    <p:cond delay="0"/>
                                  </p:stCondLst>
                                  <p:childTnLst>
                                    <p:set>
                                      <p:cBhvr>
                                        <p:cTn id="21" dur="1" fill="hold">
                                          <p:stCondLst>
                                            <p:cond delay="0"/>
                                          </p:stCondLst>
                                        </p:cTn>
                                        <p:tgtEl>
                                          <p:spTgt spid="517145"/>
                                        </p:tgtEl>
                                        <p:attrNameLst>
                                          <p:attrName>style.visibility</p:attrName>
                                        </p:attrNameLst>
                                      </p:cBhvr>
                                      <p:to>
                                        <p:strVal val="visible"/>
                                      </p:to>
                                    </p:set>
                                    <p:animEffect transition="in" filter="fade">
                                      <p:cBhvr>
                                        <p:cTn id="22" dur="500"/>
                                        <p:tgtEl>
                                          <p:spTgt spid="517145"/>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517146"/>
                                        </p:tgtEl>
                                        <p:attrNameLst>
                                          <p:attrName>style.visibility</p:attrName>
                                        </p:attrNameLst>
                                      </p:cBhvr>
                                      <p:to>
                                        <p:strVal val="visible"/>
                                      </p:to>
                                    </p:set>
                                    <p:animEffect transition="in" filter="fade">
                                      <p:cBhvr>
                                        <p:cTn id="26" dur="500"/>
                                        <p:tgtEl>
                                          <p:spTgt spid="517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4" grpId="0" animBg="1"/>
      <p:bldP spid="51714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lstStyle/>
          <a:p>
            <a:r>
              <a:rPr lang="bg-BG" dirty="0"/>
              <a:t>Ограничаване на броя записи </a:t>
            </a:r>
            <a:r>
              <a:rPr lang="bg-BG" dirty="0" smtClean="0"/>
              <a:t>(2)</a:t>
            </a:r>
            <a:endParaRPr lang="en-US" dirty="0"/>
          </a:p>
        </p:txBody>
      </p:sp>
      <p:sp>
        <p:nvSpPr>
          <p:cNvPr id="517123" name="Rectangle 3"/>
          <p:cNvSpPr>
            <a:spLocks noGrp="1" noChangeArrowheads="1"/>
          </p:cNvSpPr>
          <p:nvPr>
            <p:ph idx="1"/>
          </p:nvPr>
        </p:nvSpPr>
        <p:spPr/>
        <p:txBody>
          <a:bodyPr>
            <a:normAutofit/>
          </a:bodyPr>
          <a:lstStyle/>
          <a:p>
            <a:pPr>
              <a:lnSpc>
                <a:spcPct val="100000"/>
              </a:lnSpc>
            </a:pPr>
            <a:r>
              <a:rPr lang="bg-BG" dirty="0" smtClean="0"/>
              <a:t>Може да отрежем записи от средата на извадката</a:t>
            </a:r>
          </a:p>
          <a:p>
            <a:pPr lvl="1">
              <a:lnSpc>
                <a:spcPct val="100000"/>
              </a:lnSpc>
            </a:pPr>
            <a:r>
              <a:rPr lang="bg-BG" sz="2800" b="1" dirty="0" smtClean="0">
                <a:latin typeface="Consolas" panose="020B0609020204030204" pitchFamily="49" charset="0"/>
                <a:cs typeface="Consolas" panose="020B0609020204030204" pitchFamily="49" charset="0"/>
              </a:rPr>
              <a:t>Извличане </a:t>
            </a:r>
            <a:r>
              <a:rPr lang="bg-BG" sz="2800" b="1" dirty="0">
                <a:latin typeface="Consolas" panose="020B0609020204030204" pitchFamily="49" charset="0"/>
                <a:cs typeface="Consolas" panose="020B0609020204030204" pitchFamily="49" charset="0"/>
              </a:rPr>
              <a:t>на </a:t>
            </a:r>
            <a:r>
              <a:rPr lang="bg-BG" sz="2800" b="1" dirty="0" smtClean="0">
                <a:latin typeface="Consolas" panose="020B0609020204030204" pitchFamily="49" charset="0"/>
                <a:cs typeface="Consolas" panose="020B0609020204030204" pitchFamily="49" charset="0"/>
              </a:rPr>
              <a:t>третия от най-старите </a:t>
            </a:r>
            <a:r>
              <a:rPr lang="bg-BG" sz="2800" b="1" dirty="0">
                <a:latin typeface="Consolas" panose="020B0609020204030204" pitchFamily="49" charset="0"/>
                <a:cs typeface="Consolas" panose="020B0609020204030204" pitchFamily="49" charset="0"/>
              </a:rPr>
              <a:t>служители</a:t>
            </a:r>
            <a:r>
              <a:rPr lang="bg-BG" sz="2800" b="1" dirty="0" smtClean="0">
                <a:latin typeface="Consolas" panose="020B0609020204030204" pitchFamily="49" charset="0"/>
                <a:cs typeface="Consolas" panose="020B0609020204030204" pitchFamily="49" charset="0"/>
              </a:rPr>
              <a:t>:</a:t>
            </a:r>
          </a:p>
          <a:p>
            <a:pPr lvl="1">
              <a:lnSpc>
                <a:spcPct val="100000"/>
              </a:lnSpc>
            </a:pPr>
            <a:endParaRPr lang="bg-BG" sz="2800" b="1" dirty="0">
              <a:solidFill>
                <a:schemeClr val="tx2">
                  <a:lumMod val="75000"/>
                </a:schemeClr>
              </a:solidFill>
              <a:latin typeface="Consolas" panose="020B0609020204030204" pitchFamily="49" charset="0"/>
              <a:cs typeface="Consolas" panose="020B0609020204030204" pitchFamily="49" charset="0"/>
            </a:endParaRPr>
          </a:p>
          <a:p>
            <a:pPr lvl="1">
              <a:lnSpc>
                <a:spcPct val="100000"/>
              </a:lnSpc>
            </a:pPr>
            <a:endParaRPr lang="bg-BG" sz="2800" b="1" dirty="0" smtClean="0">
              <a:solidFill>
                <a:schemeClr val="tx2">
                  <a:lumMod val="75000"/>
                </a:schemeClr>
              </a:solidFill>
              <a:latin typeface="Consolas" panose="020B0609020204030204" pitchFamily="49" charset="0"/>
              <a:cs typeface="Consolas" panose="020B0609020204030204" pitchFamily="49" charset="0"/>
            </a:endParaRPr>
          </a:p>
          <a:p>
            <a:pPr lvl="1">
              <a:lnSpc>
                <a:spcPct val="100000"/>
              </a:lnSpc>
            </a:pPr>
            <a:endParaRPr lang="bg-BG" sz="2800" b="1" dirty="0">
              <a:solidFill>
                <a:schemeClr val="tx2">
                  <a:lumMod val="75000"/>
                </a:schemeClr>
              </a:solidFill>
              <a:latin typeface="Consolas" panose="020B0609020204030204" pitchFamily="49" charset="0"/>
              <a:cs typeface="Consolas" panose="020B0609020204030204" pitchFamily="49" charset="0"/>
            </a:endParaRPr>
          </a:p>
          <a:p>
            <a:pPr lvl="1">
              <a:lnSpc>
                <a:spcPct val="100000"/>
              </a:lnSpc>
            </a:pPr>
            <a:endParaRPr lang="bg-BG" sz="2800" b="1" dirty="0" smtClean="0">
              <a:solidFill>
                <a:schemeClr val="tx2">
                  <a:lumMod val="75000"/>
                </a:schemeClr>
              </a:solidFill>
              <a:latin typeface="Consolas" panose="020B0609020204030204" pitchFamily="49" charset="0"/>
              <a:cs typeface="Consolas" panose="020B0609020204030204" pitchFamily="49" charset="0"/>
            </a:endParaRPr>
          </a:p>
          <a:p>
            <a:pPr lvl="1">
              <a:lnSpc>
                <a:spcPct val="100000"/>
              </a:lnSpc>
            </a:pPr>
            <a:endParaRPr lang="bg-BG" sz="2800" b="1" dirty="0">
              <a:solidFill>
                <a:schemeClr val="tx2">
                  <a:lumMod val="75000"/>
                </a:schemeClr>
              </a:solidFill>
              <a:latin typeface="Consolas" panose="020B0609020204030204" pitchFamily="49" charset="0"/>
              <a:cs typeface="Consolas" panose="020B0609020204030204" pitchFamily="49" charset="0"/>
            </a:endParaRPr>
          </a:p>
          <a:p>
            <a:pPr lvl="1">
              <a:lnSpc>
                <a:spcPct val="100000"/>
              </a:lnSpc>
            </a:pPr>
            <a:endParaRPr lang="bg-BG" sz="2800" b="1" dirty="0" smtClean="0">
              <a:solidFill>
                <a:schemeClr val="tx2">
                  <a:lumMod val="75000"/>
                </a:schemeClr>
              </a:solidFill>
              <a:latin typeface="Consolas" panose="020B0609020204030204" pitchFamily="49" charset="0"/>
              <a:cs typeface="Consolas" panose="020B0609020204030204" pitchFamily="49" charset="0"/>
            </a:endParaRPr>
          </a:p>
          <a:p>
            <a:pPr lvl="1">
              <a:lnSpc>
                <a:spcPct val="100000"/>
              </a:lnSpc>
            </a:pPr>
            <a:r>
              <a:rPr lang="bg-BG" sz="2800" b="1" dirty="0" smtClean="0">
                <a:latin typeface="Consolas" panose="020B0609020204030204" pitchFamily="49" charset="0"/>
                <a:cs typeface="Consolas" panose="020B0609020204030204" pitchFamily="49" charset="0"/>
              </a:rPr>
              <a:t>За случайна извадка: </a:t>
            </a:r>
            <a:r>
              <a:rPr lang="en-US" sz="2800" b="1" dirty="0" smtClean="0">
                <a:solidFill>
                  <a:schemeClr val="tx2">
                    <a:lumMod val="75000"/>
                  </a:schemeClr>
                </a:solidFill>
                <a:latin typeface="Consolas" panose="020B0609020204030204" pitchFamily="49" charset="0"/>
                <a:cs typeface="Consolas" panose="020B0609020204030204" pitchFamily="49" charset="0"/>
              </a:rPr>
              <a:t>ORDER </a:t>
            </a:r>
            <a:r>
              <a:rPr lang="en-US" sz="2800" b="1" dirty="0">
                <a:solidFill>
                  <a:schemeClr val="tx2">
                    <a:lumMod val="75000"/>
                  </a:schemeClr>
                </a:solidFill>
                <a:latin typeface="Consolas" panose="020B0609020204030204" pitchFamily="49" charset="0"/>
                <a:cs typeface="Consolas" panose="020B0609020204030204" pitchFamily="49" charset="0"/>
              </a:rPr>
              <a:t>BY RAND() LIMIT </a:t>
            </a:r>
            <a:r>
              <a:rPr lang="en-US" sz="2800" b="1" dirty="0" smtClean="0">
                <a:solidFill>
                  <a:schemeClr val="tx2">
                    <a:lumMod val="75000"/>
                  </a:schemeClr>
                </a:solidFill>
                <a:latin typeface="Consolas" panose="020B0609020204030204" pitchFamily="49" charset="0"/>
                <a:cs typeface="Consolas" panose="020B0609020204030204" pitchFamily="49" charset="0"/>
              </a:rPr>
              <a:t>1</a:t>
            </a:r>
            <a:r>
              <a:rPr lang="bg-BG" sz="2800" b="1" dirty="0" smtClean="0">
                <a:solidFill>
                  <a:schemeClr val="tx2">
                    <a:lumMod val="75000"/>
                  </a:schemeClr>
                </a:solidFill>
                <a:latin typeface="Consolas" panose="020B0609020204030204" pitchFamily="49" charset="0"/>
                <a:cs typeface="Consolas" panose="020B0609020204030204" pitchFamily="49" charset="0"/>
              </a:rPr>
              <a:t>;</a:t>
            </a:r>
            <a:endParaRPr lang="en-US" dirty="0"/>
          </a:p>
        </p:txBody>
      </p:sp>
      <p:sp>
        <p:nvSpPr>
          <p:cNvPr id="517124" name="Rectangle 4"/>
          <p:cNvSpPr>
            <a:spLocks noChangeArrowheads="1"/>
          </p:cNvSpPr>
          <p:nvPr/>
        </p:nvSpPr>
        <p:spPr bwMode="auto">
          <a:xfrm>
            <a:off x="896824" y="2590800"/>
            <a:ext cx="6629401"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`last_name`, `hire_date`</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a:t>
            </a:r>
          </a:p>
          <a:p>
            <a:pPr eaLnBrk="0" hangingPunct="0">
              <a:buClr>
                <a:schemeClr val="accent5">
                  <a:lumMod val="40000"/>
                  <a:lumOff val="60000"/>
                </a:schemeClr>
              </a:buClr>
              <a:buSzPct val="70000"/>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ORDER BY </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`hire_date`</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LIMIT </a:t>
            </a:r>
            <a:r>
              <a:rPr lang="bg-BG" sz="28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2, 1</a:t>
            </a:r>
            <a:r>
              <a:rPr lang="en-US" sz="28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8</a:t>
            </a:fld>
            <a:endParaRPr lang="en-US"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26679" y="381000"/>
            <a:ext cx="1508288" cy="1143000"/>
          </a:xfrm>
          <a:prstGeom prst="rect">
            <a:avLst/>
          </a:prstGeom>
          <a:solidFill>
            <a:schemeClr val="accent1"/>
          </a:solidFill>
        </p:spPr>
      </p:pic>
      <p:graphicFrame>
        <p:nvGraphicFramePr>
          <p:cNvPr id="12" name="Group 26"/>
          <p:cNvGraphicFramePr>
            <a:graphicFrameLocks noGrp="1"/>
          </p:cNvGraphicFramePr>
          <p:nvPr>
            <p:extLst>
              <p:ext uri="{D42A27DB-BD31-4B8C-83A1-F6EECF244321}">
                <p14:modId xmlns:p14="http://schemas.microsoft.com/office/powerpoint/2010/main" val="4181989698"/>
              </p:ext>
            </p:extLst>
          </p:nvPr>
        </p:nvGraphicFramePr>
        <p:xfrm>
          <a:off x="8224837" y="2613212"/>
          <a:ext cx="3203575" cy="819912"/>
        </p:xfrm>
        <a:graphic>
          <a:graphicData uri="http://schemas.openxmlformats.org/drawingml/2006/table">
            <a:tbl>
              <a:tblPr/>
              <a:tblGrid>
                <a:gridCol w="1581150">
                  <a:extLst>
                    <a:ext uri="{9D8B030D-6E8A-4147-A177-3AD203B41FA5}">
                      <a16:colId xmlns="" xmlns:a16="http://schemas.microsoft.com/office/drawing/2014/main" val="20000"/>
                    </a:ext>
                  </a:extLst>
                </a:gridCol>
                <a:gridCol w="1622425">
                  <a:extLst>
                    <a:ext uri="{9D8B030D-6E8A-4147-A177-3AD203B41FA5}">
                      <a16:colId xmlns=""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err="1">
                          <a:ln>
                            <a:noFill/>
                          </a:ln>
                          <a:solidFill>
                            <a:srgbClr val="EBFFD2"/>
                          </a:solidFill>
                          <a:effectLst>
                            <a:outerShdw blurRad="38100" dist="38100" dir="2700000" algn="tl">
                              <a:srgbClr val="000000">
                                <a:alpha val="43137"/>
                              </a:srgbClr>
                            </a:outerShdw>
                          </a:effectLst>
                          <a:latin typeface="+mn-lt"/>
                        </a:rPr>
                        <a:t>Tamburello</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1999-12-12</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13" name="AutoShape 22"/>
          <p:cNvSpPr>
            <a:spLocks noChangeArrowheads="1"/>
          </p:cNvSpPr>
          <p:nvPr/>
        </p:nvSpPr>
        <p:spPr bwMode="auto">
          <a:xfrm>
            <a:off x="2649425" y="4825993"/>
            <a:ext cx="3886200" cy="588084"/>
          </a:xfrm>
          <a:prstGeom prst="wedgeRoundRectCallout">
            <a:avLst>
              <a:gd name="adj1" fmla="val 43034"/>
              <a:gd name="adj2" fmla="val -206940"/>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latin typeface="Consolas" panose="020B0609020204030204" pitchFamily="49" charset="0"/>
                <a:cs typeface="Consolas" panose="020B0609020204030204" pitchFamily="49" charset="0"/>
              </a:rPr>
              <a:t>колко да пропуснем</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14" name="AutoShape 22"/>
          <p:cNvSpPr>
            <a:spLocks noChangeArrowheads="1"/>
          </p:cNvSpPr>
          <p:nvPr/>
        </p:nvSpPr>
        <p:spPr bwMode="auto">
          <a:xfrm>
            <a:off x="6840425" y="4825993"/>
            <a:ext cx="3505200" cy="588084"/>
          </a:xfrm>
          <a:prstGeom prst="wedgeRoundRectCallout">
            <a:avLst>
              <a:gd name="adj1" fmla="val -45908"/>
              <a:gd name="adj2" fmla="val -209989"/>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latin typeface="Consolas" panose="020B0609020204030204" pitchFamily="49" charset="0"/>
                <a:cs typeface="Consolas" panose="020B0609020204030204" pitchFamily="49" charset="0"/>
              </a:rPr>
              <a:t>колко да изведем</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86075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7123">
                                            <p:txEl>
                                              <p:pRg st="1" end="1"/>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517124"/>
                                        </p:tgtEl>
                                        <p:attrNameLst>
                                          <p:attrName>style.visibility</p:attrName>
                                        </p:attrNameLst>
                                      </p:cBhvr>
                                      <p:to>
                                        <p:strVal val="visible"/>
                                      </p:to>
                                    </p:set>
                                    <p:animEffect transition="in" filter="fade">
                                      <p:cBhvr>
                                        <p:cTn id="10" dur="500"/>
                                        <p:tgtEl>
                                          <p:spTgt spid="517124"/>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71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4"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9</a:t>
            </a:fld>
            <a:endParaRPr lang="en-US" dirty="0"/>
          </a:p>
        </p:txBody>
      </p:sp>
      <p:sp>
        <p:nvSpPr>
          <p:cNvPr id="3" name="Content Placeholder 2"/>
          <p:cNvSpPr>
            <a:spLocks noGrp="1"/>
          </p:cNvSpPr>
          <p:nvPr>
            <p:ph idx="1"/>
          </p:nvPr>
        </p:nvSpPr>
        <p:spPr/>
        <p:txBody>
          <a:bodyPr>
            <a:normAutofit/>
          </a:bodyPr>
          <a:lstStyle/>
          <a:p>
            <a:r>
              <a:rPr lang="bg-BG" dirty="0" smtClean="0"/>
              <a:t>Създайте </a:t>
            </a:r>
            <a:r>
              <a:rPr lang="bg-BG" dirty="0" smtClean="0">
                <a:solidFill>
                  <a:schemeClr val="accent1"/>
                </a:solidFill>
              </a:rPr>
              <a:t>заявка</a:t>
            </a:r>
            <a:r>
              <a:rPr lang="bg-BG" dirty="0" smtClean="0"/>
              <a:t>, която извежда всички данни за </a:t>
            </a:r>
            <a:r>
              <a:rPr lang="bg-BG" dirty="0" smtClean="0">
                <a:solidFill>
                  <a:schemeClr val="tx2">
                    <a:lumMod val="75000"/>
                  </a:schemeClr>
                </a:solidFill>
              </a:rPr>
              <a:t>най-високия </a:t>
            </a:r>
            <a:r>
              <a:rPr lang="bg-BG" dirty="0">
                <a:solidFill>
                  <a:schemeClr val="tx2">
                    <a:lumMod val="75000"/>
                  </a:schemeClr>
                </a:solidFill>
              </a:rPr>
              <a:t>връх </a:t>
            </a:r>
            <a:endParaRPr lang="en-US" dirty="0">
              <a:solidFill>
                <a:schemeClr val="accent1"/>
              </a:solidFill>
            </a:endParaRPr>
          </a:p>
          <a:p>
            <a:pPr marL="0" indent="0">
              <a:spcBef>
                <a:spcPts val="26400"/>
              </a:spcBef>
              <a:buNone/>
            </a:pPr>
            <a:r>
              <a:rPr lang="bg-BG" dirty="0" smtClean="0"/>
              <a:t>Бележка</a:t>
            </a:r>
            <a:r>
              <a:rPr lang="en-US" dirty="0" smtClean="0"/>
              <a:t>: </a:t>
            </a:r>
            <a:r>
              <a:rPr lang="bg-BG" dirty="0" smtClean="0"/>
              <a:t>Заявка към базата от данни </a:t>
            </a:r>
            <a:r>
              <a:rPr lang="en-US" dirty="0" smtClean="0">
                <a:solidFill>
                  <a:schemeClr val="accent1"/>
                </a:solidFill>
              </a:rPr>
              <a:t>Geography</a:t>
            </a:r>
            <a:endParaRPr lang="en-US" b="1" noProof="1">
              <a:solidFill>
                <a:schemeClr val="accent1"/>
              </a:solidFill>
              <a:effectLst>
                <a:outerShdw blurRad="38100" dist="38100" dir="2700000" algn="tl">
                  <a:srgbClr val="000000">
                    <a:alpha val="43137"/>
                  </a:srgbClr>
                </a:outerShdw>
              </a:effectLst>
              <a:latin typeface="Consolas" panose="020B0609020204030204" pitchFamily="49" charset="0"/>
            </a:endParaRPr>
          </a:p>
        </p:txBody>
      </p:sp>
      <p:sp>
        <p:nvSpPr>
          <p:cNvPr id="4" name="Title 3"/>
          <p:cNvSpPr>
            <a:spLocks noGrp="1"/>
          </p:cNvSpPr>
          <p:nvPr>
            <p:ph type="title"/>
          </p:nvPr>
        </p:nvSpPr>
        <p:spPr/>
        <p:txBody>
          <a:bodyPr/>
          <a:lstStyle/>
          <a:p>
            <a:r>
              <a:rPr lang="bg-BG" dirty="0" smtClean="0"/>
              <a:t>Задача</a:t>
            </a:r>
            <a:r>
              <a:rPr lang="en-US" dirty="0" smtClean="0"/>
              <a:t>: </a:t>
            </a:r>
            <a:r>
              <a:rPr lang="bg-BG" dirty="0"/>
              <a:t>Най-висок връх</a:t>
            </a:r>
            <a:endParaRPr lang="en-US" dirty="0"/>
          </a:p>
        </p:txBody>
      </p:sp>
      <p:pic>
        <p:nvPicPr>
          <p:cNvPr id="8" name="Picture 7"/>
          <p:cNvPicPr>
            <a:picLocks noChangeAspect="1"/>
          </p:cNvPicPr>
          <p:nvPr/>
        </p:nvPicPr>
        <p:blipFill>
          <a:blip r:embed="rId2"/>
          <a:stretch>
            <a:fillRect/>
          </a:stretch>
        </p:blipFill>
        <p:spPr>
          <a:xfrm>
            <a:off x="3594456" y="2819400"/>
            <a:ext cx="4996736" cy="741162"/>
          </a:xfrm>
          <a:prstGeom prst="rect">
            <a:avLst/>
          </a:prstGeom>
        </p:spPr>
      </p:pic>
    </p:spTree>
    <p:extLst>
      <p:ext uri="{BB962C8B-B14F-4D97-AF65-F5344CB8AC3E}">
        <p14:creationId xmlns:p14="http://schemas.microsoft.com/office/powerpoint/2010/main" val="398249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oftUni 16x9">
  <a:themeElements>
    <a:clrScheme name="Custom 1">
      <a:dk1>
        <a:sysClr val="windowText" lastClr="000000"/>
      </a:dk1>
      <a:lt1>
        <a:sysClr val="window" lastClr="FFFFFF"/>
      </a:lt1>
      <a:dk2>
        <a:srgbClr val="D9D5C7"/>
      </a:dk2>
      <a:lt2>
        <a:srgbClr val="FBEEDC"/>
      </a:lt2>
      <a:accent1>
        <a:srgbClr val="F3BE60"/>
      </a:accent1>
      <a:accent2>
        <a:srgbClr val="00B050"/>
      </a:accent2>
      <a:accent3>
        <a:srgbClr val="3BABFF"/>
      </a:accent3>
      <a:accent4>
        <a:srgbClr val="7030A0"/>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3496</TotalTime>
  <Words>1131</Words>
  <Application>Microsoft Office PowerPoint</Application>
  <PresentationFormat>Custom</PresentationFormat>
  <Paragraphs>200</Paragraphs>
  <Slides>13</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Consolas</vt:lpstr>
      <vt:lpstr>Courier New</vt:lpstr>
      <vt:lpstr>Times</vt:lpstr>
      <vt:lpstr>Wingdings</vt:lpstr>
      <vt:lpstr>Wingdings 2</vt:lpstr>
      <vt:lpstr>SoftUni 16x9</vt:lpstr>
      <vt:lpstr>PowerPoint Presentation</vt:lpstr>
      <vt:lpstr>Съдържание</vt:lpstr>
      <vt:lpstr>Псевдоними на колони и таблици (1)</vt:lpstr>
      <vt:lpstr>Псевдоними на колони и таблици (2)</vt:lpstr>
      <vt:lpstr>Сортиране на резултата (1)</vt:lpstr>
      <vt:lpstr>Сортиране на резултата (2)</vt:lpstr>
      <vt:lpstr>Ограничаване на броя записи (1)</vt:lpstr>
      <vt:lpstr>Ограничаване на броя записи (2)</vt:lpstr>
      <vt:lpstr>Задача: Най-висок връх</vt:lpstr>
      <vt:lpstr>Решение: Най-висок връх</vt:lpstr>
      <vt:lpstr>Обобщение</vt:lpstr>
      <vt:lpstr>Форматиране на заявки</vt:lpstr>
      <vt:lpstr>Лиценз</vt:lpstr>
    </vt:vector>
  </TitlesOfParts>
  <Manager/>
  <Company>Software University (SoftUni)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University</dc:title>
  <dc:subject>Software Development Course</dc:subject>
  <dc:creator>Software University Foundation</dc:creator>
  <cp:keywords>Databases, SQL, programming, SoftUni, Software University, programming, software development, software engineering, course, database systems</cp:keywords>
  <dc:description>Software University Foundation - http://softuni.org</dc:description>
  <cp:lastModifiedBy>Dani</cp:lastModifiedBy>
  <cp:revision>160</cp:revision>
  <dcterms:created xsi:type="dcterms:W3CDTF">2014-01-02T17:00:34Z</dcterms:created>
  <dcterms:modified xsi:type="dcterms:W3CDTF">2018-10-17T09:27:46Z</dcterms:modified>
  <cp:category>db;databases;sql;programming;computer programming;software development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