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493" r:id="rId3"/>
    <p:sldId id="404" r:id="rId4"/>
    <p:sldId id="485" r:id="rId5"/>
    <p:sldId id="494" r:id="rId6"/>
    <p:sldId id="486" r:id="rId7"/>
    <p:sldId id="482" r:id="rId8"/>
    <p:sldId id="484" r:id="rId9"/>
    <p:sldId id="489" r:id="rId10"/>
    <p:sldId id="435" r:id="rId11"/>
    <p:sldId id="436" r:id="rId12"/>
    <p:sldId id="490" r:id="rId13"/>
    <p:sldId id="491" r:id="rId14"/>
    <p:sldId id="492" r:id="rId15"/>
    <p:sldId id="447" r:id="rId16"/>
    <p:sldId id="488" r:id="rId17"/>
    <p:sldId id="487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B33125B-ED83-4B93-BF3C-72D80798F145}">
          <p14:sldIdLst>
            <p14:sldId id="493"/>
            <p14:sldId id="404"/>
          </p14:sldIdLst>
        </p14:section>
        <p14:section name="Подзаявки" id="{76D3EEA9-0216-43A0-B137-DC91BD57DB0D}">
          <p14:sldIdLst>
            <p14:sldId id="485"/>
            <p14:sldId id="494"/>
            <p14:sldId id="486"/>
            <p14:sldId id="482"/>
          </p14:sldIdLst>
        </p14:section>
        <p14:section name="Оператор IN" id="{8C2D76A4-D19A-4BD3-A11E-15C9EF301176}">
          <p14:sldIdLst>
            <p14:sldId id="484"/>
            <p14:sldId id="489"/>
            <p14:sldId id="435"/>
            <p14:sldId id="436"/>
          </p14:sldIdLst>
        </p14:section>
        <p14:section name="Оператори ALL, ANY и SOME" id="{80E4C75B-5599-46D4-BB2C-AA89F771A0B1}">
          <p14:sldIdLst>
            <p14:sldId id="490"/>
            <p14:sldId id="491"/>
            <p14:sldId id="492"/>
          </p14:sldIdLst>
        </p14:section>
        <p14:section name="Conclusion" id="{A455DB05-6798-45C7-B3F4-F78A8A5C1EFA}">
          <p14:sldIdLst>
            <p14:sldId id="447"/>
            <p14:sldId id="488"/>
            <p14:sldId id="4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tUniLector" initials="S" lastIdx="1" clrIdx="0">
    <p:extLst>
      <p:ext uri="{19B8F6BF-5375-455C-9EA6-DF929625EA0E}">
        <p15:presenceInfo xmlns:p15="http://schemas.microsoft.com/office/powerpoint/2012/main" userId="SoftUniLe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D9D5C7"/>
    <a:srgbClr val="000000"/>
    <a:srgbClr val="C6C0AA"/>
    <a:srgbClr val="F3BE60"/>
    <a:srgbClr val="00B050"/>
    <a:srgbClr val="613306"/>
    <a:srgbClr val="371D03"/>
    <a:srgbClr val="48260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8413" autoAdjust="0"/>
  </p:normalViewPr>
  <p:slideViewPr>
    <p:cSldViewPr>
      <p:cViewPr varScale="1">
        <p:scale>
          <a:sx n="49" d="100"/>
          <a:sy n="49" d="100"/>
        </p:scale>
        <p:origin x="571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446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84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59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6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23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90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91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05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98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33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75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90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2006 National Academy for Software Development - http://academy.devbg.org*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78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0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5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962541" cy="2524722"/>
            <a:chOff x="745783" y="3624633"/>
            <a:chExt cx="5962541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70513" y="3707206"/>
              <a:ext cx="183781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от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5" name="Title 4"/>
          <p:cNvSpPr>
            <a:spLocks noGrp="1"/>
          </p:cNvSpPr>
          <p:nvPr>
            <p:ph type="ctrTitle"/>
          </p:nvPr>
        </p:nvSpPr>
        <p:spPr>
          <a:xfrm>
            <a:off x="4946042" y="228600"/>
            <a:ext cx="6858000" cy="2058235"/>
          </a:xfrm>
        </p:spPr>
        <p:txBody>
          <a:bodyPr>
            <a:normAutofit/>
          </a:bodyPr>
          <a:lstStyle/>
          <a:p>
            <a:r>
              <a:rPr lang="bg-BG" dirty="0" err="1" smtClean="0"/>
              <a:t>Подзаявки</a:t>
            </a:r>
            <a:endParaRPr lang="en-US" dirty="0"/>
          </a:p>
        </p:txBody>
      </p:sp>
      <p:sp>
        <p:nvSpPr>
          <p:cNvPr id="16" name="Line 35"/>
          <p:cNvSpPr>
            <a:spLocks noChangeShapeType="1"/>
          </p:cNvSpPr>
          <p:nvPr/>
        </p:nvSpPr>
        <p:spPr bwMode="auto">
          <a:xfrm>
            <a:off x="7053774" y="5446156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dirty="0"/>
          </a:p>
        </p:txBody>
      </p:sp>
      <p:grpSp>
        <p:nvGrpSpPr>
          <p:cNvPr id="17" name="Group 16"/>
          <p:cNvGrpSpPr/>
          <p:nvPr/>
        </p:nvGrpSpPr>
        <p:grpSpPr>
          <a:xfrm>
            <a:off x="6765836" y="4194174"/>
            <a:ext cx="1866900" cy="1377951"/>
            <a:chOff x="5103812" y="4565808"/>
            <a:chExt cx="1866900" cy="1377951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blackWhite">
            <a:xfrm>
              <a:off x="5116512" y="4580095"/>
              <a:ext cx="1841500" cy="13462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19" name="Rectangle 26"/>
            <p:cNvSpPr>
              <a:spLocks noChangeArrowheads="1"/>
            </p:cNvSpPr>
            <p:nvPr/>
          </p:nvSpPr>
          <p:spPr bwMode="ltGray">
            <a:xfrm>
              <a:off x="6684962" y="4588033"/>
              <a:ext cx="261938" cy="13255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6084887" y="4567396"/>
              <a:ext cx="0" cy="1376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5389562" y="4567396"/>
              <a:ext cx="0" cy="1376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5103812" y="4738845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5103812" y="4891245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5103812" y="5043645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5103812" y="5196045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03812" y="5348445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5103812" y="5500845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5103812" y="5653245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5103812" y="5805645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6356350" y="4567396"/>
              <a:ext cx="0" cy="1376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6681787" y="4565808"/>
              <a:ext cx="0" cy="1376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694774" y="4192587"/>
            <a:ext cx="1866900" cy="1393824"/>
            <a:chOff x="8032750" y="4564221"/>
            <a:chExt cx="1866900" cy="1393824"/>
          </a:xfrm>
        </p:grpSpPr>
        <p:sp>
          <p:nvSpPr>
            <p:cNvPr id="42" name="Rectangle 25"/>
            <p:cNvSpPr>
              <a:spLocks noChangeArrowheads="1"/>
            </p:cNvSpPr>
            <p:nvPr/>
          </p:nvSpPr>
          <p:spPr bwMode="blackWhite">
            <a:xfrm>
              <a:off x="8045450" y="4581683"/>
              <a:ext cx="1841500" cy="134620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43" name="Rectangle 27"/>
            <p:cNvSpPr>
              <a:spLocks noChangeArrowheads="1"/>
            </p:cNvSpPr>
            <p:nvPr/>
          </p:nvSpPr>
          <p:spPr bwMode="ltGray">
            <a:xfrm>
              <a:off x="8056562" y="4592796"/>
              <a:ext cx="261938" cy="13255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8745537" y="4581683"/>
              <a:ext cx="0" cy="1376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8318500" y="4568983"/>
              <a:ext cx="0" cy="1376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8032750" y="4740433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>
              <a:off x="8032750" y="4892833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8032750" y="5045233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8032750" y="5197633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>
              <a:off x="8032750" y="5350033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>
              <a:off x="8032750" y="5502433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8032750" y="5654833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8032750" y="5807233"/>
              <a:ext cx="1866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4" name="Line 50"/>
            <p:cNvSpPr>
              <a:spLocks noChangeShapeType="1"/>
            </p:cNvSpPr>
            <p:nvPr/>
          </p:nvSpPr>
          <p:spPr bwMode="auto">
            <a:xfrm>
              <a:off x="9285287" y="4568983"/>
              <a:ext cx="0" cy="1376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5" name="Line 51"/>
            <p:cNvSpPr>
              <a:spLocks noChangeShapeType="1"/>
            </p:cNvSpPr>
            <p:nvPr/>
          </p:nvSpPr>
          <p:spPr bwMode="auto">
            <a:xfrm>
              <a:off x="9610725" y="4567396"/>
              <a:ext cx="0" cy="1376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6" name="Line 52"/>
            <p:cNvSpPr>
              <a:spLocks noChangeShapeType="1"/>
            </p:cNvSpPr>
            <p:nvPr/>
          </p:nvSpPr>
          <p:spPr bwMode="auto">
            <a:xfrm>
              <a:off x="9037637" y="4564221"/>
              <a:ext cx="0" cy="1376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57" name="Line 65"/>
          <p:cNvSpPr>
            <a:spLocks noChangeShapeType="1"/>
          </p:cNvSpPr>
          <p:nvPr/>
        </p:nvSpPr>
        <p:spPr bwMode="auto">
          <a:xfrm flipV="1">
            <a:off x="8732750" y="4897437"/>
            <a:ext cx="884237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/>
          <a:lstStyle/>
          <a:p>
            <a:endParaRPr lang="bg-BG" dirty="0"/>
          </a:p>
        </p:txBody>
      </p:sp>
      <p:sp>
        <p:nvSpPr>
          <p:cNvPr id="58" name="Text Box 66"/>
          <p:cNvSpPr txBox="1">
            <a:spLocks noChangeArrowheads="1"/>
          </p:cNvSpPr>
          <p:nvPr/>
        </p:nvSpPr>
        <p:spPr bwMode="auto">
          <a:xfrm>
            <a:off x="6797074" y="5630389"/>
            <a:ext cx="1811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1</a:t>
            </a:r>
          </a:p>
        </p:txBody>
      </p:sp>
      <p:sp>
        <p:nvSpPr>
          <p:cNvPr id="59" name="Text Box 67"/>
          <p:cNvSpPr txBox="1">
            <a:spLocks noChangeArrowheads="1"/>
          </p:cNvSpPr>
          <p:nvPr/>
        </p:nvSpPr>
        <p:spPr bwMode="auto">
          <a:xfrm>
            <a:off x="9718586" y="5649499"/>
            <a:ext cx="1830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2</a:t>
            </a:r>
          </a:p>
        </p:txBody>
      </p:sp>
    </p:spTree>
    <p:extLst>
      <p:ext uri="{BB962C8B-B14F-4D97-AF65-F5344CB8AC3E}">
        <p14:creationId xmlns:p14="http://schemas.microsoft.com/office/powerpoint/2010/main" val="345968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0412" y="1371600"/>
            <a:ext cx="1036320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peak_name, elevation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FROM peaks</a:t>
            </a:r>
            <a:b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WHERE mountain_id IN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mountain_id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FROM mountains_countries   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country_code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'BG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2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ORDER BY elevation DESC;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/>
              <a:t>Всички върхове в България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618412" y="3140502"/>
            <a:ext cx="2743200" cy="861118"/>
          </a:xfrm>
          <a:prstGeom prst="wedgeRoundRectCallout">
            <a:avLst>
              <a:gd name="adj1" fmla="val -109994"/>
              <a:gd name="adj2" fmla="val 190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Подзаявка за планините в </a:t>
            </a:r>
            <a:r>
              <a:rPr lang="en-US" sz="2800" noProof="1" smtClean="0">
                <a:solidFill>
                  <a:srgbClr val="FFFFFF"/>
                </a:solidFill>
              </a:rPr>
              <a:t>BG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618412" y="1470766"/>
            <a:ext cx="2743200" cy="861118"/>
          </a:xfrm>
          <a:prstGeom prst="wedgeRoundRectCallout">
            <a:avLst>
              <a:gd name="adj1" fmla="val -109994"/>
              <a:gd name="adj2" fmla="val 335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Данни за върха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18412" y="4876800"/>
            <a:ext cx="2743200" cy="861118"/>
          </a:xfrm>
          <a:prstGeom prst="wedgeRoundRectCallout">
            <a:avLst>
              <a:gd name="adj1" fmla="val -93001"/>
              <a:gd name="adj2" fmla="val 377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Сортираме ги в намаляващ ред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10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Полезни са когато искаме да ползваме </a:t>
            </a:r>
            <a:r>
              <a:rPr lang="bg-BG" dirty="0" smtClean="0">
                <a:solidFill>
                  <a:schemeClr val="accent1"/>
                </a:solidFill>
              </a:rPr>
              <a:t>оператор за сравнение  </a:t>
            </a:r>
            <a:r>
              <a:rPr lang="bg-BG" dirty="0" smtClean="0"/>
              <a:t>спрямо </a:t>
            </a:r>
            <a:r>
              <a:rPr lang="bg-BG" dirty="0" smtClean="0">
                <a:solidFill>
                  <a:schemeClr val="accent1"/>
                </a:solidFill>
              </a:rPr>
              <a:t>множество стойности</a:t>
            </a:r>
            <a:r>
              <a:rPr lang="bg-BG" dirty="0" smtClean="0"/>
              <a:t> (например </a:t>
            </a:r>
            <a:br>
              <a:rPr lang="bg-BG" dirty="0" smtClean="0"/>
            </a:br>
            <a:r>
              <a:rPr lang="bg-BG" dirty="0" smtClean="0"/>
              <a:t>върнати от </a:t>
            </a:r>
            <a:r>
              <a:rPr lang="bg-BG" dirty="0" smtClean="0">
                <a:solidFill>
                  <a:schemeClr val="accent1"/>
                </a:solidFill>
              </a:rPr>
              <a:t>колонна </a:t>
            </a:r>
            <a:r>
              <a:rPr lang="bg-BG" dirty="0" err="1" smtClean="0">
                <a:solidFill>
                  <a:schemeClr val="accent1"/>
                </a:solidFill>
              </a:rPr>
              <a:t>подзаявка</a:t>
            </a:r>
            <a:r>
              <a:rPr lang="bg-BG" dirty="0" smtClean="0"/>
              <a:t>)</a:t>
            </a:r>
            <a:endParaRPr lang="bg-BG" dirty="0">
              <a:solidFill>
                <a:schemeClr val="accent1"/>
              </a:solidFill>
            </a:endParaRP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ALL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bg-BG" dirty="0" smtClean="0"/>
              <a:t>– дали условието е в сила за </a:t>
            </a:r>
            <a:r>
              <a:rPr lang="bg-BG" dirty="0" smtClean="0">
                <a:solidFill>
                  <a:schemeClr val="accent1"/>
                </a:solidFill>
              </a:rPr>
              <a:t>всички </a:t>
            </a:r>
            <a:r>
              <a:rPr lang="bg-BG" dirty="0" smtClean="0"/>
              <a:t>стойности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ANY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bg-BG" dirty="0"/>
              <a:t>– дали условието е в сила за </a:t>
            </a:r>
            <a:r>
              <a:rPr lang="bg-BG" dirty="0" smtClean="0">
                <a:solidFill>
                  <a:schemeClr val="accent1"/>
                </a:solidFill>
              </a:rPr>
              <a:t>поне една </a:t>
            </a:r>
            <a:r>
              <a:rPr lang="bg-BG" dirty="0" smtClean="0"/>
              <a:t>от стойностите</a:t>
            </a:r>
            <a:endParaRPr lang="bg-BG" dirty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SOME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bg-BG" dirty="0" smtClean="0"/>
              <a:t>– синоним на </a:t>
            </a:r>
            <a:r>
              <a:rPr lang="en-US" b="1" dirty="0" smtClean="0">
                <a:solidFill>
                  <a:schemeClr val="accent1"/>
                </a:solidFill>
              </a:rPr>
              <a:t>ANY</a:t>
            </a:r>
            <a:endParaRPr lang="bg-BG" b="1" dirty="0" smtClean="0">
              <a:solidFill>
                <a:schemeClr val="accent1"/>
              </a:solidFill>
            </a:endParaRPr>
          </a:p>
          <a:p>
            <a:pPr lvl="1"/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</a:t>
            </a:r>
            <a:r>
              <a:rPr lang="en-US" dirty="0"/>
              <a:t>ALL, </a:t>
            </a:r>
            <a:r>
              <a:rPr lang="en-US" dirty="0" smtClean="0"/>
              <a:t>ANY </a:t>
            </a:r>
            <a:r>
              <a:rPr lang="bg-BG" dirty="0" smtClean="0"/>
              <a:t>и </a:t>
            </a:r>
            <a:r>
              <a:rPr lang="en-US" dirty="0" smtClean="0"/>
              <a:t>SOME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6352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Операторът </a:t>
            </a:r>
            <a:r>
              <a:rPr lang="en-US" b="1" dirty="0">
                <a:solidFill>
                  <a:schemeClr val="accent1"/>
                </a:solidFill>
              </a:rPr>
              <a:t>IN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dirty="0"/>
              <a:t>е еквивалентен на </a:t>
            </a:r>
            <a:r>
              <a:rPr lang="bg-BG" b="1" dirty="0">
                <a:solidFill>
                  <a:schemeClr val="accent1"/>
                </a:solidFill>
              </a:rPr>
              <a:t>= </a:t>
            </a:r>
            <a:r>
              <a:rPr lang="en-US" b="1" dirty="0">
                <a:solidFill>
                  <a:schemeClr val="accent1"/>
                </a:solidFill>
              </a:rPr>
              <a:t>ANY</a:t>
            </a:r>
            <a:r>
              <a:rPr lang="bg-BG" dirty="0"/>
              <a:t>  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marL="377887" lvl="1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Операторът </a:t>
            </a:r>
            <a:r>
              <a:rPr lang="en-US" b="1" dirty="0" smtClean="0">
                <a:solidFill>
                  <a:schemeClr val="accent1"/>
                </a:solidFill>
              </a:rPr>
              <a:t>NOT IN </a:t>
            </a:r>
            <a:r>
              <a:rPr lang="bg-BG" dirty="0" smtClean="0"/>
              <a:t>е еквивалентен на </a:t>
            </a:r>
            <a:r>
              <a:rPr lang="bg-BG" b="1" dirty="0" smtClean="0">
                <a:solidFill>
                  <a:schemeClr val="accent1"/>
                </a:solidFill>
              </a:rPr>
              <a:t>&lt;&gt; </a:t>
            </a:r>
            <a:r>
              <a:rPr lang="en-US" b="1" dirty="0" smtClean="0">
                <a:solidFill>
                  <a:schemeClr val="accent1"/>
                </a:solidFill>
              </a:rPr>
              <a:t>ALL</a:t>
            </a:r>
            <a:endParaRPr lang="bg-BG" b="1" dirty="0" smtClean="0">
              <a:solidFill>
                <a:schemeClr val="accent1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101727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SELECT с оператор </a:t>
            </a:r>
            <a:r>
              <a:rPr lang="en-US" dirty="0" smtClean="0"/>
              <a:t>ANY (1)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91795" y="1939223"/>
            <a:ext cx="10602057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ANY 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 FROM Departments WHERE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Name='Sales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49917"/>
              </p:ext>
            </p:extLst>
          </p:nvPr>
        </p:nvGraphicFramePr>
        <p:xfrm>
          <a:off x="2970212" y="3871212"/>
          <a:ext cx="8423641" cy="853188"/>
        </p:xfrm>
        <a:graphic>
          <a:graphicData uri="http://schemas.openxmlformats.org/drawingml/2006/table">
            <a:tbl>
              <a:tblPr/>
              <a:tblGrid>
                <a:gridCol w="2187766"/>
                <a:gridCol w="2132355"/>
                <a:gridCol w="2051760"/>
                <a:gridCol w="2051760"/>
              </a:tblGrid>
              <a:tr h="381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60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Sanchez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125500.00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97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Ако</a:t>
            </a:r>
            <a:r>
              <a:rPr lang="en-US" dirty="0" smtClean="0"/>
              <a:t> </a:t>
            </a:r>
            <a:r>
              <a:rPr lang="bg-BG" dirty="0" smtClean="0"/>
              <a:t>операторът е </a:t>
            </a:r>
            <a:r>
              <a:rPr lang="bg-BG" dirty="0" smtClean="0">
                <a:solidFill>
                  <a:schemeClr val="accent1"/>
                </a:solidFill>
              </a:rPr>
              <a:t>=</a:t>
            </a:r>
            <a:r>
              <a:rPr lang="bg-BG" dirty="0" smtClean="0"/>
              <a:t>, може да се ползва и </a:t>
            </a:r>
            <a:r>
              <a:rPr lang="bg-BG" dirty="0" smtClean="0">
                <a:solidFill>
                  <a:schemeClr val="accent1"/>
                </a:solidFill>
              </a:rPr>
              <a:t>таблична </a:t>
            </a:r>
            <a:r>
              <a:rPr lang="bg-BG" dirty="0" err="1" smtClean="0">
                <a:solidFill>
                  <a:schemeClr val="accent1"/>
                </a:solidFill>
              </a:rPr>
              <a:t>подзаявка</a:t>
            </a:r>
            <a:endParaRPr lang="bg-BG" dirty="0" smtClean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bg-BG" dirty="0" smtClean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bg-BG" dirty="0" smtClean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bg-BG" dirty="0" smtClean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smtClean="0"/>
              <a:t>Тогава и в </a:t>
            </a:r>
            <a:r>
              <a:rPr lang="en-US" b="1" dirty="0" smtClean="0">
                <a:solidFill>
                  <a:schemeClr val="accent1"/>
                </a:solidFill>
              </a:rPr>
              <a:t>WHERE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bg-BG" dirty="0" smtClean="0"/>
              <a:t>клаузата трябва да са </a:t>
            </a:r>
            <a:r>
              <a:rPr lang="bg-BG" dirty="0" smtClean="0">
                <a:solidFill>
                  <a:schemeClr val="accent1"/>
                </a:solidFill>
              </a:rPr>
              <a:t>няколко полета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100965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SELECT с оператор </a:t>
            </a:r>
            <a:r>
              <a:rPr lang="en-US" dirty="0" smtClean="0"/>
              <a:t>ANY (</a:t>
            </a:r>
            <a:r>
              <a:rPr lang="en-US" dirty="0"/>
              <a:t>2</a:t>
            </a:r>
            <a:r>
              <a:rPr lang="bg-BG" dirty="0" smtClean="0"/>
              <a:t>)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1981200"/>
            <a:ext cx="10602057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bg-BG" sz="2500" b="1" noProof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ManagerID</a:t>
            </a:r>
            <a:r>
              <a:rPr lang="en-US" sz="2500" b="1" noProof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ANY 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(SELECT </a:t>
            </a:r>
            <a:r>
              <a:rPr lang="en-US" sz="25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DepartmentID, ManagerID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Departments </a:t>
            </a:r>
            <a:b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Name='Sales')</a:t>
            </a: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894095"/>
              </p:ext>
            </p:extLst>
          </p:nvPr>
        </p:nvGraphicFramePr>
        <p:xfrm>
          <a:off x="2982064" y="4324318"/>
          <a:ext cx="8423641" cy="853188"/>
        </p:xfrm>
        <a:graphic>
          <a:graphicData uri="http://schemas.openxmlformats.org/drawingml/2006/table">
            <a:tbl>
              <a:tblPr/>
              <a:tblGrid>
                <a:gridCol w="2187766"/>
                <a:gridCol w="2132355"/>
                <a:gridCol w="2051760"/>
                <a:gridCol w="2051760"/>
              </a:tblGrid>
              <a:tr h="381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60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Sanchez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125500.00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6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 err="1" smtClean="0">
                <a:solidFill>
                  <a:schemeClr val="tx2">
                    <a:lumMod val="75000"/>
                  </a:schemeClr>
                </a:solidFill>
              </a:rPr>
              <a:t>Подзаявките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/>
              <a:t>служат за влагане на заявки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 smtClean="0"/>
              <a:t>При </a:t>
            </a:r>
            <a:r>
              <a:rPr lang="bg-BG" sz="3200" dirty="0" smtClean="0">
                <a:solidFill>
                  <a:schemeClr val="accent1"/>
                </a:solidFill>
              </a:rPr>
              <a:t>оператор за сравнение</a:t>
            </a:r>
            <a:r>
              <a:rPr lang="bg-BG" sz="3200" dirty="0"/>
              <a:t> </a:t>
            </a:r>
            <a:r>
              <a:rPr lang="bg-BG" sz="3200" dirty="0" smtClean="0"/>
              <a:t>тя</a:t>
            </a:r>
            <a:br>
              <a:rPr lang="bg-BG" sz="3200" dirty="0" smtClean="0"/>
            </a:br>
            <a:r>
              <a:rPr lang="bg-BG" sz="3200" dirty="0" smtClean="0"/>
              <a:t>трябва да връща </a:t>
            </a:r>
            <a:r>
              <a:rPr lang="bg-BG" sz="3200" dirty="0" smtClean="0">
                <a:solidFill>
                  <a:schemeClr val="accent1"/>
                </a:solidFill>
              </a:rPr>
              <a:t>една стойност</a:t>
            </a:r>
          </a:p>
          <a:p>
            <a:pPr marL="761946" lvl="1" indent="-457200">
              <a:lnSpc>
                <a:spcPct val="100000"/>
              </a:lnSpc>
            </a:pPr>
            <a:r>
              <a:rPr lang="bg-BG" sz="3000" dirty="0"/>
              <a:t>и</a:t>
            </a:r>
            <a:r>
              <a:rPr lang="bg-BG" sz="3000" dirty="0" smtClean="0"/>
              <a:t>ли да се комбинира с </a:t>
            </a:r>
            <a:r>
              <a:rPr lang="en-US" sz="3000" b="1" dirty="0" smtClean="0">
                <a:solidFill>
                  <a:schemeClr val="accent1"/>
                </a:solidFill>
              </a:rPr>
              <a:t>ALL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accent1"/>
                </a:solidFill>
              </a:rPr>
              <a:t>ANY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accent1"/>
                </a:solidFill>
              </a:rPr>
              <a:t>SOME</a:t>
            </a:r>
            <a:endParaRPr lang="bg-BG" sz="3000" b="1" dirty="0" smtClean="0">
              <a:solidFill>
                <a:schemeClr val="accent1"/>
              </a:solidFill>
            </a:endParaRP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 smtClean="0"/>
              <a:t>При оператор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accent1"/>
                </a:solidFill>
              </a:rPr>
              <a:t>IN</a:t>
            </a:r>
            <a:r>
              <a:rPr lang="en-US" sz="3200" dirty="0" smtClean="0"/>
              <a:t> </a:t>
            </a:r>
            <a:r>
              <a:rPr lang="bg-BG" sz="3200" dirty="0" smtClean="0"/>
              <a:t>проверяваме</a:t>
            </a:r>
            <a:br>
              <a:rPr lang="bg-BG" sz="3200" dirty="0" smtClean="0"/>
            </a:br>
            <a:r>
              <a:rPr lang="bg-BG" sz="3200" dirty="0" smtClean="0"/>
              <a:t>дали </a:t>
            </a:r>
            <a:r>
              <a:rPr lang="bg-BG" sz="3200" dirty="0" smtClean="0">
                <a:solidFill>
                  <a:schemeClr val="accent1"/>
                </a:solidFill>
              </a:rPr>
              <a:t>стойността</a:t>
            </a:r>
            <a:r>
              <a:rPr lang="bg-BG" sz="3200" dirty="0" smtClean="0"/>
              <a:t> </a:t>
            </a:r>
            <a:r>
              <a:rPr lang="bg-BG" sz="3200" dirty="0" smtClean="0">
                <a:solidFill>
                  <a:schemeClr val="accent1"/>
                </a:solidFill>
              </a:rPr>
              <a:t>присъства</a:t>
            </a:r>
            <a:r>
              <a:rPr lang="bg-BG" sz="3200" dirty="0" smtClean="0"/>
              <a:t> в </a:t>
            </a:r>
            <a:r>
              <a:rPr lang="bg-BG" sz="3200" smtClean="0"/>
              <a:t>подзаявката</a:t>
            </a:r>
            <a:endParaRPr lang="bg-BG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484" y="1508237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6"/>
          <p:cNvGrpSpPr/>
          <p:nvPr/>
        </p:nvGrpSpPr>
        <p:grpSpPr>
          <a:xfrm>
            <a:off x="8422626" y="4716282"/>
            <a:ext cx="3081986" cy="1628125"/>
            <a:chOff x="998778" y="2709000"/>
            <a:chExt cx="7687634" cy="3510730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065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Подзаявки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3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3573279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88815" y="5105400"/>
            <a:ext cx="11804822" cy="16160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bg-BG" sz="2800" dirty="0" smtClean="0"/>
              <a:t>Признаване на заслуги</a:t>
            </a:r>
            <a:r>
              <a:rPr lang="en-US" sz="2800" dirty="0" smtClean="0"/>
              <a:t>: </a:t>
            </a:r>
            <a:r>
              <a:rPr lang="bg-BG" sz="2800" dirty="0" smtClean="0"/>
              <a:t> тази работа може да съдържа части от</a:t>
            </a:r>
            <a:endParaRPr lang="en-US" sz="2800" dirty="0" smtClean="0"/>
          </a:p>
          <a:p>
            <a:pPr lvl="1"/>
            <a:r>
              <a:rPr lang="en-US" sz="2400" dirty="0" smtClean="0"/>
              <a:t>"</a:t>
            </a:r>
            <a:r>
              <a:rPr lang="en-US" sz="2400" dirty="0" smtClean="0">
                <a:hlinkClick r:id="rId5"/>
              </a:rPr>
              <a:t>Databases</a:t>
            </a:r>
            <a:r>
              <a:rPr lang="en-US" sz="2400" dirty="0" smtClean="0"/>
              <a:t>" </a:t>
            </a:r>
            <a:r>
              <a:rPr lang="bg-BG" sz="2400" dirty="0" smtClean="0"/>
              <a:t>курса на </a:t>
            </a:r>
            <a:r>
              <a:rPr lang="bg-BG" sz="2400" dirty="0" err="1" smtClean="0"/>
              <a:t>Телерик</a:t>
            </a:r>
            <a:r>
              <a:rPr lang="bg-BG" sz="2400" dirty="0" smtClean="0"/>
              <a:t> Академия, публикуван под 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6"/>
              </a:rPr>
              <a:t>CC-BY-NC-SA</a:t>
            </a:r>
            <a:r>
              <a:rPr lang="en-US" sz="2400" dirty="0" smtClean="0"/>
              <a:t> </a:t>
            </a:r>
            <a:r>
              <a:rPr lang="bg-BG" sz="2400" dirty="0" smtClean="0"/>
              <a:t>лиценз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98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 err="1" smtClean="0"/>
              <a:t>Подзаявки</a:t>
            </a:r>
            <a:endParaRPr lang="bg-BG" sz="3200" dirty="0" smtClean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 smtClean="0"/>
              <a:t>Видове </a:t>
            </a:r>
            <a:r>
              <a:rPr lang="bg-BG" sz="3200" dirty="0" err="1" smtClean="0"/>
              <a:t>подзаявки</a:t>
            </a:r>
            <a:endParaRPr lang="bg-BG" sz="3200" dirty="0" smtClean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O</a:t>
            </a:r>
            <a:r>
              <a:rPr lang="bg-BG" sz="3200" dirty="0" err="1" smtClean="0"/>
              <a:t>ператор</a:t>
            </a:r>
            <a:r>
              <a:rPr lang="bg-BG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997" y="2049657"/>
            <a:ext cx="3074424" cy="3964248"/>
          </a:xfrm>
          <a:prstGeom prst="rect">
            <a:avLst/>
          </a:prstGeom>
        </p:spPr>
      </p:pic>
      <p:pic>
        <p:nvPicPr>
          <p:cNvPr id="11" name="Picture 2" descr="db, statu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123" y="4267200"/>
            <a:ext cx="1901402" cy="187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36" y="3810000"/>
            <a:ext cx="2522646" cy="252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3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Заявките </a:t>
            </a:r>
            <a:r>
              <a:rPr lang="bg-BG" dirty="0" smtClean="0">
                <a:latin typeface="Consolas" pitchFamily="49" charset="0"/>
              </a:rPr>
              <a:t>могат да бъдат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вложени </a:t>
            </a:r>
            <a:r>
              <a:rPr lang="bg-BG" dirty="0" smtClean="0">
                <a:latin typeface="Consolas" pitchFamily="49" charset="0"/>
              </a:rPr>
              <a:t>една в друга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Подзаявки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17452"/>
              </p:ext>
            </p:extLst>
          </p:nvPr>
        </p:nvGraphicFramePr>
        <p:xfrm>
          <a:off x="760412" y="2514600"/>
          <a:ext cx="43434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9800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/>
                        <a:t>employee_id</a:t>
                      </a:r>
                      <a:endParaRPr lang="en-US" noProof="1"/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s</a:t>
                      </a:r>
                      <a:r>
                        <a:rPr lang="en-US" noProof="1" smtClean="0"/>
                        <a:t>alary</a:t>
                      </a:r>
                      <a:endParaRPr lang="en-US" noProof="1"/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28840" y="1969021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125617"/>
              </p:ext>
            </p:extLst>
          </p:nvPr>
        </p:nvGraphicFramePr>
        <p:xfrm>
          <a:off x="7008812" y="5334000"/>
          <a:ext cx="419100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90800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Finance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84212" y="5334000"/>
            <a:ext cx="4495798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department_id</a:t>
            </a:r>
            <a:r>
              <a:rPr lang="en-GB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bg-BG" sz="2800" dirty="0"/>
          </a:p>
        </p:txBody>
      </p:sp>
      <p:sp>
        <p:nvSpPr>
          <p:cNvPr id="10" name="Up Arrow 9"/>
          <p:cNvSpPr/>
          <p:nvPr/>
        </p:nvSpPr>
        <p:spPr>
          <a:xfrm rot="10800000">
            <a:off x="2844047" y="4665441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Up Arrow 9"/>
          <p:cNvSpPr/>
          <p:nvPr/>
        </p:nvSpPr>
        <p:spPr>
          <a:xfrm rot="5400000">
            <a:off x="5930147" y="5571249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08612" y="2122901"/>
            <a:ext cx="2362987" cy="644481"/>
          </a:xfrm>
          <a:prstGeom prst="wedgeRoundRectCallout">
            <a:avLst>
              <a:gd name="adj1" fmla="val -54956"/>
              <a:gd name="adj2" fmla="val 1041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600" noProof="1" smtClean="0">
                <a:solidFill>
                  <a:srgbClr val="FFFFFF"/>
                </a:solidFill>
              </a:rPr>
              <a:t>Заявка</a:t>
            </a:r>
            <a:endParaRPr lang="en-US" sz="3600" noProof="1">
              <a:solidFill>
                <a:srgbClr val="FFFFFF"/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403425" y="4206229"/>
            <a:ext cx="2362987" cy="644481"/>
          </a:xfrm>
          <a:prstGeom prst="wedgeRoundRectCallout">
            <a:avLst>
              <a:gd name="adj1" fmla="val -32025"/>
              <a:gd name="adj2" fmla="val 1120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600" noProof="1" smtClean="0">
                <a:solidFill>
                  <a:srgbClr val="FFFFFF"/>
                </a:solidFill>
              </a:rPr>
              <a:t>Подзаявка</a:t>
            </a:r>
            <a:endParaRPr lang="en-US" sz="36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7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26457" y="1936518"/>
            <a:ext cx="9674224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r>
              <a:rPr lang="bg-BG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department_id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department_id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FROM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departments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WHERE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'Finance'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Подзаявки</a:t>
            </a:r>
            <a:r>
              <a:rPr lang="bg-BG" dirty="0" smtClean="0"/>
              <a:t> - синтаксис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94612" y="3660513"/>
            <a:ext cx="3581400" cy="530487"/>
          </a:xfrm>
          <a:prstGeom prst="wedgeRoundRectCallout">
            <a:avLst>
              <a:gd name="adj1" fmla="val -91031"/>
              <a:gd name="adj2" fmla="val 623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Таблица</a:t>
            </a:r>
            <a:r>
              <a:rPr lang="en-US" sz="2800" noProof="1" smtClean="0">
                <a:solidFill>
                  <a:srgbClr val="FFFFFF"/>
                </a:solidFill>
              </a:rPr>
              <a:t> </a:t>
            </a:r>
            <a:r>
              <a:rPr lang="en-US" sz="2800" noProof="1">
                <a:solidFill>
                  <a:srgbClr val="FFFFFF"/>
                </a:solidFill>
              </a:rPr>
              <a:t>Depatments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36812" y="5676205"/>
            <a:ext cx="2140856" cy="585140"/>
          </a:xfrm>
          <a:prstGeom prst="wedgeRoundRectCallout">
            <a:avLst>
              <a:gd name="adj1" fmla="val -65583"/>
              <a:gd name="adj2" fmla="val -1258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Подзаявка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774440" y="2171952"/>
            <a:ext cx="3421743" cy="626564"/>
          </a:xfrm>
          <a:prstGeom prst="wedgeRoundRectCallout">
            <a:avLst>
              <a:gd name="adj1" fmla="val -83675"/>
              <a:gd name="adj2" fmla="val -373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</a:rPr>
              <a:t>Таблица </a:t>
            </a:r>
            <a:r>
              <a:rPr lang="en-US" sz="2800" noProof="1" smtClean="0">
                <a:solidFill>
                  <a:srgbClr val="FFFFFF"/>
                </a:solidFill>
              </a:rPr>
              <a:t>Employees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61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 smtClean="0">
                <a:solidFill>
                  <a:schemeClr val="accent1"/>
                </a:solidFill>
              </a:rPr>
              <a:t>Скаларни</a:t>
            </a:r>
            <a:r>
              <a:rPr lang="bg-BG" dirty="0" smtClean="0"/>
              <a:t> – връщащи точно една </a:t>
            </a:r>
            <a:r>
              <a:rPr lang="bg-BG" dirty="0" smtClean="0">
                <a:solidFill>
                  <a:schemeClr val="accent1"/>
                </a:solidFill>
              </a:rPr>
              <a:t>стойност </a:t>
            </a:r>
          </a:p>
          <a:p>
            <a:pPr lvl="1"/>
            <a:r>
              <a:rPr lang="bg-BG" dirty="0" smtClean="0">
                <a:solidFill>
                  <a:schemeClr val="accent1"/>
                </a:solidFill>
              </a:rPr>
              <a:t>Колонни</a:t>
            </a:r>
            <a:r>
              <a:rPr lang="bg-BG" dirty="0" smtClean="0"/>
              <a:t> – връщащи една </a:t>
            </a:r>
            <a:r>
              <a:rPr lang="bg-BG" dirty="0" smtClean="0">
                <a:solidFill>
                  <a:schemeClr val="accent1"/>
                </a:solidFill>
              </a:rPr>
              <a:t>колона</a:t>
            </a:r>
            <a:r>
              <a:rPr lang="bg-BG" dirty="0" smtClean="0"/>
              <a:t> с нула или повече стойности</a:t>
            </a:r>
          </a:p>
          <a:p>
            <a:pPr lvl="1"/>
            <a:r>
              <a:rPr lang="bg-BG" dirty="0" smtClean="0">
                <a:solidFill>
                  <a:schemeClr val="accent1"/>
                </a:solidFill>
              </a:rPr>
              <a:t>Таблични</a:t>
            </a:r>
            <a:r>
              <a:rPr lang="bg-BG" dirty="0" smtClean="0"/>
              <a:t> – връщащи таблица с </a:t>
            </a:r>
            <a:r>
              <a:rPr lang="bg-BG" dirty="0" smtClean="0">
                <a:solidFill>
                  <a:schemeClr val="accent1"/>
                </a:solidFill>
              </a:rPr>
              <a:t>редове</a:t>
            </a:r>
            <a:r>
              <a:rPr lang="bg-BG" dirty="0" smtClean="0"/>
              <a:t> и </a:t>
            </a:r>
            <a:r>
              <a:rPr lang="bg-BG" dirty="0" smtClean="0">
                <a:solidFill>
                  <a:schemeClr val="accent1"/>
                </a:solidFill>
              </a:rPr>
              <a:t>колони</a:t>
            </a:r>
          </a:p>
          <a:p>
            <a:pPr lvl="1"/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</a:t>
            </a:r>
            <a:r>
              <a:rPr lang="bg-BG" dirty="0" err="1" smtClean="0"/>
              <a:t>подзаявки</a:t>
            </a:r>
            <a:endParaRPr lang="bg-B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791628"/>
              </p:ext>
            </p:extLst>
          </p:nvPr>
        </p:nvGraphicFramePr>
        <p:xfrm>
          <a:off x="989012" y="4324290"/>
          <a:ext cx="220980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9800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/>
                        <a:t>employee_id</a:t>
                      </a:r>
                      <a:endParaRPr lang="en-US" noProof="1"/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43995"/>
              </p:ext>
            </p:extLst>
          </p:nvPr>
        </p:nvGraphicFramePr>
        <p:xfrm>
          <a:off x="3960812" y="4324290"/>
          <a:ext cx="22098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9800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/>
                        <a:t>employee_id</a:t>
                      </a:r>
                      <a:endParaRPr lang="en-US" noProof="1"/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81565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99403"/>
              </p:ext>
            </p:extLst>
          </p:nvPr>
        </p:nvGraphicFramePr>
        <p:xfrm>
          <a:off x="7007454" y="4324290"/>
          <a:ext cx="43434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9800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 smtClean="0"/>
                        <a:t>employee_id</a:t>
                      </a:r>
                      <a:endParaRPr lang="en-US" noProof="1"/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s</a:t>
                      </a:r>
                      <a:r>
                        <a:rPr lang="en-US" noProof="1" smtClean="0"/>
                        <a:t>alary</a:t>
                      </a:r>
                      <a:endParaRPr lang="en-US" noProof="1"/>
                    </a:p>
                  </a:txBody>
                  <a:tcPr>
                    <a:solidFill>
                      <a:srgbClr val="C6C0A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11" name="Text Box 66"/>
          <p:cNvSpPr txBox="1">
            <a:spLocks noChangeArrowheads="1"/>
          </p:cNvSpPr>
          <p:nvPr/>
        </p:nvSpPr>
        <p:spPr bwMode="auto">
          <a:xfrm>
            <a:off x="989012" y="5848290"/>
            <a:ext cx="2133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Скаларна заявка</a:t>
            </a:r>
            <a:endParaRPr 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Box 66"/>
          <p:cNvSpPr txBox="1">
            <a:spLocks noChangeArrowheads="1"/>
          </p:cNvSpPr>
          <p:nvPr/>
        </p:nvSpPr>
        <p:spPr bwMode="auto">
          <a:xfrm>
            <a:off x="4071688" y="5848290"/>
            <a:ext cx="20989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Колонна заявка</a:t>
            </a:r>
            <a:endParaRPr 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Box 66"/>
          <p:cNvSpPr txBox="1">
            <a:spLocks noChangeArrowheads="1"/>
          </p:cNvSpPr>
          <p:nvPr/>
        </p:nvSpPr>
        <p:spPr bwMode="auto">
          <a:xfrm>
            <a:off x="6932612" y="5848290"/>
            <a:ext cx="44467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Таблична заявка</a:t>
            </a:r>
            <a:endParaRPr 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276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изразите може да бъдат влагани в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 smtClean="0"/>
              <a:t> </a:t>
            </a:r>
            <a:r>
              <a:rPr lang="bg-BG" dirty="0" smtClean="0"/>
              <a:t>клаузата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Операторите за сравнение изискват </a:t>
            </a:r>
            <a:r>
              <a:rPr lang="bg-BG" dirty="0" smtClean="0">
                <a:solidFill>
                  <a:schemeClr val="accent1"/>
                </a:solidFill>
              </a:rPr>
              <a:t>скаларна </a:t>
            </a:r>
            <a:r>
              <a:rPr lang="bg-BG" dirty="0" err="1" smtClean="0">
                <a:solidFill>
                  <a:schemeClr val="accent1"/>
                </a:solidFill>
              </a:rPr>
              <a:t>подзаявка</a:t>
            </a:r>
            <a:endParaRPr lang="bg-BG" dirty="0" smtClean="0">
              <a:solidFill>
                <a:schemeClr val="accent1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10934797" cy="1110780"/>
          </a:xfrm>
        </p:spPr>
        <p:txBody>
          <a:bodyPr/>
          <a:lstStyle/>
          <a:p>
            <a:r>
              <a:rPr lang="bg-BG" dirty="0" smtClean="0"/>
              <a:t>SELECT с оператори за сравнение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50155" y="2122292"/>
            <a:ext cx="10602056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Salary =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Salary FROM Employees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ORDER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 DESC LIMIT 1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12351"/>
              </p:ext>
            </p:extLst>
          </p:nvPr>
        </p:nvGraphicFramePr>
        <p:xfrm>
          <a:off x="6793860" y="4152396"/>
          <a:ext cx="4498147" cy="853188"/>
        </p:xfrm>
        <a:graphic>
          <a:graphicData uri="http://schemas.openxmlformats.org/drawingml/2006/table">
            <a:tbl>
              <a:tblPr/>
              <a:tblGrid>
                <a:gridCol w="1544425"/>
                <a:gridCol w="1505309"/>
                <a:gridCol w="1448413"/>
              </a:tblGrid>
              <a:tr h="381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60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Sanchez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125500.00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79412" y="4127337"/>
            <a:ext cx="6172200" cy="1320459"/>
          </a:xfrm>
          <a:prstGeom prst="wedgeRoundRectCallout">
            <a:avLst>
              <a:gd name="adj1" fmla="val -4465"/>
              <a:gd name="adj2" fmla="val -1096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noProof="1" smtClean="0">
                <a:solidFill>
                  <a:srgbClr val="FFFFFF"/>
                </a:solidFill>
              </a:rPr>
              <a:t>Може да има повече от един служител с най-високата заплата, затова не използваме </a:t>
            </a:r>
            <a:r>
              <a:rPr lang="en-US" noProof="1" smtClean="0">
                <a:solidFill>
                  <a:srgbClr val="FFFFFF"/>
                </a:solidFill>
              </a:rPr>
              <a:t>ORDER BY </a:t>
            </a:r>
            <a:r>
              <a:rPr lang="bg-BG" noProof="1" smtClean="0">
                <a:solidFill>
                  <a:srgbClr val="FFFFFF"/>
                </a:solidFill>
              </a:rPr>
              <a:t>и </a:t>
            </a:r>
            <a:r>
              <a:rPr lang="en-US" noProof="1" smtClean="0">
                <a:solidFill>
                  <a:srgbClr val="FFFFFF"/>
                </a:solidFill>
              </a:rPr>
              <a:t>LIMIT</a:t>
            </a:r>
            <a:r>
              <a:rPr lang="bg-BG" noProof="1" smtClean="0">
                <a:solidFill>
                  <a:srgbClr val="FFFFFF"/>
                </a:solidFill>
              </a:rPr>
              <a:t> в първата заявка</a:t>
            </a:r>
            <a:endParaRPr lang="en-US" noProof="1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218612" y="2057400"/>
            <a:ext cx="2574070" cy="951995"/>
          </a:xfrm>
          <a:prstGeom prst="wedgeRoundRectCallout">
            <a:avLst>
              <a:gd name="adj1" fmla="val -67781"/>
              <a:gd name="adj2" fmla="val 915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noProof="1" smtClean="0">
                <a:solidFill>
                  <a:srgbClr val="FFFFFF"/>
                </a:solidFill>
              </a:rPr>
              <a:t>Намираме най-високата заплата</a:t>
            </a:r>
            <a:endParaRPr lang="en-US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75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операторът може да проверява за наличие както в готов списък от стойности, така и в динамично образуван, чрез </a:t>
            </a:r>
            <a:r>
              <a:rPr lang="bg-BG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подзаявка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1"/>
                </a:solidFill>
              </a:rPr>
              <a:t>IN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accent1"/>
                </a:solidFill>
              </a:rPr>
              <a:t>NOT IN </a:t>
            </a:r>
            <a:r>
              <a:rPr lang="bg-BG" dirty="0" smtClean="0"/>
              <a:t>операторите с едно поле изискват </a:t>
            </a:r>
            <a:r>
              <a:rPr lang="bg-BG" dirty="0" smtClean="0">
                <a:solidFill>
                  <a:schemeClr val="accent1"/>
                </a:solidFill>
              </a:rPr>
              <a:t>колонна</a:t>
            </a:r>
            <a:r>
              <a:rPr lang="bg-BG" dirty="0" smtClean="0"/>
              <a:t> </a:t>
            </a:r>
            <a:r>
              <a:rPr lang="bg-BG" dirty="0" err="1" smtClean="0">
                <a:solidFill>
                  <a:schemeClr val="accent1"/>
                </a:solidFill>
              </a:rPr>
              <a:t>подзаявка</a:t>
            </a:r>
            <a:endParaRPr lang="bg-BG" dirty="0" smtClean="0">
              <a:solidFill>
                <a:schemeClr val="accent1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SELECT с оператор </a:t>
            </a:r>
            <a:r>
              <a:rPr lang="en-US" dirty="0" smtClean="0"/>
              <a:t>IN (</a:t>
            </a:r>
            <a:r>
              <a:rPr lang="bg-BG" dirty="0" smtClean="0"/>
              <a:t>1)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91795" y="2548823"/>
            <a:ext cx="10602057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IN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 FROM Departments WHERE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Name='Sales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791426"/>
              </p:ext>
            </p:extLst>
          </p:nvPr>
        </p:nvGraphicFramePr>
        <p:xfrm>
          <a:off x="2970212" y="4480812"/>
          <a:ext cx="8423641" cy="853188"/>
        </p:xfrm>
        <a:graphic>
          <a:graphicData uri="http://schemas.openxmlformats.org/drawingml/2006/table">
            <a:tbl>
              <a:tblPr/>
              <a:tblGrid>
                <a:gridCol w="2187766"/>
                <a:gridCol w="2132355"/>
                <a:gridCol w="2051760"/>
                <a:gridCol w="2051760"/>
              </a:tblGrid>
              <a:tr h="381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60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Sanchez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125500.00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63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b="1" dirty="0" smtClean="0"/>
              <a:t>Ако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err="1" smtClean="0">
                <a:solidFill>
                  <a:schemeClr val="tx2">
                    <a:lumMod val="75000"/>
                  </a:schemeClr>
                </a:solidFill>
              </a:rPr>
              <a:t>подзаявката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връща таблица, то и полетата в </a:t>
            </a:r>
            <a:r>
              <a:rPr lang="en-US" b="1" dirty="0" smtClean="0">
                <a:solidFill>
                  <a:schemeClr val="accent1"/>
                </a:solidFill>
              </a:rPr>
              <a:t>IN</a:t>
            </a:r>
            <a:r>
              <a:rPr lang="en-US" dirty="0" smtClean="0"/>
              <a:t> </a:t>
            </a:r>
            <a:r>
              <a:rPr lang="bg-BG" dirty="0" smtClean="0"/>
              <a:t>оператора трябва да са повече от едно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SELECT с оператор </a:t>
            </a:r>
            <a:r>
              <a:rPr lang="en-US" dirty="0" smtClean="0"/>
              <a:t>IN (</a:t>
            </a:r>
            <a:r>
              <a:rPr lang="bg-BG" dirty="0"/>
              <a:t>2</a:t>
            </a:r>
            <a:r>
              <a:rPr lang="bg-BG" dirty="0" smtClean="0"/>
              <a:t>)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91795" y="2671094"/>
            <a:ext cx="10602057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bg-BG" sz="2500" b="1" noProof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ManagerID</a:t>
            </a:r>
            <a:r>
              <a:rPr lang="en-US" sz="2500" b="1" noProof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(SELECT </a:t>
            </a:r>
            <a:r>
              <a:rPr lang="en-US" sz="25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DepartmentID, ManagerID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Departments </a:t>
            </a:r>
            <a:b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Name='Sales')</a:t>
            </a: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010135"/>
              </p:ext>
            </p:extLst>
          </p:nvPr>
        </p:nvGraphicFramePr>
        <p:xfrm>
          <a:off x="2937247" y="5014212"/>
          <a:ext cx="8423641" cy="853188"/>
        </p:xfrm>
        <a:graphic>
          <a:graphicData uri="http://schemas.openxmlformats.org/drawingml/2006/table">
            <a:tbl>
              <a:tblPr/>
              <a:tblGrid>
                <a:gridCol w="2187766"/>
                <a:gridCol w="2132355"/>
                <a:gridCol w="2051760"/>
                <a:gridCol w="2051760"/>
              </a:tblGrid>
              <a:tr h="381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60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Sanchez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125500.00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74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Покажете списък с имената на всички върхове в България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Намерете планините в България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После покажете върховете от тези планини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Сортирайте резултата по височина, </a:t>
            </a:r>
            <a:br>
              <a:rPr lang="bg-BG" dirty="0" smtClean="0"/>
            </a:br>
            <a:r>
              <a:rPr lang="bg-BG" dirty="0" smtClean="0"/>
              <a:t>в намаляващ ред </a:t>
            </a:r>
            <a:endParaRPr lang="en-US" dirty="0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Всички върхове в България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2" descr="document, file, preview, search, zoom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19050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4247185"/>
            <a:ext cx="2743200" cy="182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3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5689</TotalTime>
  <Words>794</Words>
  <Application>Microsoft Office PowerPoint</Application>
  <PresentationFormat>Custom</PresentationFormat>
  <Paragraphs>239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Подзаявки</vt:lpstr>
      <vt:lpstr>Съдържание</vt:lpstr>
      <vt:lpstr>Подзаявки</vt:lpstr>
      <vt:lpstr>Подзаявки - синтаксис</vt:lpstr>
      <vt:lpstr>Видове подзаявки</vt:lpstr>
      <vt:lpstr>SELECT с оператори за сравнение</vt:lpstr>
      <vt:lpstr>SELECT с оператор IN (1)</vt:lpstr>
      <vt:lpstr>SELECT с оператор IN (2)</vt:lpstr>
      <vt:lpstr>Задача: Всички върхове в България</vt:lpstr>
      <vt:lpstr>Решение: Всички върхове в България</vt:lpstr>
      <vt:lpstr>Оператори ALL, ANY и SOME</vt:lpstr>
      <vt:lpstr>SELECT с оператор ANY (1)</vt:lpstr>
      <vt:lpstr>SELECT с оператор ANY (2)</vt:lpstr>
      <vt:lpstr>Обобщение</vt:lpstr>
      <vt:lpstr>Подзаявки</vt:lpstr>
      <vt:lpstr>Лиценз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Joins, Subquries, CTE and Indices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Dani</cp:lastModifiedBy>
  <cp:revision>275</cp:revision>
  <dcterms:created xsi:type="dcterms:W3CDTF">2014-01-02T17:00:34Z</dcterms:created>
  <dcterms:modified xsi:type="dcterms:W3CDTF">2018-10-17T09:32:25Z</dcterms:modified>
  <cp:category>DB Basics Course @ SoftUni - https://softuni.bg/courses/databases-basics-ms-sql-server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