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14"/>
  </p:notesMasterIdLst>
  <p:handoutMasterIdLst>
    <p:handoutMasterId r:id="rId15"/>
  </p:handoutMasterIdLst>
  <p:sldIdLst>
    <p:sldId id="494" r:id="rId3"/>
    <p:sldId id="404" r:id="rId4"/>
    <p:sldId id="483" r:id="rId5"/>
    <p:sldId id="495" r:id="rId6"/>
    <p:sldId id="481" r:id="rId7"/>
    <p:sldId id="496" r:id="rId8"/>
    <p:sldId id="497" r:id="rId9"/>
    <p:sldId id="476" r:id="rId10"/>
    <p:sldId id="447" r:id="rId11"/>
    <p:sldId id="488" r:id="rId12"/>
    <p:sldId id="487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B33125B-ED83-4B93-BF3C-72D80798F145}">
          <p14:sldIdLst>
            <p14:sldId id="494"/>
            <p14:sldId id="404"/>
          </p14:sldIdLst>
        </p14:section>
        <p14:section name="Свързани заявки" id="{76D3EEA9-0216-43A0-B137-DC91BD57DB0D}">
          <p14:sldIdLst>
            <p14:sldId id="483"/>
            <p14:sldId id="495"/>
            <p14:sldId id="481"/>
            <p14:sldId id="496"/>
            <p14:sldId id="497"/>
            <p14:sldId id="476"/>
          </p14:sldIdLst>
        </p14:section>
        <p14:section name="Conclusion" id="{A455DB05-6798-45C7-B3F4-F78A8A5C1EFA}">
          <p14:sldIdLst>
            <p14:sldId id="447"/>
            <p14:sldId id="488"/>
            <p14:sldId id="4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ftUniLector" initials="S" lastIdx="1" clrIdx="0">
    <p:extLst>
      <p:ext uri="{19B8F6BF-5375-455C-9EA6-DF929625EA0E}">
        <p15:presenceInfo xmlns:p15="http://schemas.microsoft.com/office/powerpoint/2012/main" userId="SoftUniLec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0000"/>
    <a:srgbClr val="D9D5C7"/>
    <a:srgbClr val="000000"/>
    <a:srgbClr val="C6C0AA"/>
    <a:srgbClr val="F3BE60"/>
    <a:srgbClr val="00B050"/>
    <a:srgbClr val="613306"/>
    <a:srgbClr val="371D03"/>
    <a:srgbClr val="48260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78413" autoAdjust="0"/>
  </p:normalViewPr>
  <p:slideViewPr>
    <p:cSldViewPr>
      <p:cViewPr varScale="1">
        <p:scale>
          <a:sx n="49" d="100"/>
          <a:sy n="49" d="100"/>
        </p:scale>
        <p:origin x="935" y="3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10/17/2018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6008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590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391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837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088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529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2006 National Academy for Software Development - http://academy.devbg.org*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9BB25-ABF2-40B6-A2DA-D2E8EC9D27F7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106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243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408DCA-F9F9-4B36-89C2-5B7D084B0B09}" type="slidenum">
              <a:rPr lang="en-US"/>
              <a:pPr/>
              <a:t>8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7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70791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36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923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257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5962541" cy="2524722"/>
            <a:chOff x="745783" y="3624633"/>
            <a:chExt cx="5962541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=""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576164">
              <a:off x="4870513" y="3707206"/>
              <a:ext cx="1837811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 smtClean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Бази от данни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=""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=""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=""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=""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sp>
        <p:nvSpPr>
          <p:cNvPr id="15" name="Title 4"/>
          <p:cNvSpPr>
            <a:spLocks noGrp="1"/>
          </p:cNvSpPr>
          <p:nvPr>
            <p:ph type="ctrTitle"/>
          </p:nvPr>
        </p:nvSpPr>
        <p:spPr>
          <a:xfrm>
            <a:off x="4946042" y="228600"/>
            <a:ext cx="6858000" cy="2058235"/>
          </a:xfrm>
        </p:spPr>
        <p:txBody>
          <a:bodyPr>
            <a:normAutofit/>
          </a:bodyPr>
          <a:lstStyle/>
          <a:p>
            <a:r>
              <a:rPr lang="bg-BG" smtClean="0"/>
              <a:t>Взаимосвързани </a:t>
            </a:r>
            <a:r>
              <a:rPr lang="bg-BG" dirty="0"/>
              <a:t>заявки</a:t>
            </a:r>
            <a:endParaRPr lang="en-US" dirty="0"/>
          </a:p>
        </p:txBody>
      </p:sp>
      <p:sp>
        <p:nvSpPr>
          <p:cNvPr id="16" name="Line 35"/>
          <p:cNvSpPr>
            <a:spLocks noChangeShapeType="1"/>
          </p:cNvSpPr>
          <p:nvPr/>
        </p:nvSpPr>
        <p:spPr bwMode="auto">
          <a:xfrm>
            <a:off x="7300416" y="5321991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bg-BG" dirty="0"/>
          </a:p>
        </p:txBody>
      </p:sp>
      <p:grpSp>
        <p:nvGrpSpPr>
          <p:cNvPr id="17" name="Group 16"/>
          <p:cNvGrpSpPr/>
          <p:nvPr/>
        </p:nvGrpSpPr>
        <p:grpSpPr>
          <a:xfrm>
            <a:off x="7012478" y="4070009"/>
            <a:ext cx="1866900" cy="1377951"/>
            <a:chOff x="5103812" y="4565808"/>
            <a:chExt cx="1866900" cy="1377951"/>
          </a:xfrm>
        </p:grpSpPr>
        <p:sp>
          <p:nvSpPr>
            <p:cNvPr id="18" name="Rectangle 4"/>
            <p:cNvSpPr>
              <a:spLocks noChangeArrowheads="1"/>
            </p:cNvSpPr>
            <p:nvPr/>
          </p:nvSpPr>
          <p:spPr bwMode="blackWhite">
            <a:xfrm>
              <a:off x="5116512" y="4580095"/>
              <a:ext cx="1841500" cy="13462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bg-BG" dirty="0"/>
            </a:p>
          </p:txBody>
        </p:sp>
        <p:sp>
          <p:nvSpPr>
            <p:cNvPr id="19" name="Rectangle 26"/>
            <p:cNvSpPr>
              <a:spLocks noChangeArrowheads="1"/>
            </p:cNvSpPr>
            <p:nvPr/>
          </p:nvSpPr>
          <p:spPr bwMode="ltGray">
            <a:xfrm>
              <a:off x="6684962" y="4588033"/>
              <a:ext cx="261938" cy="13255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bg-BG" dirty="0"/>
            </a:p>
          </p:txBody>
        </p:sp>
        <p:sp>
          <p:nvSpPr>
            <p:cNvPr id="20" name="Line 28"/>
            <p:cNvSpPr>
              <a:spLocks noChangeShapeType="1"/>
            </p:cNvSpPr>
            <p:nvPr/>
          </p:nvSpPr>
          <p:spPr bwMode="auto">
            <a:xfrm>
              <a:off x="6084887" y="4567396"/>
              <a:ext cx="0" cy="13763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5389562" y="4567396"/>
              <a:ext cx="0" cy="13763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5103812" y="4738845"/>
              <a:ext cx="18669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>
              <a:off x="5103812" y="4891245"/>
              <a:ext cx="18669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5103812" y="5043645"/>
              <a:ext cx="18669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5103812" y="5196045"/>
              <a:ext cx="18669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5103812" y="5348445"/>
              <a:ext cx="18669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5103812" y="5500845"/>
              <a:ext cx="18669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5103812" y="5653245"/>
              <a:ext cx="18669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5103812" y="5805645"/>
              <a:ext cx="18669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>
              <a:off x="6356350" y="4567396"/>
              <a:ext cx="0" cy="13763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>
              <a:off x="6681787" y="4565808"/>
              <a:ext cx="0" cy="137636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9941416" y="4068422"/>
            <a:ext cx="1866900" cy="1393824"/>
            <a:chOff x="8032750" y="4564221"/>
            <a:chExt cx="1866900" cy="1393824"/>
          </a:xfrm>
        </p:grpSpPr>
        <p:sp>
          <p:nvSpPr>
            <p:cNvPr id="42" name="Rectangle 25"/>
            <p:cNvSpPr>
              <a:spLocks noChangeArrowheads="1"/>
            </p:cNvSpPr>
            <p:nvPr/>
          </p:nvSpPr>
          <p:spPr bwMode="blackWhite">
            <a:xfrm>
              <a:off x="8045450" y="4581683"/>
              <a:ext cx="1841500" cy="13462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bg-BG" dirty="0"/>
            </a:p>
          </p:txBody>
        </p:sp>
        <p:sp>
          <p:nvSpPr>
            <p:cNvPr id="43" name="Rectangle 27"/>
            <p:cNvSpPr>
              <a:spLocks noChangeArrowheads="1"/>
            </p:cNvSpPr>
            <p:nvPr/>
          </p:nvSpPr>
          <p:spPr bwMode="ltGray">
            <a:xfrm>
              <a:off x="8056562" y="4592796"/>
              <a:ext cx="261938" cy="13255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bg-BG" dirty="0"/>
            </a:p>
          </p:txBody>
        </p:sp>
        <p:sp>
          <p:nvSpPr>
            <p:cNvPr id="44" name="Line 40"/>
            <p:cNvSpPr>
              <a:spLocks noChangeShapeType="1"/>
            </p:cNvSpPr>
            <p:nvPr/>
          </p:nvSpPr>
          <p:spPr bwMode="auto">
            <a:xfrm>
              <a:off x="8745537" y="4581683"/>
              <a:ext cx="0" cy="137636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45" name="Line 41"/>
            <p:cNvSpPr>
              <a:spLocks noChangeShapeType="1"/>
            </p:cNvSpPr>
            <p:nvPr/>
          </p:nvSpPr>
          <p:spPr bwMode="auto">
            <a:xfrm>
              <a:off x="8318500" y="4568983"/>
              <a:ext cx="0" cy="137636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46" name="Line 42"/>
            <p:cNvSpPr>
              <a:spLocks noChangeShapeType="1"/>
            </p:cNvSpPr>
            <p:nvPr/>
          </p:nvSpPr>
          <p:spPr bwMode="auto">
            <a:xfrm>
              <a:off x="8032750" y="4740433"/>
              <a:ext cx="18669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47" name="Line 43"/>
            <p:cNvSpPr>
              <a:spLocks noChangeShapeType="1"/>
            </p:cNvSpPr>
            <p:nvPr/>
          </p:nvSpPr>
          <p:spPr bwMode="auto">
            <a:xfrm>
              <a:off x="8032750" y="4892833"/>
              <a:ext cx="18669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48" name="Line 44"/>
            <p:cNvSpPr>
              <a:spLocks noChangeShapeType="1"/>
            </p:cNvSpPr>
            <p:nvPr/>
          </p:nvSpPr>
          <p:spPr bwMode="auto">
            <a:xfrm>
              <a:off x="8032750" y="5045233"/>
              <a:ext cx="18669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49" name="Line 45"/>
            <p:cNvSpPr>
              <a:spLocks noChangeShapeType="1"/>
            </p:cNvSpPr>
            <p:nvPr/>
          </p:nvSpPr>
          <p:spPr bwMode="auto">
            <a:xfrm>
              <a:off x="8032750" y="5197633"/>
              <a:ext cx="18669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50" name="Line 46"/>
            <p:cNvSpPr>
              <a:spLocks noChangeShapeType="1"/>
            </p:cNvSpPr>
            <p:nvPr/>
          </p:nvSpPr>
          <p:spPr bwMode="auto">
            <a:xfrm>
              <a:off x="8032750" y="5350033"/>
              <a:ext cx="18669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51" name="Line 47"/>
            <p:cNvSpPr>
              <a:spLocks noChangeShapeType="1"/>
            </p:cNvSpPr>
            <p:nvPr/>
          </p:nvSpPr>
          <p:spPr bwMode="auto">
            <a:xfrm>
              <a:off x="8032750" y="5502433"/>
              <a:ext cx="18669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52" name="Line 48"/>
            <p:cNvSpPr>
              <a:spLocks noChangeShapeType="1"/>
            </p:cNvSpPr>
            <p:nvPr/>
          </p:nvSpPr>
          <p:spPr bwMode="auto">
            <a:xfrm>
              <a:off x="8032750" y="5654833"/>
              <a:ext cx="18669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53" name="Line 49"/>
            <p:cNvSpPr>
              <a:spLocks noChangeShapeType="1"/>
            </p:cNvSpPr>
            <p:nvPr/>
          </p:nvSpPr>
          <p:spPr bwMode="auto">
            <a:xfrm>
              <a:off x="8032750" y="5807233"/>
              <a:ext cx="18669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54" name="Line 50"/>
            <p:cNvSpPr>
              <a:spLocks noChangeShapeType="1"/>
            </p:cNvSpPr>
            <p:nvPr/>
          </p:nvSpPr>
          <p:spPr bwMode="auto">
            <a:xfrm>
              <a:off x="9285287" y="4568983"/>
              <a:ext cx="0" cy="137636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55" name="Line 51"/>
            <p:cNvSpPr>
              <a:spLocks noChangeShapeType="1"/>
            </p:cNvSpPr>
            <p:nvPr/>
          </p:nvSpPr>
          <p:spPr bwMode="auto">
            <a:xfrm>
              <a:off x="9610725" y="4567396"/>
              <a:ext cx="0" cy="13763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56" name="Line 52"/>
            <p:cNvSpPr>
              <a:spLocks noChangeShapeType="1"/>
            </p:cNvSpPr>
            <p:nvPr/>
          </p:nvSpPr>
          <p:spPr bwMode="auto">
            <a:xfrm>
              <a:off x="9037637" y="4564221"/>
              <a:ext cx="0" cy="13763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</p:grpSp>
      <p:sp>
        <p:nvSpPr>
          <p:cNvPr id="57" name="Line 65"/>
          <p:cNvSpPr>
            <a:spLocks noChangeShapeType="1"/>
          </p:cNvSpPr>
          <p:nvPr/>
        </p:nvSpPr>
        <p:spPr bwMode="auto">
          <a:xfrm flipV="1">
            <a:off x="8979392" y="4773272"/>
            <a:ext cx="884237" cy="31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</p:spPr>
        <p:txBody>
          <a:bodyPr/>
          <a:lstStyle/>
          <a:p>
            <a:endParaRPr lang="bg-BG" dirty="0"/>
          </a:p>
        </p:txBody>
      </p:sp>
      <p:sp>
        <p:nvSpPr>
          <p:cNvPr id="58" name="Text Box 66"/>
          <p:cNvSpPr txBox="1">
            <a:spLocks noChangeArrowheads="1"/>
          </p:cNvSpPr>
          <p:nvPr/>
        </p:nvSpPr>
        <p:spPr bwMode="auto">
          <a:xfrm>
            <a:off x="7043716" y="5506224"/>
            <a:ext cx="18118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1</a:t>
            </a:r>
          </a:p>
        </p:txBody>
      </p:sp>
      <p:sp>
        <p:nvSpPr>
          <p:cNvPr id="59" name="Text Box 67"/>
          <p:cNvSpPr txBox="1">
            <a:spLocks noChangeArrowheads="1"/>
          </p:cNvSpPr>
          <p:nvPr/>
        </p:nvSpPr>
        <p:spPr bwMode="auto">
          <a:xfrm>
            <a:off x="9965228" y="5525334"/>
            <a:ext cx="18303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2</a:t>
            </a:r>
          </a:p>
        </p:txBody>
      </p:sp>
    </p:spTree>
    <p:extLst>
      <p:ext uri="{BB962C8B-B14F-4D97-AF65-F5344CB8AC3E}">
        <p14:creationId xmlns:p14="http://schemas.microsoft.com/office/powerpoint/2010/main" val="354649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Взаимосвързани заявки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23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3573279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88815" y="5105400"/>
            <a:ext cx="11804822" cy="16160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bg-BG" sz="2800" dirty="0" smtClean="0"/>
              <a:t>Признаване на заслуги</a:t>
            </a:r>
            <a:r>
              <a:rPr lang="en-US" sz="2800" dirty="0" smtClean="0"/>
              <a:t>: </a:t>
            </a:r>
            <a:r>
              <a:rPr lang="bg-BG" sz="2800" dirty="0" smtClean="0"/>
              <a:t> тази работа може да съдържа части от</a:t>
            </a:r>
            <a:endParaRPr lang="en-US" sz="2800" dirty="0" smtClean="0"/>
          </a:p>
          <a:p>
            <a:pPr lvl="1"/>
            <a:r>
              <a:rPr lang="en-US" sz="2400" dirty="0" smtClean="0"/>
              <a:t>"</a:t>
            </a:r>
            <a:r>
              <a:rPr lang="en-US" sz="2400" dirty="0" smtClean="0">
                <a:hlinkClick r:id="rId5"/>
              </a:rPr>
              <a:t>Databases</a:t>
            </a:r>
            <a:r>
              <a:rPr lang="en-US" sz="2400" dirty="0" smtClean="0"/>
              <a:t>" </a:t>
            </a:r>
            <a:r>
              <a:rPr lang="bg-BG" sz="2400" dirty="0" smtClean="0"/>
              <a:t>курса на </a:t>
            </a:r>
            <a:r>
              <a:rPr lang="bg-BG" sz="2400" dirty="0" err="1" smtClean="0"/>
              <a:t>Телерик</a:t>
            </a:r>
            <a:r>
              <a:rPr lang="bg-BG" sz="2400" dirty="0" smtClean="0"/>
              <a:t> Академия, публикуван под </a:t>
            </a:r>
            <a:r>
              <a:rPr lang="en-US" sz="2400" dirty="0" smtClean="0"/>
              <a:t> </a:t>
            </a:r>
            <a:r>
              <a:rPr lang="en-US" sz="2400" dirty="0" smtClean="0">
                <a:hlinkClick r:id="rId6"/>
              </a:rPr>
              <a:t>CC-BY-NC-SA</a:t>
            </a:r>
            <a:r>
              <a:rPr lang="en-US" sz="2400" dirty="0" smtClean="0"/>
              <a:t> </a:t>
            </a:r>
            <a:r>
              <a:rPr lang="bg-BG" sz="2400" dirty="0" smtClean="0"/>
              <a:t>лиценз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698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bg-BG" sz="3200" dirty="0" smtClean="0"/>
              <a:t>Взаимосвързани заявки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 smtClean="0"/>
              <a:t>O</a:t>
            </a:r>
            <a:r>
              <a:rPr lang="bg-BG" sz="3200" dirty="0" err="1"/>
              <a:t>ператор</a:t>
            </a:r>
            <a:r>
              <a:rPr lang="bg-BG" sz="3200" dirty="0"/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EXISTS </a:t>
            </a:r>
            <a:r>
              <a:rPr lang="bg-BG" sz="3200" dirty="0"/>
              <a:t>и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NOT EXISTS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bg-BG" sz="3200" dirty="0"/>
              <a:t>Необвързани заявки</a:t>
            </a:r>
            <a:endParaRPr lang="en-US" sz="3200" dirty="0"/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endParaRPr lang="en-US" sz="32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1997" y="2049657"/>
            <a:ext cx="3074424" cy="3964248"/>
          </a:xfrm>
          <a:prstGeom prst="rect">
            <a:avLst/>
          </a:prstGeom>
        </p:spPr>
      </p:pic>
      <p:pic>
        <p:nvPicPr>
          <p:cNvPr id="11" name="Picture 2" descr="db, statu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2" y="4058675"/>
            <a:ext cx="1901402" cy="1877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2" y="3643029"/>
            <a:ext cx="2522646" cy="252264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136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744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Таблиците от външния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SELECT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 smtClean="0"/>
              <a:t>може да бъдат споменати във вътрешния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SELECT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 smtClean="0"/>
              <a:t>чрез псевдоними и използвани в неговите условия. Такива заявки наричаме </a:t>
            </a:r>
            <a:r>
              <a:rPr lang="bg-BG" sz="3200" dirty="0" smtClean="0">
                <a:solidFill>
                  <a:schemeClr val="accent1"/>
                </a:solidFill>
              </a:rPr>
              <a:t>взаимосвързани</a:t>
            </a:r>
            <a:r>
              <a:rPr lang="bg-BG" sz="3200" dirty="0" smtClean="0"/>
              <a:t>.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200" dirty="0" smtClean="0"/>
              <a:t>Пример</a:t>
            </a:r>
            <a:r>
              <a:rPr lang="en-US" sz="3200" dirty="0" smtClean="0"/>
              <a:t>: </a:t>
            </a:r>
            <a:r>
              <a:rPr lang="bg-BG" sz="3200" dirty="0" smtClean="0"/>
              <a:t>намерете най-високата заплата от всеки отдел и работника, който я получава</a:t>
            </a:r>
            <a:endParaRPr lang="en-US" sz="3200" dirty="0"/>
          </a:p>
        </p:txBody>
      </p:sp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10172797" cy="1110780"/>
          </a:xfrm>
        </p:spPr>
        <p:txBody>
          <a:bodyPr>
            <a:normAutofit/>
          </a:bodyPr>
          <a:lstStyle/>
          <a:p>
            <a:r>
              <a:rPr lang="bg-BG" dirty="0" smtClean="0"/>
              <a:t>Взаимосвързани заявки</a:t>
            </a:r>
            <a:endParaRPr lang="bg-BG" dirty="0"/>
          </a:p>
        </p:txBody>
      </p:sp>
      <p:sp>
        <p:nvSpPr>
          <p:cNvPr id="574468" name="Rectangle 4"/>
          <p:cNvSpPr>
            <a:spLocks noChangeArrowheads="1"/>
          </p:cNvSpPr>
          <p:nvPr/>
        </p:nvSpPr>
        <p:spPr bwMode="auto">
          <a:xfrm>
            <a:off x="1027907" y="3936298"/>
            <a:ext cx="10129834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FirstName, LastName, DepartmentID, Salary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Salary =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(SELECT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Salary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Employees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WHERE DepartmentID =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e.DepartmentID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 BY Salary DESC LIMIT 1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 BY DepartmentID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825020" y="4731633"/>
            <a:ext cx="2971800" cy="1423958"/>
          </a:xfrm>
          <a:prstGeom prst="wedgeRoundRectCallout">
            <a:avLst>
              <a:gd name="adj1" fmla="val -69676"/>
              <a:gd name="adj2" fmla="val -506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rgbClr val="FFFFFF"/>
                </a:solidFill>
              </a:rPr>
              <a:t>Проверява се за всеки ред от външната заявка</a:t>
            </a:r>
            <a:endParaRPr lang="en-US" sz="2800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06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68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744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При други </a:t>
            </a:r>
            <a:r>
              <a:rPr lang="bg-BG" sz="3200" dirty="0" err="1" smtClean="0"/>
              <a:t>подзаявки</a:t>
            </a:r>
            <a:r>
              <a:rPr lang="bg-BG" sz="3200" dirty="0" smtClean="0"/>
              <a:t> вътрешния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SELECT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 smtClean="0"/>
              <a:t>не ползва външния и може да бъде ползван самостоятелно. Такива заявки наричаме </a:t>
            </a:r>
            <a:r>
              <a:rPr lang="bg-BG" sz="3200" dirty="0" smtClean="0">
                <a:solidFill>
                  <a:schemeClr val="accent1"/>
                </a:solidFill>
              </a:rPr>
              <a:t>необвързани</a:t>
            </a:r>
            <a:r>
              <a:rPr lang="bg-BG" sz="3200" dirty="0" smtClean="0"/>
              <a:t>. </a:t>
            </a:r>
            <a:endParaRPr lang="en-US" sz="3200" dirty="0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Пример</a:t>
            </a:r>
            <a:r>
              <a:rPr lang="en-US" sz="3200" dirty="0" smtClean="0"/>
              <a:t>: </a:t>
            </a:r>
            <a:r>
              <a:rPr lang="bg-BG" sz="3200" dirty="0" smtClean="0"/>
              <a:t>намерете най-високата заплата от всички отдели и изведете информация за работника, който я получава</a:t>
            </a:r>
            <a:endParaRPr lang="en-US" sz="3200" dirty="0"/>
          </a:p>
        </p:txBody>
      </p:sp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10172797" cy="1110780"/>
          </a:xfrm>
        </p:spPr>
        <p:txBody>
          <a:bodyPr>
            <a:normAutofit/>
          </a:bodyPr>
          <a:lstStyle/>
          <a:p>
            <a:r>
              <a:rPr lang="bg-BG" dirty="0" smtClean="0"/>
              <a:t>Необвързани заявки</a:t>
            </a:r>
            <a:endParaRPr lang="bg-BG" dirty="0"/>
          </a:p>
        </p:txBody>
      </p:sp>
      <p:sp>
        <p:nvSpPr>
          <p:cNvPr id="574468" name="Rectangle 4"/>
          <p:cNvSpPr>
            <a:spLocks noChangeArrowheads="1"/>
          </p:cNvSpPr>
          <p:nvPr/>
        </p:nvSpPr>
        <p:spPr bwMode="auto">
          <a:xfrm>
            <a:off x="1027907" y="3936298"/>
            <a:ext cx="10129834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FirstName, LastName, DepartmentID, Salary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Salary =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6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Salary 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Employees </a:t>
            </a:r>
            <a:r>
              <a:rPr lang="bg-BG" sz="26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sz="26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26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 BY Salary DESC LIMIT 1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 BY DepartmentID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7602635" y="4648200"/>
            <a:ext cx="4176600" cy="1073706"/>
          </a:xfrm>
          <a:prstGeom prst="wedgeRoundRectCallout">
            <a:avLst>
              <a:gd name="adj1" fmla="val -64942"/>
              <a:gd name="adj2" fmla="val 1592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rgbClr val="FFFFFF"/>
                </a:solidFill>
              </a:rPr>
              <a:t>Подзаявката е напълно самостоятелна</a:t>
            </a:r>
            <a:endParaRPr lang="en-US" sz="2800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96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68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Оператор </a:t>
            </a:r>
            <a:r>
              <a:rPr lang="en-US" dirty="0" smtClean="0"/>
              <a:t>EXISTS</a:t>
            </a:r>
            <a:endParaRPr lang="bg-BG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998412" cy="5570355"/>
          </a:xfrm>
        </p:spPr>
        <p:txBody>
          <a:bodyPr/>
          <a:lstStyle/>
          <a:p>
            <a:r>
              <a:rPr lang="bg-BG" dirty="0" smtClean="0"/>
              <a:t>При </a:t>
            </a:r>
            <a:r>
              <a:rPr lang="en-US" b="1" dirty="0" smtClean="0">
                <a:solidFill>
                  <a:schemeClr val="accent1"/>
                </a:solidFill>
              </a:rPr>
              <a:t>EXISTS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bg-BG" dirty="0" smtClean="0"/>
              <a:t>условието е вярно, ако </a:t>
            </a:r>
            <a:r>
              <a:rPr lang="bg-BG" dirty="0" err="1" smtClean="0"/>
              <a:t>подзаявката</a:t>
            </a:r>
            <a:r>
              <a:rPr lang="bg-BG" dirty="0" smtClean="0"/>
              <a:t> </a:t>
            </a:r>
            <a:r>
              <a:rPr lang="bg-BG" dirty="0" smtClean="0">
                <a:solidFill>
                  <a:schemeClr val="accent1"/>
                </a:solidFill>
              </a:rPr>
              <a:t>връща записи</a:t>
            </a:r>
            <a:endParaRPr lang="en-US" dirty="0" smtClean="0">
              <a:solidFill>
                <a:schemeClr val="accent1"/>
              </a:solidFill>
            </a:endParaRPr>
          </a:p>
          <a:p>
            <a:pPr lvl="1"/>
            <a:r>
              <a:rPr lang="bg-BG" dirty="0" smtClean="0"/>
              <a:t>Пример</a:t>
            </a:r>
            <a:r>
              <a:rPr lang="en-US" dirty="0" smtClean="0"/>
              <a:t>: </a:t>
            </a:r>
            <a:r>
              <a:rPr lang="bg-BG" dirty="0" smtClean="0"/>
              <a:t>изведете всички служители от отдел финанси</a:t>
            </a:r>
          </a:p>
          <a:p>
            <a:pPr marL="377887" lvl="1" indent="0">
              <a:buNone/>
            </a:pPr>
            <a:endParaRPr lang="en-US" sz="2400" dirty="0" smtClean="0"/>
          </a:p>
          <a:p>
            <a:pPr marL="377887" lvl="1" indent="0"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endParaRPr lang="bg-BG" sz="2400" dirty="0"/>
          </a:p>
          <a:p>
            <a:pPr lvl="1"/>
            <a:endParaRPr lang="bg-BG" sz="2400" dirty="0" smtClean="0"/>
          </a:p>
          <a:p>
            <a:pPr lvl="1"/>
            <a:endParaRPr lang="bg-BG" sz="2400" dirty="0"/>
          </a:p>
          <a:p>
            <a:r>
              <a:rPr lang="bg-BG" dirty="0" smtClean="0"/>
              <a:t>При </a:t>
            </a:r>
            <a:r>
              <a:rPr lang="en-US" b="1" dirty="0" smtClean="0">
                <a:solidFill>
                  <a:schemeClr val="accent1"/>
                </a:solidFill>
              </a:rPr>
              <a:t>NOT EXISTS </a:t>
            </a:r>
            <a:r>
              <a:rPr lang="bg-BG" dirty="0" smtClean="0"/>
              <a:t>е вярно, ако </a:t>
            </a:r>
            <a:r>
              <a:rPr lang="bg-BG" dirty="0" err="1" smtClean="0"/>
              <a:t>подзаявката</a:t>
            </a:r>
            <a:r>
              <a:rPr lang="bg-BG" dirty="0" smtClean="0"/>
              <a:t> </a:t>
            </a:r>
            <a:r>
              <a:rPr lang="bg-BG" dirty="0" smtClean="0">
                <a:solidFill>
                  <a:schemeClr val="accent1"/>
                </a:solidFill>
              </a:rPr>
              <a:t>е празна</a:t>
            </a:r>
          </a:p>
          <a:p>
            <a:r>
              <a:rPr lang="bg-BG" dirty="0" smtClean="0"/>
              <a:t>И двата оператора се ползват с </a:t>
            </a:r>
            <a:r>
              <a:rPr lang="bg-BG" dirty="0" smtClean="0">
                <a:solidFill>
                  <a:schemeClr val="accent1"/>
                </a:solidFill>
              </a:rPr>
              <a:t>взаимосвързани</a:t>
            </a:r>
            <a:r>
              <a:rPr lang="bg-BG" dirty="0" smtClean="0"/>
              <a:t> заявки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12812" y="2667000"/>
            <a:ext cx="10129834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first_name, first_name, department_id, salary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 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EXISTS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 SELECT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d.department_id FROM departments 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WHERE 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e.department_id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d.department_id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AND d.name = 'Finance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5243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74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Пример</a:t>
            </a:r>
            <a:r>
              <a:rPr lang="en-US" dirty="0"/>
              <a:t>: </a:t>
            </a:r>
            <a:r>
              <a:rPr lang="bg-BG" dirty="0" smtClean="0"/>
              <a:t>Намерете най-високата заплата на служител извън отдел Финанси и работника, който я получава</a:t>
            </a:r>
            <a:endParaRPr lang="en-US" dirty="0"/>
          </a:p>
        </p:txBody>
      </p:sp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10172797" cy="1110780"/>
          </a:xfrm>
        </p:spPr>
        <p:txBody>
          <a:bodyPr>
            <a:normAutofit/>
          </a:bodyPr>
          <a:lstStyle/>
          <a:p>
            <a:r>
              <a:rPr lang="bg-BG" dirty="0" smtClean="0"/>
              <a:t>Оператор </a:t>
            </a:r>
            <a:r>
              <a:rPr lang="en-US" dirty="0" smtClean="0"/>
              <a:t>NOT EXISTS</a:t>
            </a:r>
            <a:endParaRPr lang="bg-BG" dirty="0"/>
          </a:p>
        </p:txBody>
      </p:sp>
      <p:sp>
        <p:nvSpPr>
          <p:cNvPr id="574468" name="Rectangle 4"/>
          <p:cNvSpPr>
            <a:spLocks noChangeArrowheads="1"/>
          </p:cNvSpPr>
          <p:nvPr/>
        </p:nvSpPr>
        <p:spPr bwMode="auto">
          <a:xfrm>
            <a:off x="1027907" y="2660495"/>
            <a:ext cx="10129834" cy="32932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first_name, first_name, department_id, salary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 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NOT EXISTS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d.department_id FROM departments 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WHERE 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e.department_id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d.department_id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AND d.name 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'Finance'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)</a:t>
            </a:r>
            <a:b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 BY salary DESC LIMIT 1;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7542212" y="4876800"/>
            <a:ext cx="2667000" cy="837726"/>
          </a:xfrm>
          <a:prstGeom prst="wedgeRoundRectCallout">
            <a:avLst>
              <a:gd name="adj1" fmla="val -99416"/>
              <a:gd name="adj2" fmla="val -423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rgbClr val="FFFFFF"/>
                </a:solidFill>
              </a:rPr>
              <a:t>Служители от отдел Финанси 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299182" y="3197064"/>
            <a:ext cx="2743200" cy="571584"/>
          </a:xfrm>
          <a:prstGeom prst="wedgeRoundRectCallout">
            <a:avLst>
              <a:gd name="adj1" fmla="val -88409"/>
              <a:gd name="adj2" fmla="val -3846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rgbClr val="FFFFFF"/>
                </a:solidFill>
              </a:rPr>
              <a:t>Да не е сред тях</a:t>
            </a:r>
            <a:endParaRPr lang="en-US" sz="2800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307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Изведете списък на всички служители с мениджъри от отдел</a:t>
            </a:r>
            <a:r>
              <a:rPr lang="en-US" sz="3200" dirty="0" smtClean="0"/>
              <a:t> 1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bg-BG" dirty="0" smtClean="0"/>
              <a:t>Намираме всички служители от отдел 1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 smtClean="0"/>
              <a:t>Извеждаме служителите с мениджър някой от горните</a:t>
            </a:r>
            <a:endParaRPr lang="en-US" dirty="0"/>
          </a:p>
        </p:txBody>
      </p:sp>
      <p:sp>
        <p:nvSpPr>
          <p:cNvPr id="1068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10858597" cy="1110780"/>
          </a:xfrm>
        </p:spPr>
        <p:txBody>
          <a:bodyPr/>
          <a:lstStyle/>
          <a:p>
            <a:r>
              <a:rPr lang="bg-BG" dirty="0" smtClean="0"/>
              <a:t>Задача</a:t>
            </a:r>
            <a:r>
              <a:rPr lang="en-US" dirty="0" smtClean="0"/>
              <a:t>: </a:t>
            </a:r>
            <a:r>
              <a:rPr lang="bg-BG" dirty="0" smtClean="0"/>
              <a:t>Служители с мениджъри от отдел 1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755849"/>
              </p:ext>
            </p:extLst>
          </p:nvPr>
        </p:nvGraphicFramePr>
        <p:xfrm>
          <a:off x="2360612" y="4038600"/>
          <a:ext cx="6517297" cy="1677420"/>
        </p:xfrm>
        <a:graphic>
          <a:graphicData uri="http://schemas.openxmlformats.org/drawingml/2006/table">
            <a:tbl>
              <a:tblPr/>
              <a:tblGrid>
                <a:gridCol w="1544425"/>
                <a:gridCol w="1549568"/>
                <a:gridCol w="1767056"/>
                <a:gridCol w="1656248"/>
              </a:tblGrid>
              <a:tr h="38105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FirstName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LastName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EmployeeID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ManagerID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5603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Roberto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Tamburello</a:t>
                      </a:r>
                      <a:endParaRPr kumimoji="1" lang="bg-BG" sz="22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  <a:endParaRPr kumimoji="1" lang="bg-BG" sz="22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</a:t>
                      </a:r>
                      <a:endParaRPr kumimoji="1" lang="bg-BG" sz="22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603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Rob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Walters</a:t>
                      </a:r>
                      <a:endParaRPr kumimoji="1" lang="bg-BG" sz="22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  <a:endParaRPr kumimoji="1" lang="bg-BG" sz="22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  <a:endParaRPr kumimoji="1" lang="bg-BG" sz="22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603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…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…</a:t>
                      </a:r>
                      <a:endParaRPr kumimoji="1" lang="bg-BG" sz="22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…</a:t>
                      </a:r>
                      <a:endParaRPr kumimoji="1" lang="bg-BG" sz="22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…</a:t>
                      </a:r>
                      <a:endParaRPr kumimoji="1" lang="bg-BG" sz="22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956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75490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Решение с </a:t>
            </a:r>
            <a:r>
              <a:rPr lang="bg-BG" dirty="0" err="1" smtClean="0">
                <a:solidFill>
                  <a:schemeClr val="accent1"/>
                </a:solidFill>
              </a:rPr>
              <a:t>взаимозависима</a:t>
            </a:r>
            <a:r>
              <a:rPr lang="bg-BG" dirty="0" smtClean="0">
                <a:solidFill>
                  <a:schemeClr val="accent1"/>
                </a:solidFill>
              </a:rPr>
              <a:t> заявка </a:t>
            </a:r>
            <a:r>
              <a:rPr lang="bg-BG" dirty="0" smtClean="0"/>
              <a:t>и </a:t>
            </a:r>
            <a:r>
              <a:rPr lang="en-US" dirty="0" smtClean="0">
                <a:solidFill>
                  <a:schemeClr val="accent1"/>
                </a:solidFill>
              </a:rPr>
              <a:t>EXISTS</a:t>
            </a:r>
            <a:r>
              <a:rPr lang="en-US" dirty="0" smtClean="0"/>
              <a:t>:</a:t>
            </a:r>
            <a:endParaRPr lang="bg-BG" dirty="0" smtClean="0"/>
          </a:p>
          <a:p>
            <a:pPr>
              <a:lnSpc>
                <a:spcPct val="100000"/>
              </a:lnSpc>
            </a:pPr>
            <a:endParaRPr lang="bg-BG" dirty="0"/>
          </a:p>
          <a:p>
            <a:pPr>
              <a:lnSpc>
                <a:spcPct val="100000"/>
              </a:lnSpc>
            </a:pPr>
            <a:endParaRPr lang="bg-BG" dirty="0" smtClean="0"/>
          </a:p>
          <a:p>
            <a:pPr>
              <a:lnSpc>
                <a:spcPct val="100000"/>
              </a:lnSpc>
            </a:pPr>
            <a:endParaRPr lang="bg-BG" dirty="0"/>
          </a:p>
          <a:p>
            <a:pPr>
              <a:lnSpc>
                <a:spcPct val="100000"/>
              </a:lnSpc>
            </a:pPr>
            <a:r>
              <a:rPr lang="bg-BG" dirty="0" smtClean="0"/>
              <a:t>Решение с </a:t>
            </a:r>
            <a:r>
              <a:rPr lang="bg-BG" dirty="0" smtClean="0">
                <a:solidFill>
                  <a:schemeClr val="accent1"/>
                </a:solidFill>
              </a:rPr>
              <a:t>необвързана </a:t>
            </a:r>
            <a:r>
              <a:rPr lang="bg-BG" dirty="0" err="1" smtClean="0">
                <a:solidFill>
                  <a:schemeClr val="accent1"/>
                </a:solidFill>
              </a:rPr>
              <a:t>подзаявка</a:t>
            </a:r>
            <a:r>
              <a:rPr lang="bg-BG" dirty="0" smtClean="0">
                <a:solidFill>
                  <a:schemeClr val="accent1"/>
                </a:solidFill>
              </a:rPr>
              <a:t> </a:t>
            </a:r>
            <a:r>
              <a:rPr lang="bg-BG" dirty="0" smtClean="0"/>
              <a:t>и </a:t>
            </a:r>
            <a:r>
              <a:rPr lang="en-US" dirty="0" smtClean="0">
                <a:solidFill>
                  <a:schemeClr val="accent1"/>
                </a:solidFill>
              </a:rPr>
              <a:t>IN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75492" name="Rectangle 4"/>
          <p:cNvSpPr>
            <a:spLocks noChangeArrowheads="1"/>
          </p:cNvSpPr>
          <p:nvPr/>
        </p:nvSpPr>
        <p:spPr bwMode="auto">
          <a:xfrm>
            <a:off x="757236" y="1926657"/>
            <a:ext cx="10671176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FirstName, LastName, EmployeeID, ManagerID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5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 </a:t>
            </a:r>
            <a:r>
              <a:rPr lang="en-US" sz="25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EXISTS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(SELECT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EmployeeID FROM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 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WHERE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m.EmployeeID = </a:t>
            </a:r>
            <a:r>
              <a:rPr lang="en-US" sz="25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.ManagerID AND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m.DepartmentID = 1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10858597" cy="1110780"/>
          </a:xfrm>
        </p:spPr>
        <p:txBody>
          <a:bodyPr/>
          <a:lstStyle/>
          <a:p>
            <a:r>
              <a:rPr lang="bg-BG" dirty="0" smtClean="0"/>
              <a:t>Задача</a:t>
            </a:r>
            <a:r>
              <a:rPr lang="en-US" dirty="0" smtClean="0"/>
              <a:t>: </a:t>
            </a:r>
            <a:r>
              <a:rPr lang="bg-BG" dirty="0" smtClean="0"/>
              <a:t>Служители с мениджъри от отдел 1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08012" y="4495800"/>
            <a:ext cx="10671176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FirstName, LastName, EmployeeID, ManagerID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 WHERE ManagerID 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(SELECT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EmployeeID FROM Employees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WHERE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DepartmentID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075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bg-BG" sz="3200" dirty="0"/>
              <a:t>При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 взаимосвързаните заявки </a:t>
            </a:r>
            <a:r>
              <a:rPr lang="bg-BG" sz="3200" dirty="0" smtClean="0"/>
              <a:t>поле</a:t>
            </a:r>
            <a:br>
              <a:rPr lang="bg-BG" sz="3200" dirty="0" smtClean="0"/>
            </a:br>
            <a:r>
              <a:rPr lang="bg-BG" sz="3200" dirty="0" smtClean="0"/>
              <a:t>от външния </a:t>
            </a:r>
            <a:r>
              <a:rPr lang="en-US" sz="3200" dirty="0" smtClean="0"/>
              <a:t>SELECT </a:t>
            </a:r>
            <a:r>
              <a:rPr lang="bg-BG" sz="3200" dirty="0" smtClean="0"/>
              <a:t>се споменава </a:t>
            </a:r>
            <a:br>
              <a:rPr lang="bg-BG" sz="3200" dirty="0" smtClean="0"/>
            </a:br>
            <a:r>
              <a:rPr lang="bg-BG" sz="3200" dirty="0" smtClean="0"/>
              <a:t>във вътрешния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200" dirty="0" smtClean="0">
                <a:solidFill>
                  <a:schemeClr val="accent1"/>
                </a:solidFill>
              </a:rPr>
              <a:t>EXISTS</a:t>
            </a:r>
            <a:r>
              <a:rPr lang="en-US" sz="3200" dirty="0" smtClean="0"/>
              <a:t> </a:t>
            </a:r>
            <a:r>
              <a:rPr lang="bg-BG" sz="3200" dirty="0" smtClean="0"/>
              <a:t>и </a:t>
            </a:r>
            <a:r>
              <a:rPr lang="en-US" sz="3200" dirty="0" smtClean="0">
                <a:solidFill>
                  <a:schemeClr val="accent1"/>
                </a:solidFill>
              </a:rPr>
              <a:t>NOT EXISTS </a:t>
            </a:r>
            <a:r>
              <a:rPr lang="bg-BG" sz="3200" dirty="0" smtClean="0"/>
              <a:t>се ползват </a:t>
            </a:r>
            <a:br>
              <a:rPr lang="bg-BG" sz="3200" dirty="0" smtClean="0"/>
            </a:br>
            <a:r>
              <a:rPr lang="bg-BG" sz="3200" dirty="0" smtClean="0"/>
              <a:t>обикновено с такива заявки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sz="3000" dirty="0">
                <a:solidFill>
                  <a:schemeClr val="accent1"/>
                </a:solidFill>
              </a:rPr>
              <a:t>EXISTS</a:t>
            </a:r>
            <a:r>
              <a:rPr lang="en-US" sz="3000" dirty="0"/>
              <a:t> </a:t>
            </a:r>
            <a:r>
              <a:rPr lang="bg-BG" sz="3000" dirty="0" smtClean="0"/>
              <a:t>е вярно ако тя връща записи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sz="2800" dirty="0" smtClean="0">
                <a:solidFill>
                  <a:schemeClr val="accent1"/>
                </a:solidFill>
              </a:rPr>
              <a:t>NOT </a:t>
            </a:r>
            <a:r>
              <a:rPr lang="en-US" sz="2800" dirty="0">
                <a:solidFill>
                  <a:schemeClr val="accent1"/>
                </a:solidFill>
              </a:rPr>
              <a:t>EXISTS </a:t>
            </a:r>
            <a:r>
              <a:rPr lang="bg-BG" sz="2800" dirty="0" smtClean="0"/>
              <a:t>е вярно ако тя е празна	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bg-BG" sz="3200" dirty="0" smtClean="0">
                <a:solidFill>
                  <a:schemeClr val="accent1"/>
                </a:solidFill>
              </a:rPr>
              <a:t>Необвързаните </a:t>
            </a:r>
            <a:r>
              <a:rPr lang="bg-BG" sz="3200" dirty="0" err="1" smtClean="0">
                <a:solidFill>
                  <a:schemeClr val="accent1"/>
                </a:solidFill>
              </a:rPr>
              <a:t>подзаявки</a:t>
            </a:r>
            <a:r>
              <a:rPr lang="bg-BG" sz="3200" dirty="0" smtClean="0"/>
              <a:t> могат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bg-BG" sz="3200" dirty="0" smtClean="0"/>
              <a:t>да се изпълнят и самостоятелно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Обобщение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0484" y="1508237"/>
            <a:ext cx="3791856" cy="281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6"/>
          <p:cNvGrpSpPr/>
          <p:nvPr/>
        </p:nvGrpSpPr>
        <p:grpSpPr>
          <a:xfrm>
            <a:off x="8422626" y="4716282"/>
            <a:ext cx="3081986" cy="1628125"/>
            <a:chOff x="998778" y="2709000"/>
            <a:chExt cx="7687634" cy="3510730"/>
          </a:xfrm>
        </p:grpSpPr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4" cstate="screen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778" y="2709000"/>
              <a:ext cx="7687634" cy="351073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0" name="TextBox 9"/>
            <p:cNvSpPr txBox="1"/>
            <p:nvPr/>
          </p:nvSpPr>
          <p:spPr>
            <a:xfrm rot="21361232">
              <a:off x="1603866" y="3732944"/>
              <a:ext cx="6576452" cy="1327851"/>
            </a:xfrm>
            <a:prstGeom prst="rect">
              <a:avLst/>
            </a:prstGeom>
            <a:no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r>
                <a:rPr lang="en-US" sz="10700" b="1" dirty="0">
                  <a:ln w="3175">
                    <a:solidFill>
                      <a:srgbClr val="FFFFFF">
                        <a:alpha val="50000"/>
                      </a:srgbClr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  <a:alpha val="49804"/>
                    </a:schemeClr>
                  </a:solidFill>
                  <a:effectLst>
                    <a:outerShdw blurRad="88900" sx="102000" sy="102000" algn="ctr" rotWithShape="0">
                      <a:prstClr val="black"/>
                    </a:outerShdw>
                  </a:effectLst>
                </a:rPr>
                <a:t>Databases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0650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5652</TotalTime>
  <Words>577</Words>
  <Application>Microsoft Office PowerPoint</Application>
  <PresentationFormat>Custom</PresentationFormat>
  <Paragraphs>130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Consolas</vt:lpstr>
      <vt:lpstr>Wingdings</vt:lpstr>
      <vt:lpstr>Wingdings 2</vt:lpstr>
      <vt:lpstr>SoftUni 16x9</vt:lpstr>
      <vt:lpstr>Взаимосвързани заявки</vt:lpstr>
      <vt:lpstr>Съдържание</vt:lpstr>
      <vt:lpstr>Взаимосвързани заявки</vt:lpstr>
      <vt:lpstr>Необвързани заявки</vt:lpstr>
      <vt:lpstr>Оператор EXISTS</vt:lpstr>
      <vt:lpstr>Оператор NOT EXISTS</vt:lpstr>
      <vt:lpstr>Задача: Служители с мениджъри от отдел 1</vt:lpstr>
      <vt:lpstr>Задача: Служители с мениджъри от отдел 1</vt:lpstr>
      <vt:lpstr>Обобщение</vt:lpstr>
      <vt:lpstr>Взаимосвързани заявки</vt:lpstr>
      <vt:lpstr>Лиценз</vt:lpstr>
    </vt:vector>
  </TitlesOfParts>
  <Manager/>
  <Company>Software University (SoftUni)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Joins, Subquries, CTE and Indices</dc:title>
  <dc:subject>Software Development Course</dc:subject>
  <dc:creator>Software University Foundation</dc:creator>
  <cp:keywords>Databases, SQL, programming, SoftUni, Software University, programming, software development, software engineering, course, database systems</cp:keywords>
  <dc:description>Software University Foundation - http://softuni.org</dc:description>
  <cp:lastModifiedBy>Dani</cp:lastModifiedBy>
  <cp:revision>278</cp:revision>
  <dcterms:created xsi:type="dcterms:W3CDTF">2014-01-02T17:00:34Z</dcterms:created>
  <dcterms:modified xsi:type="dcterms:W3CDTF">2018-10-17T09:55:58Z</dcterms:modified>
  <cp:category>DB Basics Course @ SoftUni - https://softuni.bg/courses/databases-basics-ms-sql-server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