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487" r:id="rId3"/>
    <p:sldId id="404" r:id="rId4"/>
    <p:sldId id="488" r:id="rId5"/>
    <p:sldId id="485" r:id="rId6"/>
    <p:sldId id="434" r:id="rId7"/>
    <p:sldId id="490" r:id="rId8"/>
    <p:sldId id="491" r:id="rId9"/>
    <p:sldId id="492" r:id="rId10"/>
    <p:sldId id="489" r:id="rId11"/>
    <p:sldId id="484" r:id="rId12"/>
    <p:sldId id="493" r:id="rId13"/>
    <p:sldId id="447" r:id="rId14"/>
    <p:sldId id="494" r:id="rId15"/>
    <p:sldId id="48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87"/>
            <p14:sldId id="404"/>
          </p14:sldIdLst>
        </p14:section>
        <p14:section name="Оператор UNION" id="{76D3EEA9-0216-43A0-B137-DC91BD57DB0D}">
          <p14:sldIdLst>
            <p14:sldId id="488"/>
            <p14:sldId id="485"/>
            <p14:sldId id="434"/>
            <p14:sldId id="490"/>
            <p14:sldId id="491"/>
            <p14:sldId id="492"/>
            <p14:sldId id="489"/>
            <p14:sldId id="484"/>
            <p14:sldId id="493"/>
          </p14:sldIdLst>
        </p14:section>
        <p14:section name="Conclusion" id="{A455DB05-6798-45C7-B3F4-F78A8A5C1EFA}">
          <p14:sldIdLst>
            <p14:sldId id="447"/>
            <p14:sldId id="49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D9D5C7"/>
    <a:srgbClr val="000000"/>
    <a:srgbClr val="C6C0AA"/>
    <a:srgbClr val="F3BE60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413" autoAdjust="0"/>
  </p:normalViewPr>
  <p:slideViewPr>
    <p:cSldViewPr>
      <p:cViewPr varScale="1">
        <p:scale>
          <a:sx n="49" d="100"/>
          <a:sy n="49" d="100"/>
        </p:scale>
        <p:origin x="571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10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4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4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9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1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0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1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5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24" name="Picture 23" descr="http://softuni.bg">
            <a:extLst>
              <a:ext uri="{FF2B5EF4-FFF2-40B4-BE49-F238E27FC236}">
                <a16:creationId xmlns:a16="http://schemas.microsoft.com/office/drawing/2014/main" xmlns="" id="{09FAB067-40A6-4A38-93D1-07FB4AB7C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8517" y="3616065"/>
            <a:ext cx="1828798" cy="20069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F5A4366-F5D6-4393-BD7A-141ED3660C17}"/>
              </a:ext>
            </a:extLst>
          </p:cNvPr>
          <p:cNvSpPr txBox="1"/>
          <p:nvPr/>
        </p:nvSpPr>
        <p:spPr>
          <a:xfrm rot="576164">
            <a:off x="5638218" y="3698638"/>
            <a:ext cx="18378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Бази от данни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6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56E2204D-C57C-439A-9210-E0B131EC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DEC0E384-8CE2-4278-814B-20BBC04E2118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6B9D00F6-6C28-4C4E-8777-DB21EB7CFB3A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F4228145-6F82-4534-95DE-2617A32E17BF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4946042" y="228600"/>
            <a:ext cx="6858000" cy="2058235"/>
          </a:xfrm>
        </p:spPr>
        <p:txBody>
          <a:bodyPr>
            <a:normAutofit/>
          </a:bodyPr>
          <a:lstStyle/>
          <a:p>
            <a:r>
              <a:rPr lang="bg-BG" dirty="0" smtClean="0"/>
              <a:t>Обединяване</a:t>
            </a:r>
            <a:br>
              <a:rPr lang="bg-BG" dirty="0" smtClean="0"/>
            </a:br>
            <a:r>
              <a:rPr lang="bg-BG" dirty="0" smtClean="0"/>
              <a:t>на </a:t>
            </a:r>
            <a:r>
              <a:rPr lang="bg-BG" dirty="0"/>
              <a:t>заявки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054467" y="4555360"/>
            <a:ext cx="1511737" cy="1136572"/>
            <a:chOff x="10054467" y="4555360"/>
            <a:chExt cx="1511737" cy="1136572"/>
          </a:xfrm>
        </p:grpSpPr>
        <p:sp>
          <p:nvSpPr>
            <p:cNvPr id="81" name="Rectangle 25"/>
            <p:cNvSpPr>
              <a:spLocks noChangeArrowheads="1"/>
            </p:cNvSpPr>
            <p:nvPr/>
          </p:nvSpPr>
          <p:spPr bwMode="blackWhite">
            <a:xfrm>
              <a:off x="10064751" y="4569599"/>
              <a:ext cx="1491169" cy="109773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10631652" y="4569599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>
              <a:off x="10285855" y="4559243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>
              <a:off x="10054467" y="4699049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10054467" y="4823322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10054467" y="4947594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>
              <a:off x="10054467" y="5071866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9" name="Line 46"/>
            <p:cNvSpPr>
              <a:spLocks noChangeShapeType="1"/>
            </p:cNvSpPr>
            <p:nvPr/>
          </p:nvSpPr>
          <p:spPr bwMode="auto">
            <a:xfrm>
              <a:off x="10054467" y="5196138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0" name="Line 47"/>
            <p:cNvSpPr>
              <a:spLocks noChangeShapeType="1"/>
            </p:cNvSpPr>
            <p:nvPr/>
          </p:nvSpPr>
          <p:spPr bwMode="auto">
            <a:xfrm>
              <a:off x="10054467" y="5320410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1" name="Line 48"/>
            <p:cNvSpPr>
              <a:spLocks noChangeShapeType="1"/>
            </p:cNvSpPr>
            <p:nvPr/>
          </p:nvSpPr>
          <p:spPr bwMode="auto">
            <a:xfrm>
              <a:off x="10054467" y="5444683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2" name="Line 49"/>
            <p:cNvSpPr>
              <a:spLocks noChangeShapeType="1"/>
            </p:cNvSpPr>
            <p:nvPr/>
          </p:nvSpPr>
          <p:spPr bwMode="auto">
            <a:xfrm>
              <a:off x="10054467" y="5568955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>
              <a:off x="11068719" y="4559243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4" name="Line 51"/>
            <p:cNvSpPr>
              <a:spLocks noChangeShapeType="1"/>
            </p:cNvSpPr>
            <p:nvPr/>
          </p:nvSpPr>
          <p:spPr bwMode="auto">
            <a:xfrm>
              <a:off x="11332245" y="4557949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5" name="Line 52"/>
            <p:cNvSpPr>
              <a:spLocks noChangeShapeType="1"/>
            </p:cNvSpPr>
            <p:nvPr/>
          </p:nvSpPr>
          <p:spPr bwMode="auto">
            <a:xfrm>
              <a:off x="10868182" y="4555360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10064408" y="4072908"/>
            <a:ext cx="1467160" cy="32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10073749" y="5743376"/>
            <a:ext cx="1482171" cy="32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  <p:sp>
        <p:nvSpPr>
          <p:cNvPr id="64" name="Plus 63"/>
          <p:cNvSpPr/>
          <p:nvPr/>
        </p:nvSpPr>
        <p:spPr>
          <a:xfrm>
            <a:off x="9371013" y="3949954"/>
            <a:ext cx="576200" cy="572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pSp>
        <p:nvGrpSpPr>
          <p:cNvPr id="2" name="Group 1"/>
          <p:cNvGrpSpPr/>
          <p:nvPr/>
        </p:nvGrpSpPr>
        <p:grpSpPr>
          <a:xfrm>
            <a:off x="10073749" y="2763828"/>
            <a:ext cx="1511737" cy="1136572"/>
            <a:chOff x="10073749" y="2763828"/>
            <a:chExt cx="1511737" cy="1136572"/>
          </a:xfrm>
        </p:grpSpPr>
        <p:sp>
          <p:nvSpPr>
            <p:cNvPr id="66" name="Rectangle 25"/>
            <p:cNvSpPr>
              <a:spLocks noChangeArrowheads="1"/>
            </p:cNvSpPr>
            <p:nvPr/>
          </p:nvSpPr>
          <p:spPr bwMode="blackWhite">
            <a:xfrm>
              <a:off x="10084033" y="2778067"/>
              <a:ext cx="1491169" cy="109773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>
              <a:off x="10650934" y="2778067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10305137" y="2767711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>
              <a:off x="10073749" y="2907517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>
              <a:off x="10073749" y="3031790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10073749" y="3156062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>
              <a:off x="10073749" y="3280334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10073749" y="3404606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5" name="Line 47"/>
            <p:cNvSpPr>
              <a:spLocks noChangeShapeType="1"/>
            </p:cNvSpPr>
            <p:nvPr/>
          </p:nvSpPr>
          <p:spPr bwMode="auto">
            <a:xfrm>
              <a:off x="10073749" y="3528878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6" name="Line 48"/>
            <p:cNvSpPr>
              <a:spLocks noChangeShapeType="1"/>
            </p:cNvSpPr>
            <p:nvPr/>
          </p:nvSpPr>
          <p:spPr bwMode="auto">
            <a:xfrm>
              <a:off x="10073749" y="3653151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10073749" y="3777423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11088001" y="2767711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9" name="Line 51"/>
            <p:cNvSpPr>
              <a:spLocks noChangeShapeType="1"/>
            </p:cNvSpPr>
            <p:nvPr/>
          </p:nvSpPr>
          <p:spPr bwMode="auto">
            <a:xfrm>
              <a:off x="11351527" y="2766417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0" name="Line 52"/>
            <p:cNvSpPr>
              <a:spLocks noChangeShapeType="1"/>
            </p:cNvSpPr>
            <p:nvPr/>
          </p:nvSpPr>
          <p:spPr bwMode="auto">
            <a:xfrm>
              <a:off x="10887464" y="2763828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1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b="1" dirty="0" smtClean="0">
                <a:latin typeface="Consolas" pitchFamily="49" charset="0"/>
              </a:rPr>
              <a:t>Ако искаме да сортираме </a:t>
            </a:r>
            <a:r>
              <a:rPr lang="bg-BG" sz="3200" b="1" dirty="0" smtClean="0">
                <a:solidFill>
                  <a:schemeClr val="accent1"/>
                </a:solidFill>
                <a:latin typeface="Consolas" pitchFamily="49" charset="0"/>
              </a:rPr>
              <a:t>резултата</a:t>
            </a:r>
            <a:r>
              <a:rPr lang="bg-BG" sz="3200" b="1" dirty="0" smtClean="0">
                <a:latin typeface="Consolas" pitchFamily="49" charset="0"/>
              </a:rPr>
              <a:t>, трябва </a:t>
            </a:r>
            <a:r>
              <a:rPr lang="bg-BG" sz="3200" b="1" dirty="0">
                <a:latin typeface="Consolas" pitchFamily="49" charset="0"/>
              </a:rPr>
              <a:t>заявките </a:t>
            </a:r>
            <a:r>
              <a:rPr lang="bg-BG" sz="3200" b="1" dirty="0" smtClean="0">
                <a:latin typeface="Consolas" pitchFamily="49" charset="0"/>
              </a:rPr>
              <a:t>да поставим </a:t>
            </a:r>
            <a:r>
              <a:rPr lang="bg-BG" sz="3200" b="1" dirty="0" smtClean="0">
                <a:solidFill>
                  <a:schemeClr val="accent1"/>
                </a:solidFill>
                <a:latin typeface="Consolas" pitchFamily="49" charset="0"/>
              </a:rPr>
              <a:t>в скоби</a:t>
            </a:r>
            <a:r>
              <a:rPr lang="bg-BG" sz="3200" b="1" dirty="0" smtClean="0">
                <a:latin typeface="Consolas" pitchFamily="49" charset="0"/>
              </a:rPr>
              <a:t>, а </a:t>
            </a:r>
            <a:r>
              <a:rPr lang="en-US" sz="3200" dirty="0" smtClean="0">
                <a:solidFill>
                  <a:schemeClr val="accent1"/>
                </a:solidFill>
                <a:latin typeface="Consolas" pitchFamily="49" charset="0"/>
              </a:rPr>
              <a:t>ORDER BY</a:t>
            </a:r>
            <a:r>
              <a:rPr lang="bg-BG" sz="32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</a:rPr>
              <a:t>да е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bg-BG" sz="3200" b="1" dirty="0" smtClean="0">
                <a:solidFill>
                  <a:schemeClr val="accent1"/>
                </a:solidFill>
                <a:latin typeface="Consolas" pitchFamily="49" charset="0"/>
              </a:rPr>
              <a:t>извън скобите</a:t>
            </a:r>
            <a:endParaRPr lang="en-US" sz="3200" b="1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 smtClean="0">
                <a:latin typeface="Consolas" pitchFamily="49" charset="0"/>
              </a:rPr>
              <a:t>Същото важи за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</a:rPr>
              <a:t>ограничаване с оператора</a:t>
            </a:r>
            <a:r>
              <a:rPr lang="bg-BG" sz="3200" b="1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olas" pitchFamily="49" charset="0"/>
              </a:rPr>
              <a:t>LIMIT</a:t>
            </a: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ORDER BY </a:t>
            </a:r>
            <a:r>
              <a:rPr lang="bg-BG" dirty="0" smtClean="0"/>
              <a:t>с </a:t>
            </a:r>
            <a:r>
              <a:rPr lang="en-US" dirty="0" smtClean="0"/>
              <a:t>UNION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8012" y="2443582"/>
            <a:ext cx="9982176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river_name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name from rivers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mountain_range 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mountains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ASC</a:t>
            </a:r>
            <a:r>
              <a:rPr lang="bg-BG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 smtClean="0">
                <a:latin typeface="Consolas" pitchFamily="49" charset="0"/>
              </a:rPr>
              <a:t>Или може да сортираме и ограничим </a:t>
            </a:r>
            <a:r>
              <a:rPr lang="bg-BG" sz="3200" b="1" dirty="0" smtClean="0">
                <a:solidFill>
                  <a:schemeClr val="accent1"/>
                </a:solidFill>
                <a:latin typeface="Consolas" pitchFamily="49" charset="0"/>
              </a:rPr>
              <a:t>заявките</a:t>
            </a:r>
            <a:endParaRPr lang="bg-BG" sz="3200" b="1" dirty="0"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>
                <a:latin typeface="Consolas" pitchFamily="49" charset="0"/>
              </a:rPr>
              <a:t>пример: </a:t>
            </a:r>
            <a:r>
              <a:rPr lang="bg-BG" sz="3000" dirty="0" smtClean="0">
                <a:solidFill>
                  <a:schemeClr val="accent1"/>
                </a:solidFill>
                <a:latin typeface="Consolas" pitchFamily="49" charset="0"/>
              </a:rPr>
              <a:t>трите</a:t>
            </a:r>
            <a:r>
              <a:rPr lang="bg-BG" sz="3000" dirty="0" smtClean="0">
                <a:latin typeface="Consolas" pitchFamily="49" charset="0"/>
              </a:rPr>
              <a:t> най-дълги реки и </a:t>
            </a:r>
            <a:r>
              <a:rPr lang="bg-BG" sz="3000" dirty="0" smtClean="0">
                <a:solidFill>
                  <a:schemeClr val="accent1"/>
                </a:solidFill>
                <a:latin typeface="Consolas" pitchFamily="49" charset="0"/>
              </a:rPr>
              <a:t>трите</a:t>
            </a:r>
            <a:r>
              <a:rPr lang="bg-BG" sz="3000" dirty="0" smtClean="0">
                <a:latin typeface="Consolas" pitchFamily="49" charset="0"/>
              </a:rPr>
              <a:t> най-високи върха</a:t>
            </a:r>
            <a:endParaRPr lang="en-US" sz="3000" dirty="0"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LIMIT </a:t>
            </a:r>
            <a:r>
              <a:rPr lang="bg-BG" dirty="0" smtClean="0"/>
              <a:t>с </a:t>
            </a:r>
            <a:r>
              <a:rPr lang="en-US" dirty="0" smtClean="0"/>
              <a:t>UNION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2" y="2521819"/>
            <a:ext cx="9982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river_name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name from rivers</a:t>
            </a:r>
            <a:b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order by length desc limit 3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peak_name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peaks</a:t>
            </a:r>
            <a:b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order by elevation desc limit 3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name ASC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С </a:t>
            </a:r>
            <a:r>
              <a:rPr lang="en-US" sz="3200" b="1" dirty="0" smtClean="0">
                <a:solidFill>
                  <a:schemeClr val="accent1"/>
                </a:solidFill>
              </a:rPr>
              <a:t>UNION</a:t>
            </a:r>
            <a:r>
              <a:rPr lang="bg-BG" sz="3200" dirty="0" smtClean="0">
                <a:solidFill>
                  <a:schemeClr val="accent1"/>
                </a:solidFill>
              </a:rPr>
              <a:t> </a:t>
            </a:r>
            <a:r>
              <a:rPr lang="bg-BG" sz="3200" dirty="0" smtClean="0"/>
              <a:t>обединяваме заявки</a:t>
            </a:r>
            <a:endParaRPr lang="en-US" sz="3200" dirty="0" smtClean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те трябва да са с равен </a:t>
            </a:r>
            <a:r>
              <a:rPr lang="bg-BG" sz="3000" dirty="0" smtClean="0">
                <a:solidFill>
                  <a:schemeClr val="accent1"/>
                </a:solidFill>
              </a:rPr>
              <a:t>брой</a:t>
            </a:r>
            <a:r>
              <a:rPr lang="bg-BG" sz="3000" dirty="0" smtClean="0"/>
              <a:t> колони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>
                <a:solidFill>
                  <a:schemeClr val="accent1"/>
                </a:solidFill>
              </a:rPr>
              <a:t>типът</a:t>
            </a:r>
            <a:r>
              <a:rPr lang="bg-BG" sz="3000" dirty="0" smtClean="0"/>
              <a:t> им може да е различен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>
                <a:solidFill>
                  <a:schemeClr val="accent1"/>
                </a:solidFill>
              </a:rPr>
              <a:t>имената</a:t>
            </a:r>
            <a:r>
              <a:rPr lang="bg-BG" sz="3000" dirty="0" smtClean="0"/>
              <a:t> се взимат от първата таблица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Можем да </a:t>
            </a:r>
            <a:r>
              <a:rPr lang="bg-BG" dirty="0" smtClean="0">
                <a:solidFill>
                  <a:schemeClr val="accent1"/>
                </a:solidFill>
              </a:rPr>
              <a:t>сортираме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1"/>
                </a:solidFill>
              </a:rPr>
              <a:t>ограничим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 smtClean="0">
                <a:solidFill>
                  <a:schemeClr val="accent1"/>
                </a:solidFill>
              </a:rPr>
              <a:t>заявките</a:t>
            </a:r>
            <a:r>
              <a:rPr lang="bg-BG" dirty="0" smtClean="0"/>
              <a:t> и / или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 smtClean="0">
                <a:solidFill>
                  <a:schemeClr val="accent1"/>
                </a:solidFill>
              </a:rPr>
              <a:t>резултата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Обединяване на заявки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7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Оператор </a:t>
            </a:r>
            <a:r>
              <a:rPr lang="en-US" sz="3200" b="1" dirty="0" smtClean="0">
                <a:solidFill>
                  <a:schemeClr val="accent1"/>
                </a:solidFill>
              </a:rPr>
              <a:t>UNION</a:t>
            </a:r>
            <a:endParaRPr lang="bg-BG" sz="3200" b="1" dirty="0" smtClean="0">
              <a:solidFill>
                <a:schemeClr val="accent1"/>
              </a:solidFill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особености при употребата  му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сортиране с </a:t>
            </a:r>
            <a:r>
              <a:rPr lang="en-US" sz="3000" b="1" dirty="0" smtClean="0">
                <a:solidFill>
                  <a:schemeClr val="accent1"/>
                </a:solidFill>
              </a:rPr>
              <a:t>ORDER BY</a:t>
            </a:r>
            <a:endParaRPr lang="bg-BG" sz="3000" b="1" dirty="0" smtClean="0">
              <a:solidFill>
                <a:schemeClr val="accent1"/>
              </a:solidFill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ограничаване с </a:t>
            </a:r>
            <a:r>
              <a:rPr lang="en-US" sz="3000" b="1" dirty="0" smtClean="0">
                <a:solidFill>
                  <a:schemeClr val="accent1"/>
                </a:solidFill>
              </a:rPr>
              <a:t>LIMIT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4450262"/>
            <a:ext cx="1901402" cy="18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79" y="412745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Да се изведе списък с имената на всички планини и реки</a:t>
            </a:r>
            <a:endParaRPr lang="en-US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smtClean="0"/>
              <a:t>Бележка</a:t>
            </a:r>
            <a:r>
              <a:rPr lang="ru-RU" dirty="0"/>
              <a:t>: Заявка към базата от данни </a:t>
            </a:r>
            <a:r>
              <a:rPr lang="ru-RU" dirty="0" smtClean="0">
                <a:solidFill>
                  <a:schemeClr val="accent1"/>
                </a:solidFill>
              </a:rPr>
              <a:t>Geography</a:t>
            </a:r>
            <a:br>
              <a:rPr lang="ru-RU" dirty="0" smtClean="0">
                <a:solidFill>
                  <a:schemeClr val="accent1"/>
                </a:solidFill>
              </a:rPr>
            </a:br>
            <a:endParaRPr lang="ru-RU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Как ще стане? Та те са от </a:t>
            </a:r>
            <a:r>
              <a:rPr lang="ru-RU" dirty="0" smtClean="0">
                <a:solidFill>
                  <a:schemeClr val="accent1"/>
                </a:solidFill>
              </a:rPr>
              <a:t>различни таблици</a:t>
            </a:r>
            <a:r>
              <a:rPr lang="ru-RU" dirty="0" smtClean="0"/>
              <a:t>!!!</a:t>
            </a:r>
            <a:endParaRPr lang="ru-RU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Всички планини и реки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084296"/>
            <a:ext cx="3210774" cy="2134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084296"/>
            <a:ext cx="3202234" cy="2134823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209253" y="2819400"/>
            <a:ext cx="646783" cy="6752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Equal 11"/>
          <p:cNvSpPr/>
          <p:nvPr/>
        </p:nvSpPr>
        <p:spPr>
          <a:xfrm>
            <a:off x="8714764" y="2865957"/>
            <a:ext cx="700200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38941" y="2003128"/>
            <a:ext cx="112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800" dirty="0" smtClean="0">
                <a:solidFill>
                  <a:schemeClr val="accent1"/>
                </a:solidFill>
              </a:rPr>
              <a:t>?</a:t>
            </a:r>
            <a:endParaRPr lang="bg-BG" sz="13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Заявки </a:t>
            </a:r>
            <a:r>
              <a:rPr lang="bg-BG" dirty="0" smtClean="0">
                <a:latin typeface="Consolas" pitchFamily="49" charset="0"/>
              </a:rPr>
              <a:t>от различни таблици 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обединени </a:t>
            </a:r>
            <a:r>
              <a:rPr lang="bg-BG" dirty="0" smtClean="0">
                <a:latin typeface="Consolas" pitchFamily="49" charset="0"/>
              </a:rPr>
              <a:t>в една с помощта на оператора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</a:rPr>
              <a:t>UNION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Обединяване на 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98748"/>
              </p:ext>
            </p:extLst>
          </p:nvPr>
        </p:nvGraphicFramePr>
        <p:xfrm>
          <a:off x="4523638" y="3138070"/>
          <a:ext cx="281940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noProof="1" smtClean="0"/>
                        <a:t>mountain_range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Rhodope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Rila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Strandza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Vitosha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612" y="2417065"/>
            <a:ext cx="105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Rivers</a:t>
            </a:r>
            <a:endParaRPr lang="en-US" sz="2800" dirty="0"/>
          </a:p>
        </p:txBody>
      </p:sp>
      <p:sp>
        <p:nvSpPr>
          <p:cNvPr id="12" name="Up Arrow 9"/>
          <p:cNvSpPr/>
          <p:nvPr/>
        </p:nvSpPr>
        <p:spPr>
          <a:xfrm rot="5400000">
            <a:off x="7843798" y="306415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6612" y="4787665"/>
            <a:ext cx="1604481" cy="585121"/>
          </a:xfrm>
          <a:prstGeom prst="wedgeRoundRectCallout">
            <a:avLst>
              <a:gd name="adj1" fmla="val -30331"/>
              <a:gd name="adj2" fmla="val -163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noProof="1" smtClean="0">
                <a:solidFill>
                  <a:srgbClr val="FFFFFF"/>
                </a:solidFill>
              </a:rPr>
              <a:t>Заявка</a:t>
            </a:r>
            <a:endParaRPr lang="en-US" sz="32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6612" y="5745620"/>
            <a:ext cx="2937328" cy="571646"/>
          </a:xfrm>
          <a:prstGeom prst="wedgeRoundRectCallout">
            <a:avLst>
              <a:gd name="adj1" fmla="val 72052"/>
              <a:gd name="adj2" fmla="val -688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noProof="1" smtClean="0">
                <a:solidFill>
                  <a:srgbClr val="FFFFFF"/>
                </a:solidFill>
              </a:rPr>
              <a:t>Друга заявка</a:t>
            </a:r>
            <a:endParaRPr lang="en-US" sz="3200" noProof="1">
              <a:solidFill>
                <a:srgbClr val="FFFFFF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70786"/>
              </p:ext>
            </p:extLst>
          </p:nvPr>
        </p:nvGraphicFramePr>
        <p:xfrm>
          <a:off x="432987" y="3145821"/>
          <a:ext cx="1927625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7625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river_name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3238" y="2431589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Mountains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665412" y="3094834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UNION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8728"/>
              </p:ext>
            </p:extLst>
          </p:nvPr>
        </p:nvGraphicFramePr>
        <p:xfrm>
          <a:off x="8609012" y="2667000"/>
          <a:ext cx="2819400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noProof="1" smtClean="0"/>
                        <a:t>river_name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Rhodope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Rila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Strandza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Vitosha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5809129" y="510085"/>
            <a:ext cx="6022864" cy="2017962"/>
          </a:xfrm>
          <a:custGeom>
            <a:avLst/>
            <a:gdLst>
              <a:gd name="connsiteX0" fmla="*/ 0 w 5531618"/>
              <a:gd name="connsiteY0" fmla="*/ 120879 h 1913821"/>
              <a:gd name="connsiteX1" fmla="*/ 3944470 w 5531618"/>
              <a:gd name="connsiteY1" fmla="*/ 49162 h 1913821"/>
              <a:gd name="connsiteX2" fmla="*/ 5432612 w 5531618"/>
              <a:gd name="connsiteY2" fmla="*/ 766338 h 1913821"/>
              <a:gd name="connsiteX3" fmla="*/ 5396753 w 5531618"/>
              <a:gd name="connsiteY3" fmla="*/ 1913821 h 1913821"/>
              <a:gd name="connsiteX4" fmla="*/ 5396753 w 5531618"/>
              <a:gd name="connsiteY4" fmla="*/ 1913821 h 1913821"/>
              <a:gd name="connsiteX0" fmla="*/ 0 w 5754252"/>
              <a:gd name="connsiteY0" fmla="*/ 98139 h 1926940"/>
              <a:gd name="connsiteX1" fmla="*/ 4167104 w 5754252"/>
              <a:gd name="connsiteY1" fmla="*/ 62281 h 1926940"/>
              <a:gd name="connsiteX2" fmla="*/ 5655246 w 5754252"/>
              <a:gd name="connsiteY2" fmla="*/ 779457 h 1926940"/>
              <a:gd name="connsiteX3" fmla="*/ 5619387 w 5754252"/>
              <a:gd name="connsiteY3" fmla="*/ 1926940 h 1926940"/>
              <a:gd name="connsiteX4" fmla="*/ 5619387 w 5754252"/>
              <a:gd name="connsiteY4" fmla="*/ 1926940 h 1926940"/>
              <a:gd name="connsiteX0" fmla="*/ 0 w 5754252"/>
              <a:gd name="connsiteY0" fmla="*/ 81586 h 1910387"/>
              <a:gd name="connsiteX1" fmla="*/ 4167104 w 5754252"/>
              <a:gd name="connsiteY1" fmla="*/ 45728 h 1910387"/>
              <a:gd name="connsiteX2" fmla="*/ 5655246 w 5754252"/>
              <a:gd name="connsiteY2" fmla="*/ 762904 h 1910387"/>
              <a:gd name="connsiteX3" fmla="*/ 5619387 w 5754252"/>
              <a:gd name="connsiteY3" fmla="*/ 1910387 h 1910387"/>
              <a:gd name="connsiteX4" fmla="*/ 5619387 w 5754252"/>
              <a:gd name="connsiteY4" fmla="*/ 1910387 h 1910387"/>
              <a:gd name="connsiteX0" fmla="*/ 0 w 5751731"/>
              <a:gd name="connsiteY0" fmla="*/ 4828 h 1833629"/>
              <a:gd name="connsiteX1" fmla="*/ 4201356 w 5751731"/>
              <a:gd name="connsiteY1" fmla="*/ 130335 h 1833629"/>
              <a:gd name="connsiteX2" fmla="*/ 5655246 w 5751731"/>
              <a:gd name="connsiteY2" fmla="*/ 686146 h 1833629"/>
              <a:gd name="connsiteX3" fmla="*/ 5619387 w 5751731"/>
              <a:gd name="connsiteY3" fmla="*/ 1833629 h 1833629"/>
              <a:gd name="connsiteX4" fmla="*/ 5619387 w 5751731"/>
              <a:gd name="connsiteY4" fmla="*/ 1833629 h 1833629"/>
              <a:gd name="connsiteX0" fmla="*/ 0 w 5751731"/>
              <a:gd name="connsiteY0" fmla="*/ 81585 h 1910386"/>
              <a:gd name="connsiteX1" fmla="*/ 4201357 w 5751731"/>
              <a:gd name="connsiteY1" fmla="*/ 45728 h 1910386"/>
              <a:gd name="connsiteX2" fmla="*/ 5655246 w 5751731"/>
              <a:gd name="connsiteY2" fmla="*/ 762903 h 1910386"/>
              <a:gd name="connsiteX3" fmla="*/ 5619387 w 5751731"/>
              <a:gd name="connsiteY3" fmla="*/ 1910386 h 1910386"/>
              <a:gd name="connsiteX4" fmla="*/ 5619387 w 5751731"/>
              <a:gd name="connsiteY4" fmla="*/ 1910386 h 1910386"/>
              <a:gd name="connsiteX0" fmla="*/ 0 w 5854218"/>
              <a:gd name="connsiteY0" fmla="*/ 81585 h 1910386"/>
              <a:gd name="connsiteX1" fmla="*/ 4201357 w 5854218"/>
              <a:gd name="connsiteY1" fmla="*/ 45728 h 1910386"/>
              <a:gd name="connsiteX2" fmla="*/ 5775125 w 5854218"/>
              <a:gd name="connsiteY2" fmla="*/ 762903 h 1910386"/>
              <a:gd name="connsiteX3" fmla="*/ 5619387 w 5854218"/>
              <a:gd name="connsiteY3" fmla="*/ 1910386 h 1910386"/>
              <a:gd name="connsiteX4" fmla="*/ 5619387 w 5854218"/>
              <a:gd name="connsiteY4" fmla="*/ 1910386 h 1910386"/>
              <a:gd name="connsiteX0" fmla="*/ 0 w 5868125"/>
              <a:gd name="connsiteY0" fmla="*/ 81585 h 2029616"/>
              <a:gd name="connsiteX1" fmla="*/ 4201357 w 5868125"/>
              <a:gd name="connsiteY1" fmla="*/ 45728 h 2029616"/>
              <a:gd name="connsiteX2" fmla="*/ 5775125 w 5868125"/>
              <a:gd name="connsiteY2" fmla="*/ 762903 h 2029616"/>
              <a:gd name="connsiteX3" fmla="*/ 5619387 w 5868125"/>
              <a:gd name="connsiteY3" fmla="*/ 1910386 h 2029616"/>
              <a:gd name="connsiteX4" fmla="*/ 5071363 w 5868125"/>
              <a:gd name="connsiteY4" fmla="*/ 2017962 h 2029616"/>
              <a:gd name="connsiteX0" fmla="*/ 0 w 5863642"/>
              <a:gd name="connsiteY0" fmla="*/ 81585 h 2017962"/>
              <a:gd name="connsiteX1" fmla="*/ 4201357 w 5863642"/>
              <a:gd name="connsiteY1" fmla="*/ 45728 h 2017962"/>
              <a:gd name="connsiteX2" fmla="*/ 5775125 w 5863642"/>
              <a:gd name="connsiteY2" fmla="*/ 762903 h 2017962"/>
              <a:gd name="connsiteX3" fmla="*/ 5602261 w 5863642"/>
              <a:gd name="connsiteY3" fmla="*/ 1587656 h 2017962"/>
              <a:gd name="connsiteX4" fmla="*/ 5071363 w 5863642"/>
              <a:gd name="connsiteY4" fmla="*/ 2017962 h 2017962"/>
              <a:gd name="connsiteX0" fmla="*/ 0 w 5883119"/>
              <a:gd name="connsiteY0" fmla="*/ 81585 h 2017962"/>
              <a:gd name="connsiteX1" fmla="*/ 4201357 w 5883119"/>
              <a:gd name="connsiteY1" fmla="*/ 45728 h 2017962"/>
              <a:gd name="connsiteX2" fmla="*/ 5775125 w 5883119"/>
              <a:gd name="connsiteY2" fmla="*/ 762903 h 2017962"/>
              <a:gd name="connsiteX3" fmla="*/ 5670764 w 5883119"/>
              <a:gd name="connsiteY3" fmla="*/ 1623514 h 2017962"/>
              <a:gd name="connsiteX4" fmla="*/ 5071363 w 5883119"/>
              <a:gd name="connsiteY4" fmla="*/ 2017962 h 2017962"/>
              <a:gd name="connsiteX0" fmla="*/ 0 w 5752825"/>
              <a:gd name="connsiteY0" fmla="*/ 81585 h 2017962"/>
              <a:gd name="connsiteX1" fmla="*/ 4201357 w 5752825"/>
              <a:gd name="connsiteY1" fmla="*/ 45728 h 2017962"/>
              <a:gd name="connsiteX2" fmla="*/ 5586742 w 5752825"/>
              <a:gd name="connsiteY2" fmla="*/ 762903 h 2017962"/>
              <a:gd name="connsiteX3" fmla="*/ 5670764 w 5752825"/>
              <a:gd name="connsiteY3" fmla="*/ 1623514 h 2017962"/>
              <a:gd name="connsiteX4" fmla="*/ 5071363 w 5752825"/>
              <a:gd name="connsiteY4" fmla="*/ 2017962 h 2017962"/>
              <a:gd name="connsiteX0" fmla="*/ 0 w 5741181"/>
              <a:gd name="connsiteY0" fmla="*/ 81585 h 2089679"/>
              <a:gd name="connsiteX1" fmla="*/ 4201357 w 5741181"/>
              <a:gd name="connsiteY1" fmla="*/ 45728 h 2089679"/>
              <a:gd name="connsiteX2" fmla="*/ 5586742 w 5741181"/>
              <a:gd name="connsiteY2" fmla="*/ 762903 h 2089679"/>
              <a:gd name="connsiteX3" fmla="*/ 5670764 w 5741181"/>
              <a:gd name="connsiteY3" fmla="*/ 1623514 h 2089679"/>
              <a:gd name="connsiteX4" fmla="*/ 5259746 w 5741181"/>
              <a:gd name="connsiteY4" fmla="*/ 2089679 h 2089679"/>
              <a:gd name="connsiteX0" fmla="*/ 0 w 5736103"/>
              <a:gd name="connsiteY0" fmla="*/ 81585 h 2017962"/>
              <a:gd name="connsiteX1" fmla="*/ 4201357 w 5736103"/>
              <a:gd name="connsiteY1" fmla="*/ 45728 h 2017962"/>
              <a:gd name="connsiteX2" fmla="*/ 5586742 w 5736103"/>
              <a:gd name="connsiteY2" fmla="*/ 762903 h 2017962"/>
              <a:gd name="connsiteX3" fmla="*/ 5670764 w 5736103"/>
              <a:gd name="connsiteY3" fmla="*/ 1623514 h 2017962"/>
              <a:gd name="connsiteX4" fmla="*/ 5345375 w 5736103"/>
              <a:gd name="connsiteY4" fmla="*/ 2017962 h 2017962"/>
              <a:gd name="connsiteX0" fmla="*/ 0 w 5736103"/>
              <a:gd name="connsiteY0" fmla="*/ 81585 h 2017962"/>
              <a:gd name="connsiteX1" fmla="*/ 4201357 w 5736103"/>
              <a:gd name="connsiteY1" fmla="*/ 45728 h 2017962"/>
              <a:gd name="connsiteX2" fmla="*/ 5586742 w 5736103"/>
              <a:gd name="connsiteY2" fmla="*/ 762903 h 2017962"/>
              <a:gd name="connsiteX3" fmla="*/ 5670764 w 5736103"/>
              <a:gd name="connsiteY3" fmla="*/ 1623514 h 2017962"/>
              <a:gd name="connsiteX4" fmla="*/ 5345375 w 5736103"/>
              <a:gd name="connsiteY4" fmla="*/ 2017962 h 201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6103" h="2017962">
                <a:moveTo>
                  <a:pt x="0" y="81585"/>
                </a:moveTo>
                <a:cubicBezTo>
                  <a:pt x="1502391" y="63656"/>
                  <a:pt x="3270233" y="-67825"/>
                  <a:pt x="4201357" y="45728"/>
                </a:cubicBezTo>
                <a:cubicBezTo>
                  <a:pt x="5132481" y="159281"/>
                  <a:pt x="5341841" y="499939"/>
                  <a:pt x="5586742" y="762903"/>
                </a:cubicBezTo>
                <a:cubicBezTo>
                  <a:pt x="5831643" y="1025867"/>
                  <a:pt x="5710992" y="1414338"/>
                  <a:pt x="5670764" y="1623514"/>
                </a:cubicBezTo>
                <a:cubicBezTo>
                  <a:pt x="5630536" y="1832690"/>
                  <a:pt x="5493799" y="1946244"/>
                  <a:pt x="5345375" y="201796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81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 animBg="1"/>
      <p:bldP spid="17" grpId="0"/>
      <p:bldP spid="18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12812" y="1151121"/>
            <a:ext cx="9982176" cy="236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river_name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rivers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mountain_range 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mountains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 на </a:t>
            </a:r>
            <a:r>
              <a:rPr lang="en-US" dirty="0" smtClean="0"/>
              <a:t>UNION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52012" y="2267763"/>
            <a:ext cx="2195400" cy="579329"/>
          </a:xfrm>
          <a:prstGeom prst="wedgeRoundRectCallout">
            <a:avLst>
              <a:gd name="adj1" fmla="val -69740"/>
              <a:gd name="adj2" fmla="val 64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друга 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75012" y="2117651"/>
            <a:ext cx="2209800" cy="585140"/>
          </a:xfrm>
          <a:prstGeom prst="wedgeRoundRectCallout">
            <a:avLst>
              <a:gd name="adj1" fmla="val -85750"/>
              <a:gd name="adj2" fmla="val -2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</a:t>
            </a:r>
            <a:r>
              <a:rPr lang="bg-BG" sz="2800" noProof="1" smtClean="0">
                <a:solidFill>
                  <a:srgbClr val="FFFFFF"/>
                </a:solidFill>
              </a:rPr>
              <a:t>бединение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52012" y="1373157"/>
            <a:ext cx="1524000" cy="580049"/>
          </a:xfrm>
          <a:prstGeom prst="wedgeRoundRectCallout">
            <a:avLst>
              <a:gd name="adj1" fmla="val -98959"/>
              <a:gd name="adj2" fmla="val -32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884330" y="3903856"/>
            <a:ext cx="6629400" cy="262114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Броят на колоните </a:t>
            </a:r>
            <a:r>
              <a:rPr lang="ru-RU" dirty="0"/>
              <a:t>в двете заявки трябва </a:t>
            </a:r>
            <a:r>
              <a:rPr lang="ru-RU" dirty="0">
                <a:solidFill>
                  <a:schemeClr val="accent1"/>
                </a:solidFill>
              </a:rPr>
              <a:t>да </a:t>
            </a:r>
            <a:r>
              <a:rPr lang="ru-RU" dirty="0" smtClean="0">
                <a:solidFill>
                  <a:schemeClr val="accent1"/>
                </a:solidFill>
              </a:rPr>
              <a:t>е </a:t>
            </a:r>
            <a:r>
              <a:rPr lang="ru-RU" dirty="0">
                <a:solidFill>
                  <a:schemeClr val="accent1"/>
                </a:solidFill>
              </a:rPr>
              <a:t>един и </a:t>
            </a:r>
            <a:r>
              <a:rPr lang="ru-RU" dirty="0" smtClean="0">
                <a:solidFill>
                  <a:schemeClr val="accent1"/>
                </a:solidFill>
              </a:rPr>
              <a:t>същ</a:t>
            </a:r>
            <a:r>
              <a:rPr lang="ru-RU" dirty="0" smtClean="0"/>
              <a:t>!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smtClean="0"/>
              <a:t>За </a:t>
            </a:r>
            <a:r>
              <a:rPr lang="ru-RU" dirty="0">
                <a:solidFill>
                  <a:schemeClr val="accent1"/>
                </a:solidFill>
              </a:rPr>
              <a:t>имена на колони</a:t>
            </a:r>
            <a:r>
              <a:rPr lang="ru-RU" dirty="0"/>
              <a:t> </a:t>
            </a:r>
            <a:r>
              <a:rPr lang="ru-RU" dirty="0" smtClean="0"/>
              <a:t>в резултата се </a:t>
            </a:r>
            <a:r>
              <a:rPr lang="ru-RU" dirty="0"/>
              <a:t>взимат имената на колоните </a:t>
            </a:r>
            <a:r>
              <a:rPr lang="ru-RU" dirty="0">
                <a:solidFill>
                  <a:schemeClr val="accent1"/>
                </a:solidFill>
              </a:rPr>
              <a:t>от първата </a:t>
            </a:r>
            <a:r>
              <a:rPr lang="ru-RU" dirty="0" smtClean="0">
                <a:solidFill>
                  <a:schemeClr val="accent1"/>
                </a:solidFill>
              </a:rPr>
              <a:t>заявка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9679"/>
              </p:ext>
            </p:extLst>
          </p:nvPr>
        </p:nvGraphicFramePr>
        <p:xfrm>
          <a:off x="7999412" y="4038600"/>
          <a:ext cx="281940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noProof="1" smtClean="0"/>
                        <a:t>river_name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8012" y="1151121"/>
            <a:ext cx="109584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peak_name as name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elevation as info</a:t>
            </a:r>
            <a:b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peaks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country_name, capital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</a:t>
            </a:r>
            <a:r>
              <a:rPr lang="en-US" dirty="0" smtClean="0"/>
              <a:t>UNION</a:t>
            </a:r>
            <a:r>
              <a:rPr lang="bg-BG" dirty="0" smtClean="0"/>
              <a:t> (1)</a:t>
            </a:r>
            <a:endParaRPr lang="bg-BG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4114800"/>
            <a:ext cx="6931400" cy="241020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accent1"/>
                </a:solidFill>
              </a:rPr>
              <a:t>Т</a:t>
            </a:r>
            <a:r>
              <a:rPr lang="ru-RU" sz="3600" dirty="0" smtClean="0">
                <a:solidFill>
                  <a:schemeClr val="accent1"/>
                </a:solidFill>
              </a:rPr>
              <a:t>ипът</a:t>
            </a:r>
            <a:r>
              <a:rPr lang="ru-RU" sz="3600" dirty="0" smtClean="0"/>
              <a:t> </a:t>
            </a:r>
            <a:r>
              <a:rPr lang="ru-RU" sz="3600" dirty="0"/>
              <a:t>на </a:t>
            </a:r>
            <a:r>
              <a:rPr lang="ru-RU" sz="3600" dirty="0" smtClean="0"/>
              <a:t>колони от двете таблици </a:t>
            </a:r>
            <a:r>
              <a:rPr lang="ru-RU" sz="3600" dirty="0" smtClean="0">
                <a:solidFill>
                  <a:schemeClr val="accent1"/>
                </a:solidFill>
              </a:rPr>
              <a:t>не е нужно да </a:t>
            </a:r>
            <a:r>
              <a:rPr lang="ru-RU" sz="3600" dirty="0">
                <a:solidFill>
                  <a:schemeClr val="accent1"/>
                </a:solidFill>
              </a:rPr>
              <a:t>е един и </a:t>
            </a:r>
            <a:r>
              <a:rPr lang="ru-RU" sz="3600" dirty="0" smtClean="0">
                <a:solidFill>
                  <a:schemeClr val="accent1"/>
                </a:solidFill>
              </a:rPr>
              <a:t>същ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 smtClean="0"/>
              <a:t>Може да дадете </a:t>
            </a:r>
            <a:r>
              <a:rPr lang="bg-BG" sz="3600" dirty="0" smtClean="0">
                <a:solidFill>
                  <a:schemeClr val="accent1"/>
                </a:solidFill>
              </a:rPr>
              <a:t>друго име </a:t>
            </a:r>
            <a:r>
              <a:rPr lang="bg-BG" sz="3600" dirty="0" smtClean="0"/>
              <a:t>на колоните </a:t>
            </a:r>
            <a:r>
              <a:rPr lang="bg-BG" sz="3600" dirty="0" smtClean="0">
                <a:solidFill>
                  <a:schemeClr val="accent1"/>
                </a:solidFill>
              </a:rPr>
              <a:t>чрез псевдоними</a:t>
            </a:r>
            <a:endParaRPr lang="ru-RU" sz="3600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427"/>
              </p:ext>
            </p:extLst>
          </p:nvPr>
        </p:nvGraphicFramePr>
        <p:xfrm>
          <a:off x="7770812" y="4217266"/>
          <a:ext cx="379560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38200"/>
              </a:tblGrid>
              <a:tr h="431067">
                <a:tc>
                  <a:txBody>
                    <a:bodyPr/>
                    <a:lstStyle/>
                    <a:p>
                      <a:r>
                        <a:rPr lang="en-US" noProof="1" smtClean="0"/>
                        <a:t>name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info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Everest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8848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31067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Albania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Tirana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9412" y="2626101"/>
            <a:ext cx="2029812" cy="579329"/>
          </a:xfrm>
          <a:prstGeom prst="wedgeRoundRectCallout">
            <a:avLst>
              <a:gd name="adj1" fmla="val -81242"/>
              <a:gd name="adj2" fmla="val 67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текст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886845" y="2337173"/>
            <a:ext cx="3200400" cy="522407"/>
          </a:xfrm>
          <a:prstGeom prst="wedgeRoundRectCallout">
            <a:avLst>
              <a:gd name="adj1" fmla="val 38757"/>
              <a:gd name="adj2" fmla="val -159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даваме друго име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045224" y="1723147"/>
            <a:ext cx="1524000" cy="620593"/>
          </a:xfrm>
          <a:prstGeom prst="wedgeRoundRectCallout">
            <a:avLst>
              <a:gd name="adj1" fmla="val -88746"/>
              <a:gd name="adj2" fmla="val -477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число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8012" y="1151121"/>
            <a:ext cx="109584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apital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name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country_name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countries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</a:t>
            </a:r>
            <a:r>
              <a:rPr lang="en-US" dirty="0"/>
              <a:t>UNION</a:t>
            </a:r>
            <a:r>
              <a:rPr lang="bg-BG" dirty="0"/>
              <a:t> </a:t>
            </a:r>
            <a:r>
              <a:rPr lang="bg-BG" dirty="0" smtClean="0"/>
              <a:t>(2)</a:t>
            </a:r>
            <a:endParaRPr lang="bg-BG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3725567"/>
            <a:ext cx="8808362" cy="2410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 </a:t>
            </a:r>
            <a:r>
              <a:rPr lang="ru-RU" dirty="0" smtClean="0"/>
              <a:t>резултат</a:t>
            </a:r>
            <a:r>
              <a:rPr lang="bg-BG" dirty="0"/>
              <a:t>а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1"/>
                </a:solidFill>
              </a:rPr>
              <a:t>няма</a:t>
            </a:r>
            <a:r>
              <a:rPr lang="ru-RU" dirty="0"/>
              <a:t> да присъстват </a:t>
            </a:r>
            <a:r>
              <a:rPr lang="ru-RU" dirty="0">
                <a:solidFill>
                  <a:schemeClr val="accent1"/>
                </a:solidFill>
              </a:rPr>
              <a:t>повтарящи се редове</a:t>
            </a:r>
          </a:p>
          <a:p>
            <a:pPr>
              <a:lnSpc>
                <a:spcPct val="100000"/>
              </a:lnSpc>
            </a:pPr>
            <a:r>
              <a:rPr lang="ru-RU" dirty="0"/>
              <a:t>Ако </a:t>
            </a:r>
            <a:r>
              <a:rPr lang="bg-BG" dirty="0"/>
              <a:t>трябва </a:t>
            </a:r>
            <a:r>
              <a:rPr lang="ru-RU" dirty="0"/>
              <a:t>да ги има, може да  се използва </a:t>
            </a:r>
            <a:r>
              <a:rPr lang="ru-RU" b="1" dirty="0">
                <a:solidFill>
                  <a:schemeClr val="accent1"/>
                </a:solidFill>
              </a:rPr>
              <a:t>UNION ALL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3869"/>
              </p:ext>
            </p:extLst>
          </p:nvPr>
        </p:nvGraphicFramePr>
        <p:xfrm>
          <a:off x="9766412" y="3809999"/>
          <a:ext cx="178057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0578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noProof="1" smtClean="0"/>
                        <a:t>name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Monaco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31067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Albania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59221" y="2023623"/>
            <a:ext cx="7924800" cy="476556"/>
          </a:xfrm>
          <a:prstGeom prst="wedgeRoundRectCallout">
            <a:avLst>
              <a:gd name="adj1" fmla="val -73479"/>
              <a:gd name="adj2" fmla="val -50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Има страни, на които столицата носи същото име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се изведе списък с имената на всички планини и реки в България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smtClean="0"/>
              <a:t>Бележка</a:t>
            </a:r>
            <a:r>
              <a:rPr lang="ru-RU" dirty="0"/>
              <a:t>: Заявка към базата от данни </a:t>
            </a:r>
            <a:r>
              <a:rPr lang="ru-RU" dirty="0" smtClean="0">
                <a:solidFill>
                  <a:schemeClr val="accent1"/>
                </a:solidFill>
              </a:rPr>
              <a:t>Geography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Всички планини и реки в България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741977"/>
            <a:ext cx="3210774" cy="2134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741977"/>
            <a:ext cx="3202234" cy="2134823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209253" y="3477081"/>
            <a:ext cx="646783" cy="6752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Equal 11"/>
          <p:cNvSpPr/>
          <p:nvPr/>
        </p:nvSpPr>
        <p:spPr>
          <a:xfrm>
            <a:off x="8714764" y="3523638"/>
            <a:ext cx="700200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27453" y="3382847"/>
            <a:ext cx="199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UNION</a:t>
            </a:r>
            <a:endParaRPr lang="bg-BG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197868" y="1015802"/>
            <a:ext cx="10582955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river_name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name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in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river_id f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countries_rivers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country_code = 'BG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mountain_range from mountains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in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mountain_id from mountains_countries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country_code = 'BG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Всички планини и реки в България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02660" y="3505200"/>
            <a:ext cx="3276600" cy="580676"/>
          </a:xfrm>
          <a:prstGeom prst="wedgeRoundRectCallout">
            <a:avLst>
              <a:gd name="adj1" fmla="val -93476"/>
              <a:gd name="adj2" fmla="val 62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имена на планини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90012" y="5863100"/>
            <a:ext cx="2491343" cy="478751"/>
          </a:xfrm>
          <a:prstGeom prst="wedgeRoundRectCallout">
            <a:avLst>
              <a:gd name="adj1" fmla="val -85106"/>
              <a:gd name="adj2" fmla="val -405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BG </a:t>
            </a:r>
            <a:r>
              <a:rPr lang="bg-BG" sz="2800" noProof="1" smtClean="0">
                <a:solidFill>
                  <a:srgbClr val="FFFFFF"/>
                </a:solidFill>
              </a:rPr>
              <a:t>планини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60965" y="2782944"/>
            <a:ext cx="1818295" cy="580301"/>
          </a:xfrm>
          <a:prstGeom prst="wedgeRoundRectCallout">
            <a:avLst>
              <a:gd name="adj1" fmla="val -107382"/>
              <a:gd name="adj2" fmla="val -517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BG </a:t>
            </a:r>
            <a:r>
              <a:rPr lang="bg-BG" sz="2800" noProof="1" smtClean="0">
                <a:solidFill>
                  <a:srgbClr val="FFFFFF"/>
                </a:solidFill>
              </a:rPr>
              <a:t>реки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68705" y="1337301"/>
            <a:ext cx="3302507" cy="567699"/>
          </a:xfrm>
          <a:prstGeom prst="wedgeRoundRectCallout">
            <a:avLst>
              <a:gd name="adj1" fmla="val -63128"/>
              <a:gd name="adj2" fmla="val -347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имената на реките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41117" y="3295585"/>
            <a:ext cx="2324695" cy="514415"/>
          </a:xfrm>
          <a:prstGeom prst="wedgeRoundRectCallout">
            <a:avLst>
              <a:gd name="adj1" fmla="val -92222"/>
              <a:gd name="adj2" fmla="val 94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обединение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2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5629</TotalTime>
  <Words>756</Words>
  <Application>Microsoft Office PowerPoint</Application>
  <PresentationFormat>Custom</PresentationFormat>
  <Paragraphs>212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Обединяване на заявки</vt:lpstr>
      <vt:lpstr>Съдържание</vt:lpstr>
      <vt:lpstr>Задача: Всички планини и реки</vt:lpstr>
      <vt:lpstr>Обединяване на заявки</vt:lpstr>
      <vt:lpstr>Синтаксис на UNION</vt:lpstr>
      <vt:lpstr>Особености при UNION (1)</vt:lpstr>
      <vt:lpstr>Особености при UNION (2)</vt:lpstr>
      <vt:lpstr>Задача: Всички планини и реки в България</vt:lpstr>
      <vt:lpstr>Решение: Всички планини и реки в България</vt:lpstr>
      <vt:lpstr>Използване на ORDER BY с UNION</vt:lpstr>
      <vt:lpstr>Използване на LIMIT с UNION</vt:lpstr>
      <vt:lpstr>Обобщение</vt:lpstr>
      <vt:lpstr>Обединяване на заявки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269</cp:revision>
  <dcterms:created xsi:type="dcterms:W3CDTF">2014-01-02T17:00:34Z</dcterms:created>
  <dcterms:modified xsi:type="dcterms:W3CDTF">2018-10-17T09:10:28Z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