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481" r:id="rId3"/>
    <p:sldId id="482" r:id="rId4"/>
    <p:sldId id="478" r:id="rId5"/>
    <p:sldId id="479" r:id="rId6"/>
    <p:sldId id="480" r:id="rId7"/>
    <p:sldId id="475" r:id="rId8"/>
    <p:sldId id="476" r:id="rId9"/>
    <p:sldId id="477" r:id="rId10"/>
    <p:sldId id="410" r:id="rId11"/>
    <p:sldId id="411" r:id="rId12"/>
    <p:sldId id="447" r:id="rId13"/>
    <p:sldId id="484" r:id="rId14"/>
    <p:sldId id="48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81"/>
            <p14:sldId id="482"/>
          </p14:sldIdLst>
        </p14:section>
        <p14:section name="Joins" id="{7A2D8654-6F66-4E54-9BD2-B335C0C863B7}">
          <p14:sldIdLst>
            <p14:sldId id="478"/>
            <p14:sldId id="479"/>
            <p14:sldId id="480"/>
            <p14:sldId id="475"/>
            <p14:sldId id="476"/>
            <p14:sldId id="477"/>
            <p14:sldId id="410"/>
            <p14:sldId id="411"/>
          </p14:sldIdLst>
        </p14:section>
        <p14:section name="Conclusion" id="{A455DB05-6798-45C7-B3F4-F78A8A5C1EFA}">
          <p14:sldIdLst>
            <p14:sldId id="447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FFFFF"/>
    <a:srgbClr val="FF0000"/>
    <a:srgbClr val="D9D5C7"/>
    <a:srgbClr val="000000"/>
    <a:srgbClr val="C6C0AA"/>
    <a:srgbClr val="00B050"/>
    <a:srgbClr val="613306"/>
    <a:srgbClr val="371D03"/>
    <a:srgbClr val="48260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413" autoAdjust="0"/>
  </p:normalViewPr>
  <p:slideViewPr>
    <p:cSldViewPr>
      <p:cViewPr varScale="1">
        <p:scale>
          <a:sx n="49" d="100"/>
          <a:sy n="49" d="100"/>
        </p:scale>
        <p:origin x="408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371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2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val="183981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6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7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0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850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dirty="0" smtClean="0"/>
              <a:t>Връзки </a:t>
            </a:r>
            <a:r>
              <a:rPr lang="ru-RU" dirty="0"/>
              <a:t>между </a:t>
            </a:r>
            <a:r>
              <a:rPr lang="ru-RU" dirty="0" smtClean="0"/>
              <a:t>таблици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/>
              <a:t>JOIN клауза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06020" cy="2524722"/>
            <a:chOff x="745783" y="3624633"/>
            <a:chExt cx="580602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7027" y="3706052"/>
              <a:ext cx="1524776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32612" y="4401756"/>
            <a:ext cx="4734209" cy="1828800"/>
            <a:chOff x="5103812" y="4564221"/>
            <a:chExt cx="4795838" cy="1853787"/>
          </a:xfrm>
        </p:grpSpPr>
        <p:grpSp>
          <p:nvGrpSpPr>
            <p:cNvPr id="15" name="Group 14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44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5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6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20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2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6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INNER JOIN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(връзка само с вътрешните записи)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Връзка на две таблици, връщаща само редовете, отговарящи на условието за свързване.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LEFT (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RIGHT) OUTER JOIN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(връзка и със записите, които са външни отляво / отдясно)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Връща резултата на връзката с вътрешните записи и също така </a:t>
            </a:r>
            <a:r>
              <a:rPr lang="bg-BG" dirty="0" err="1" smtClean="0"/>
              <a:t>несъвпадащите</a:t>
            </a:r>
            <a:r>
              <a:rPr lang="bg-BG" dirty="0" smtClean="0"/>
              <a:t> записи от лявата (или дясната) таблица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Full outer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(връзка с всички външни записи)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Връща резултата на </a:t>
            </a:r>
            <a:r>
              <a:rPr lang="en-US" dirty="0" smtClean="0"/>
              <a:t>INNER JOIN </a:t>
            </a:r>
            <a:r>
              <a:rPr lang="bg-BG" dirty="0" smtClean="0"/>
              <a:t>и всички </a:t>
            </a:r>
            <a:r>
              <a:rPr lang="bg-BG" dirty="0" err="1" smtClean="0"/>
              <a:t>несъвпадащи</a:t>
            </a:r>
            <a:r>
              <a:rPr lang="bg-BG" dirty="0" smtClean="0"/>
              <a:t> записи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smtClean="0"/>
              <a:t>Може да свързваме таблици с </a:t>
            </a:r>
            <a:r>
              <a:rPr lang="en-US" sz="3200" b="1" dirty="0" smtClean="0">
                <a:solidFill>
                  <a:srgbClr val="F3BE60"/>
                </a:solidFill>
              </a:rPr>
              <a:t>JOIN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400" dirty="0" smtClean="0">
                <a:solidFill>
                  <a:schemeClr val="tx2">
                    <a:lumMod val="75000"/>
                  </a:schemeClr>
                </a:solidFill>
              </a:rPr>
              <a:t>Декартово произведение </a:t>
            </a:r>
            <a:r>
              <a:rPr lang="bg-BG" sz="3400" dirty="0" smtClean="0"/>
              <a:t>получаваме,</a:t>
            </a:r>
            <a:br>
              <a:rPr lang="bg-BG" sz="3400" dirty="0" smtClean="0"/>
            </a:br>
            <a:r>
              <a:rPr lang="bg-BG" sz="3400" dirty="0" smtClean="0"/>
              <a:t>когато </a:t>
            </a:r>
            <a:r>
              <a:rPr lang="en-US" sz="3400" dirty="0" smtClean="0"/>
              <a:t>JOIN </a:t>
            </a:r>
            <a:r>
              <a:rPr lang="bg-BG" sz="3400" dirty="0" smtClean="0"/>
              <a:t>условието липсва или е </a:t>
            </a:r>
            <a:br>
              <a:rPr lang="bg-BG" sz="3400" dirty="0" smtClean="0"/>
            </a:br>
            <a:r>
              <a:rPr lang="bg-BG" sz="3400" dirty="0" smtClean="0"/>
              <a:t>невалидно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smtClean="0"/>
              <a:t>Има различни видове връзки </a:t>
            </a:r>
            <a:br>
              <a:rPr lang="bg-BG" sz="3200" dirty="0" smtClean="0"/>
            </a:br>
            <a:r>
              <a:rPr lang="bg-BG" sz="3200" dirty="0" smtClean="0"/>
              <a:t>между таблици –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3BE60"/>
                </a:solidFill>
              </a:rPr>
              <a:t>INNER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rgbClr val="F3BE60"/>
                </a:solidFill>
              </a:rPr>
              <a:t>OUTER</a:t>
            </a:r>
            <a:r>
              <a:rPr lang="en-US" sz="3200" dirty="0" smtClean="0"/>
              <a:t> </a:t>
            </a:r>
            <a:r>
              <a:rPr lang="bg-BG" sz="3200" dirty="0" smtClean="0"/>
              <a:t>и т.н.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0" y="144664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60803" y="1902096"/>
            <a:ext cx="725760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</a:t>
            </a:r>
            <a:r>
              <a:rPr lang="en-US" sz="3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employees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departments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AS 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 smtClean="0">
                <a:latin typeface="Consolas" panose="020B0609020204030204" pitchFamily="49" charset="0"/>
              </a:rPr>
              <a:t>d.department_id </a:t>
            </a:r>
            <a:r>
              <a:rPr lang="en-US" sz="3000" b="1" noProof="1">
                <a:latin typeface="Consolas" panose="020B0609020204030204" pitchFamily="49" charset="0"/>
              </a:rPr>
              <a:t>= </a:t>
            </a:r>
            <a:r>
              <a:rPr lang="en-US" sz="3000" b="1" noProof="1" smtClean="0">
                <a:latin typeface="Consolas" panose="020B0609020204030204" pitchFamily="49" charset="0"/>
              </a:rPr>
              <a:t>e.department_id</a:t>
            </a:r>
            <a:endParaRPr lang="en-US" sz="3000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Връзки между </a:t>
            </a:r>
            <a:r>
              <a:rPr lang="ru-RU" dirty="0" smtClean="0"/>
              <a:t>таблици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JOIN клауза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73279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5105400"/>
            <a:ext cx="11804822" cy="1616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bg-BG" sz="2800" dirty="0" smtClean="0"/>
              <a:t>Признаване на заслуги</a:t>
            </a:r>
            <a:r>
              <a:rPr lang="en-US" sz="2800" dirty="0" smtClean="0"/>
              <a:t>: </a:t>
            </a:r>
            <a:r>
              <a:rPr lang="bg-BG" sz="2800" dirty="0" smtClean="0"/>
              <a:t> тази работа може да съдържа части от</a:t>
            </a:r>
            <a:endParaRPr lang="en-US" sz="28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smtClean="0">
                <a:hlinkClick r:id="rId5"/>
              </a:rPr>
              <a:t>Databases</a:t>
            </a:r>
            <a:r>
              <a:rPr lang="en-US" sz="2400" dirty="0" smtClean="0"/>
              <a:t>" </a:t>
            </a:r>
            <a:r>
              <a:rPr lang="bg-BG" sz="2400" dirty="0" smtClean="0"/>
              <a:t>курса на </a:t>
            </a:r>
            <a:r>
              <a:rPr lang="bg-BG" sz="2400" dirty="0" err="1" smtClean="0"/>
              <a:t>Телерик</a:t>
            </a:r>
            <a:r>
              <a:rPr lang="bg-BG" sz="2400" dirty="0" smtClean="0"/>
              <a:t> Академия, публикуван под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6"/>
              </a:rPr>
              <a:t>CC-BY-NC-SA</a:t>
            </a:r>
            <a:r>
              <a:rPr lang="en-US" sz="2400" dirty="0" smtClean="0"/>
              <a:t> </a:t>
            </a:r>
            <a:r>
              <a:rPr lang="bg-BG" sz="2400" dirty="0" smtClean="0"/>
              <a:t>лиценз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1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Декартово произведение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Връзки между таблици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Типове връзки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66212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82122" y="3828238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от множество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Понякога се </a:t>
            </a:r>
            <a:r>
              <a:rPr lang="bg-BG" dirty="0" smtClean="0"/>
              <a:t>нуждае</a:t>
            </a:r>
            <a:r>
              <a:rPr lang="bg-BG" dirty="0"/>
              <a:t>м</a:t>
            </a:r>
            <a:r>
              <a:rPr lang="bg-BG" dirty="0" smtClean="0"/>
              <a:t> </a:t>
            </a:r>
            <a:r>
              <a:rPr lang="bg-BG" dirty="0" smtClean="0"/>
              <a:t>от данни от няколко таблици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/>
          </p:nvPr>
        </p:nvGraphicFramePr>
        <p:xfrm>
          <a:off x="684212" y="2456639"/>
          <a:ext cx="4953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0632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172368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</a:t>
                      </a:r>
                      <a:r>
                        <a:rPr lang="bg-BG" noProof="1" smtClean="0"/>
                        <a:t>_</a:t>
                      </a:r>
                      <a:r>
                        <a:rPr lang="en-US" noProof="1" smtClean="0"/>
                        <a:t>name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department_id</a:t>
                      </a:r>
                      <a:endParaRPr lang="en-US" noProof="1"/>
                    </a:p>
                  </a:txBody>
                  <a:tcPr anchor="ctr"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Edward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1800573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399212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0895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/>
          </p:nvPr>
        </p:nvGraphicFramePr>
        <p:xfrm>
          <a:off x="1979611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="" xmlns:a16="http://schemas.microsoft.com/office/drawing/2014/main" val="187285565"/>
                    </a:ext>
                  </a:extLst>
                </a:gridCol>
                <a:gridCol w="2134478">
                  <a:extLst>
                    <a:ext uri="{9D8B030D-6E8A-4147-A177-3AD203B41FA5}">
                      <a16:colId xmlns="" xmlns:a16="http://schemas.microsoft.com/office/drawing/2014/main" val="1774347793"/>
                    </a:ext>
                  </a:extLst>
                </a:gridCol>
                <a:gridCol w="2598421">
                  <a:extLst>
                    <a:ext uri="{9D8B030D-6E8A-4147-A177-3AD203B41FA5}">
                      <a16:colId xmlns=""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Edward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343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1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Декартово произведение </a:t>
            </a:r>
            <a:r>
              <a:rPr lang="en-US" dirty="0" smtClean="0"/>
              <a:t>(1</a:t>
            </a:r>
            <a:r>
              <a:rPr lang="en-US" dirty="0"/>
              <a:t>)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bg-BG" sz="3900" dirty="0" smtClean="0"/>
              <a:t>Това ще създаде </a:t>
            </a:r>
            <a:r>
              <a:rPr lang="bg-BG" sz="3900" dirty="0" smtClean="0">
                <a:solidFill>
                  <a:schemeClr val="tx2">
                    <a:lumMod val="75000"/>
                  </a:schemeClr>
                </a:solidFill>
              </a:rPr>
              <a:t>Декартово произведение</a:t>
            </a:r>
            <a:r>
              <a:rPr lang="bg-BG" sz="3900" dirty="0" smtClean="0"/>
              <a:t>:</a:t>
            </a:r>
            <a:endParaRPr lang="en-US" sz="3900" dirty="0"/>
          </a:p>
          <a:p>
            <a:pPr>
              <a:lnSpc>
                <a:spcPct val="90000"/>
              </a:lnSpc>
            </a:pPr>
            <a:endParaRPr lang="en-US" sz="3900" dirty="0"/>
          </a:p>
          <a:p>
            <a:pPr>
              <a:lnSpc>
                <a:spcPct val="90000"/>
              </a:lnSpc>
            </a:pPr>
            <a:endParaRPr lang="en-US" sz="6500" dirty="0"/>
          </a:p>
          <a:p>
            <a:pPr>
              <a:lnSpc>
                <a:spcPct val="90000"/>
              </a:lnSpc>
            </a:pPr>
            <a:r>
              <a:rPr lang="bg-BG" sz="3900" dirty="0" smtClean="0"/>
              <a:t>Резултатът</a:t>
            </a:r>
            <a:r>
              <a:rPr lang="en-US" sz="3900" dirty="0" smtClean="0"/>
              <a:t>:</a:t>
            </a:r>
            <a:endParaRPr lang="bg-BG" sz="3900" dirty="0" smtClean="0"/>
          </a:p>
          <a:p>
            <a:pPr lvl="1">
              <a:lnSpc>
                <a:spcPct val="90000"/>
              </a:lnSpc>
            </a:pPr>
            <a:endParaRPr lang="bg-BG" dirty="0" smtClean="0">
              <a:solidFill>
                <a:srgbClr val="F3BE60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dirty="0" smtClean="0">
                <a:solidFill>
                  <a:srgbClr val="F3BE60"/>
                </a:solidFill>
              </a:rPr>
              <a:t>всеки</a:t>
            </a:r>
            <a:r>
              <a:rPr lang="bg-BG" dirty="0" smtClean="0"/>
              <a:t> </a:t>
            </a:r>
            <a:r>
              <a:rPr lang="bg-BG" dirty="0"/>
              <a:t>ред от </a:t>
            </a:r>
            <a:r>
              <a:rPr lang="bg-BG" dirty="0">
                <a:solidFill>
                  <a:srgbClr val="F3BE60"/>
                </a:solidFill>
              </a:rPr>
              <a:t>първата</a:t>
            </a:r>
            <a:r>
              <a:rPr lang="bg-BG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таблица </a:t>
            </a:r>
            <a:r>
              <a:rPr lang="bg-BG" dirty="0"/>
              <a:t>е </a:t>
            </a:r>
            <a:r>
              <a:rPr lang="bg-BG" dirty="0" smtClean="0"/>
              <a:t>комбиниран</a:t>
            </a:r>
            <a:br>
              <a:rPr lang="bg-BG" dirty="0" smtClean="0"/>
            </a:br>
            <a:r>
              <a:rPr lang="bg-BG" dirty="0" smtClean="0"/>
              <a:t>с </a:t>
            </a:r>
            <a:r>
              <a:rPr lang="bg-BG" dirty="0" smtClean="0">
                <a:solidFill>
                  <a:srgbClr val="F3BE60"/>
                </a:solidFill>
              </a:rPr>
              <a:t>всеки</a:t>
            </a:r>
            <a:r>
              <a:rPr lang="bg-BG" dirty="0" smtClean="0"/>
              <a:t> ред от </a:t>
            </a:r>
            <a:r>
              <a:rPr lang="bg-BG" dirty="0" smtClean="0">
                <a:solidFill>
                  <a:srgbClr val="F3BE60"/>
                </a:solidFill>
              </a:rPr>
              <a:t>втората</a:t>
            </a:r>
            <a:br>
              <a:rPr lang="bg-BG" dirty="0" smtClean="0">
                <a:solidFill>
                  <a:srgbClr val="F3BE60"/>
                </a:solidFill>
              </a:rPr>
            </a:br>
            <a:endParaRPr lang="bg-BG" dirty="0" smtClean="0">
              <a:solidFill>
                <a:srgbClr val="F3BE60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dirty="0" smtClean="0">
                <a:solidFill>
                  <a:srgbClr val="FFFFFF"/>
                </a:solidFill>
              </a:rPr>
              <a:t>При </a:t>
            </a:r>
            <a:r>
              <a:rPr lang="bg-BG" dirty="0" smtClean="0">
                <a:solidFill>
                  <a:srgbClr val="F3BE60"/>
                </a:solidFill>
              </a:rPr>
              <a:t>200</a:t>
            </a:r>
            <a:r>
              <a:rPr lang="bg-BG" dirty="0" smtClean="0">
                <a:solidFill>
                  <a:srgbClr val="FFFFFF"/>
                </a:solidFill>
              </a:rPr>
              <a:t> реда в първата</a:t>
            </a:r>
            <a:br>
              <a:rPr lang="bg-BG" dirty="0" smtClean="0">
                <a:solidFill>
                  <a:srgbClr val="FFFFFF"/>
                </a:solidFill>
              </a:rPr>
            </a:br>
            <a:r>
              <a:rPr lang="bg-BG" dirty="0" smtClean="0">
                <a:solidFill>
                  <a:srgbClr val="FFFFFF"/>
                </a:solidFill>
              </a:rPr>
              <a:t>и </a:t>
            </a:r>
            <a:r>
              <a:rPr lang="bg-BG" dirty="0" smtClean="0">
                <a:solidFill>
                  <a:srgbClr val="F3BE60"/>
                </a:solidFill>
              </a:rPr>
              <a:t>300</a:t>
            </a:r>
            <a:r>
              <a:rPr lang="bg-BG" dirty="0" smtClean="0">
                <a:solidFill>
                  <a:srgbClr val="FFFFFF"/>
                </a:solidFill>
              </a:rPr>
              <a:t> във втората ще</a:t>
            </a:r>
            <a:br>
              <a:rPr lang="bg-BG" dirty="0" smtClean="0">
                <a:solidFill>
                  <a:srgbClr val="FFFFFF"/>
                </a:solidFill>
              </a:rPr>
            </a:br>
            <a:r>
              <a:rPr lang="bg-BG" dirty="0" smtClean="0">
                <a:solidFill>
                  <a:srgbClr val="FFFFFF"/>
                </a:solidFill>
              </a:rPr>
              <a:t>имаме </a:t>
            </a:r>
            <a:r>
              <a:rPr lang="bg-BG" dirty="0" smtClean="0">
                <a:solidFill>
                  <a:srgbClr val="F3BE60"/>
                </a:solidFill>
              </a:rPr>
              <a:t>60 000 </a:t>
            </a:r>
            <a:r>
              <a:rPr lang="bg-BG" dirty="0" smtClean="0">
                <a:solidFill>
                  <a:srgbClr val="FFFFFF"/>
                </a:solidFill>
              </a:rPr>
              <a:t>реда в таблицата с резултата!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0612" y="1815625"/>
            <a:ext cx="7696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department_name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25112"/>
              </p:ext>
            </p:extLst>
          </p:nvPr>
        </p:nvGraphicFramePr>
        <p:xfrm>
          <a:off x="5342547" y="3124200"/>
          <a:ext cx="47244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61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578339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last_name</a:t>
                      </a:r>
                      <a:endParaRPr lang="en-US" i="0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department_name</a:t>
                      </a:r>
                      <a:endParaRPr lang="en-US" i="0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681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  <p:bldP spid="5232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Декартово произведение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Декартово произведение се получава когато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1"/>
                </a:solidFill>
              </a:rPr>
              <a:t>Липсва</a:t>
            </a:r>
            <a:r>
              <a:rPr lang="bg-BG" dirty="0" smtClean="0"/>
              <a:t> </a:t>
            </a:r>
            <a:r>
              <a:rPr lang="en-US" dirty="0" smtClean="0"/>
              <a:t>JOIN </a:t>
            </a:r>
            <a:r>
              <a:rPr lang="bg-BG" dirty="0" smtClean="0"/>
              <a:t>условието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JOIN </a:t>
            </a:r>
            <a:r>
              <a:rPr lang="bg-BG" dirty="0" smtClean="0"/>
              <a:t>условието е </a:t>
            </a:r>
            <a:r>
              <a:rPr lang="bg-BG" dirty="0" smtClean="0">
                <a:solidFill>
                  <a:schemeClr val="accent1"/>
                </a:solidFill>
              </a:rPr>
              <a:t>невалидно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Условието е </a:t>
            </a:r>
            <a:r>
              <a:rPr lang="bg-BG" dirty="0" smtClean="0">
                <a:solidFill>
                  <a:schemeClr val="accent1"/>
                </a:solidFill>
              </a:rPr>
              <a:t>така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формулирано</a:t>
            </a:r>
            <a:r>
              <a:rPr lang="bg-BG" dirty="0" smtClean="0"/>
              <a:t>, че всички редове от първата таблица са свързани с всички редове от втората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За да избегнете получаване на Декартово произведение, винаги указвайте валидно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JOIN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условие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Релациите между таблици са полезни, когато са съчетани с връзки (чрез клаузата </a:t>
            </a:r>
            <a:r>
              <a:rPr lang="en-US" sz="3600" dirty="0" smtClean="0"/>
              <a:t>JOIN). </a:t>
            </a:r>
            <a:r>
              <a:rPr lang="bg-BG" sz="3600" dirty="0" smtClean="0"/>
              <a:t>Така можем да извлечем данни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sz="3600" dirty="0"/>
              <a:t> </a:t>
            </a:r>
            <a:r>
              <a:rPr lang="bg-BG" sz="3600" dirty="0" smtClean="0"/>
              <a:t>от две таблици.</a:t>
            </a:r>
            <a:endParaRPr lang="en-US" sz="3600" dirty="0"/>
          </a:p>
          <a:p>
            <a:pPr lvl="1"/>
            <a:r>
              <a:rPr lang="en-US" dirty="0" smtClean="0"/>
              <a:t>JOIN </a:t>
            </a:r>
            <a:r>
              <a:rPr lang="bg-BG" dirty="0" smtClean="0"/>
              <a:t>изисква поне две таблици и</a:t>
            </a:r>
            <a:r>
              <a:rPr lang="en-US" dirty="0" smtClean="0"/>
              <a:t> </a:t>
            </a:r>
            <a:r>
              <a:rPr lang="en-US" dirty="0" smtClean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свързващо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условие</a:t>
            </a:r>
            <a:r>
              <a:rPr lang="en-US" dirty="0" smtClean="0"/>
              <a:t>".</a:t>
            </a:r>
            <a:endParaRPr lang="en-US" dirty="0"/>
          </a:p>
          <a:p>
            <a:pPr lvl="1"/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Връзки между таблици</a:t>
            </a: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78934" y="4482744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</a:t>
            </a:r>
            <a:r>
              <a:rPr lang="en-US" sz="3000" b="1" noProof="1" smtClean="0">
                <a:latin typeface="Consolas" panose="020B0609020204030204" pitchFamily="49" charset="0"/>
              </a:rPr>
              <a:t>table_a</a:t>
            </a:r>
            <a:r>
              <a:rPr lang="en-US" sz="3000" b="1" noProof="1">
                <a:latin typeface="Consolas" panose="020B0609020204030204" pitchFamily="49" charset="0"/>
              </a:rPr>
              <a:t/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table_b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</a:t>
            </a:r>
            <a:r>
              <a:rPr lang="en-US" sz="3000" b="1" noProof="1" smtClean="0">
                <a:latin typeface="Consolas" panose="020B0609020204030204" pitchFamily="49" charset="0"/>
              </a:rPr>
              <a:t>table_b.common_column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4829" y="4251831"/>
            <a:ext cx="3581400" cy="685316"/>
          </a:xfrm>
          <a:prstGeom prst="wedgeRoundRectCallout">
            <a:avLst>
              <a:gd name="adj1" fmla="val -91192"/>
              <a:gd name="adj2" fmla="val 135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8812" y="3753614"/>
            <a:ext cx="4237011" cy="498217"/>
          </a:xfrm>
          <a:prstGeom prst="wedgeRoundRectCallout">
            <a:avLst>
              <a:gd name="adj1" fmla="val 1435"/>
              <a:gd name="adj2" fmla="val 217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Селекция от две таблици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7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 smtClean="0"/>
              <a:t>Използвайте базата данни </a:t>
            </a:r>
            <a:r>
              <a:rPr lang="en-US" sz="3200" dirty="0" smtClean="0"/>
              <a:t>"Geography</a:t>
            </a:r>
            <a:r>
              <a:rPr lang="en-US" sz="3200" dirty="0"/>
              <a:t>". </a:t>
            </a:r>
            <a:r>
              <a:rPr lang="bg-BG" sz="3200" dirty="0" smtClean="0"/>
              <a:t>Изведете справка за всички върхове в</a:t>
            </a:r>
            <a:r>
              <a:rPr lang="en-US" sz="3200" dirty="0" smtClean="0"/>
              <a:t> </a:t>
            </a:r>
            <a:r>
              <a:rPr lang="bg-BG" sz="3200" dirty="0" smtClean="0"/>
              <a:t>планината </a:t>
            </a:r>
            <a:r>
              <a:rPr lang="en-US" sz="3200" dirty="0" smtClean="0"/>
              <a:t>"</a:t>
            </a:r>
            <a:r>
              <a:rPr lang="en-US" sz="3200" noProof="1" smtClean="0"/>
              <a:t>Rila</a:t>
            </a:r>
            <a:r>
              <a:rPr lang="en-US" sz="3200" dirty="0" smtClean="0"/>
              <a:t>".</a:t>
            </a:r>
            <a:endParaRPr lang="en-US" sz="3200" dirty="0"/>
          </a:p>
          <a:p>
            <a:pPr lvl="1"/>
            <a:r>
              <a:rPr lang="bg-BG" dirty="0" smtClean="0"/>
              <a:t>Справката да включва имената на планината, на върха и височината на върха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bg-BG" dirty="0" smtClean="0"/>
              <a:t>Върховете </a:t>
            </a:r>
            <a:r>
              <a:rPr lang="bg-BG" dirty="0" smtClean="0"/>
              <a:t>да </a:t>
            </a:r>
            <a:r>
              <a:rPr lang="bg-BG" dirty="0" smtClean="0"/>
              <a:t>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 smtClean="0"/>
              <a:t> </a:t>
            </a:r>
            <a:r>
              <a:rPr lang="bg-BG" dirty="0" smtClean="0"/>
              <a:t>по височина, в намаляващ ред</a:t>
            </a:r>
            <a:r>
              <a:rPr lang="en-US" dirty="0" smtClean="0"/>
              <a:t>.</a:t>
            </a:r>
            <a:r>
              <a:rPr lang="en-US" sz="3000" dirty="0"/>
              <a:t/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Върхове в Рила</a:t>
            </a: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58" y="4338815"/>
            <a:ext cx="6463508" cy="21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01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Върхове в Рила</a:t>
            </a:r>
            <a:endParaRPr lang="en-US" noProof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08012" y="2209800"/>
            <a:ext cx="10668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</a:t>
            </a:r>
            <a:r>
              <a:rPr lang="en-US" sz="3000" b="1" noProof="1" smtClean="0">
                <a:latin typeface="Consolas" panose="020B0609020204030204" pitchFamily="49" charset="0"/>
              </a:rPr>
              <a:t>m.mountain_range</a:t>
            </a:r>
            <a:r>
              <a:rPr lang="en-US" sz="3000" b="1" noProof="1">
                <a:latin typeface="Consolas" panose="020B0609020204030204" pitchFamily="49" charset="0"/>
              </a:rPr>
              <a:t>, </a:t>
            </a:r>
            <a:r>
              <a:rPr lang="en-US" sz="3000" b="1" noProof="1" smtClean="0">
                <a:latin typeface="Consolas" panose="020B0609020204030204" pitchFamily="49" charset="0"/>
              </a:rPr>
              <a:t>p.peak_name</a:t>
            </a:r>
            <a:r>
              <a:rPr lang="en-US" sz="3000" b="1" noProof="1">
                <a:latin typeface="Consolas" panose="020B0609020204030204" pitchFamily="49" charset="0"/>
              </a:rPr>
              <a:t>, </a:t>
            </a:r>
            <a:r>
              <a:rPr lang="en-US" sz="3000" b="1" noProof="1" smtClean="0">
                <a:latin typeface="Consolas" panose="020B0609020204030204" pitchFamily="49" charset="0"/>
              </a:rPr>
              <a:t>p.elevation 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  FROM </a:t>
            </a:r>
            <a:r>
              <a:rPr lang="en-US" sz="3000" b="1" noProof="1" smtClean="0">
                <a:latin typeface="Consolas" panose="020B0609020204030204" pitchFamily="49" charset="0"/>
              </a:rPr>
              <a:t>peaks </a:t>
            </a:r>
            <a:r>
              <a:rPr lang="en-US" sz="3000" b="1" noProof="1">
                <a:latin typeface="Consolas" panose="020B0609020204030204" pitchFamily="49" charset="0"/>
              </a:rPr>
              <a:t>AS </a:t>
            </a:r>
            <a:r>
              <a:rPr lang="en-US" sz="3000" b="1" noProof="1" smtClean="0">
                <a:latin typeface="Consolas" panose="020B0609020204030204" pitchFamily="49" charset="0"/>
              </a:rPr>
              <a:t>p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mountains AS m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m.id = p.mountain_id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m.mountain_range </a:t>
            </a:r>
            <a:r>
              <a:rPr lang="en-US" sz="3000" b="1" noProof="1">
                <a:latin typeface="Consolas" panose="020B0609020204030204" pitchFamily="49" charset="0"/>
              </a:rPr>
              <a:t>= 'Rila'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ORDER BY </a:t>
            </a:r>
            <a:r>
              <a:rPr lang="en-US" sz="3000" b="1" noProof="1" smtClean="0">
                <a:latin typeface="Consolas" panose="020B0609020204030204" pitchFamily="49" charset="0"/>
              </a:rPr>
              <a:t>p.elevation DESC;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12" y="5979370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Бележка</a:t>
            </a:r>
            <a:r>
              <a:rPr lang="en-US" sz="2800" dirty="0" smtClean="0"/>
              <a:t>:</a:t>
            </a:r>
            <a:r>
              <a:rPr lang="bg-BG" sz="2800" dirty="0" smtClean="0"/>
              <a:t> връзките с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JOIN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bg-BG" sz="2800" dirty="0"/>
              <a:t>са по-производителни от вложените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bg-BG" sz="2800" dirty="0">
                <a:solidFill>
                  <a:srgbClr val="FFFFFF"/>
                </a:solidFill>
                <a:latin typeface="Consolas" pitchFamily="49" charset="0"/>
              </a:rPr>
              <a:t>-и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71601"/>
            <a:ext cx="4842916" cy="574966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Селекция от няколко таблици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66012" y="4038601"/>
            <a:ext cx="3557700" cy="576586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3412" y="4999468"/>
            <a:ext cx="2209800" cy="611644"/>
          </a:xfrm>
          <a:prstGeom prst="wedgeRoundRectCallout">
            <a:avLst>
              <a:gd name="adj1" fmla="val -50152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Сортитране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94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2"/>
            <a:ext cx="6056399" cy="29185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INNER JOIN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LEFT</a:t>
            </a:r>
            <a:r>
              <a:rPr lang="bg-BG" sz="3600" dirty="0" smtClean="0"/>
              <a:t> и </a:t>
            </a:r>
            <a:r>
              <a:rPr lang="en-US" sz="3600" dirty="0" smtClean="0"/>
              <a:t>RIGHT OUTER JOIN</a:t>
            </a:r>
            <a:endParaRPr lang="bg-BG" sz="3600" dirty="0" smtClean="0"/>
          </a:p>
          <a:p>
            <a:pPr>
              <a:lnSpc>
                <a:spcPct val="100000"/>
              </a:lnSpc>
            </a:pPr>
            <a:r>
              <a:rPr lang="en-US" sz="3600" dirty="0"/>
              <a:t>FULL OUTER </a:t>
            </a:r>
            <a:r>
              <a:rPr lang="en-US" sz="3600" dirty="0" smtClean="0"/>
              <a:t>JOIN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CROSS JOIN</a:t>
            </a:r>
            <a:endParaRPr lang="en-US" sz="36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връзки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3733800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507287" y="3769428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779790" y="4250955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8000253" y="4217721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7165788" y="395439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840415" y="4594222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6695</TotalTime>
  <Words>584</Words>
  <Application>Microsoft Office PowerPoint</Application>
  <PresentationFormat>Custom</PresentationFormat>
  <Paragraphs>139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Данни от множество таблици</vt:lpstr>
      <vt:lpstr>Декартово произведение (1)</vt:lpstr>
      <vt:lpstr>Декартово произведение (2)</vt:lpstr>
      <vt:lpstr>Връзки между таблици</vt:lpstr>
      <vt:lpstr>Задача: Върхове в Рила</vt:lpstr>
      <vt:lpstr>Решение: Върхове в Рила</vt:lpstr>
      <vt:lpstr>Типове връзки</vt:lpstr>
      <vt:lpstr>INNER vs. OUTER JOIN</vt:lpstr>
      <vt:lpstr>Обобщение</vt:lpstr>
      <vt:lpstr>Връзки между таблици и JOIN клауза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Subquries, CTE and Indices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Dani</cp:lastModifiedBy>
  <cp:revision>258</cp:revision>
  <dcterms:created xsi:type="dcterms:W3CDTF">2014-01-02T17:00:34Z</dcterms:created>
  <dcterms:modified xsi:type="dcterms:W3CDTF">2018-10-17T10:13:09Z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