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477" r:id="rId3"/>
    <p:sldId id="478" r:id="rId4"/>
    <p:sldId id="412" r:id="rId5"/>
    <p:sldId id="413" r:id="rId6"/>
    <p:sldId id="474" r:id="rId7"/>
    <p:sldId id="475" r:id="rId8"/>
    <p:sldId id="476" r:id="rId9"/>
    <p:sldId id="424" r:id="rId10"/>
    <p:sldId id="425" r:id="rId11"/>
    <p:sldId id="426" r:id="rId12"/>
    <p:sldId id="427" r:id="rId13"/>
    <p:sldId id="428" r:id="rId14"/>
    <p:sldId id="429" r:id="rId15"/>
    <p:sldId id="447" r:id="rId16"/>
    <p:sldId id="480" r:id="rId17"/>
    <p:sldId id="47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77"/>
            <p14:sldId id="478"/>
          </p14:sldIdLst>
        </p14:section>
        <p14:section name="Joins" id="{7A2D8654-6F66-4E54-9BD2-B335C0C863B7}">
          <p14:sldIdLst>
            <p14:sldId id="412"/>
            <p14:sldId id="413"/>
            <p14:sldId id="474"/>
            <p14:sldId id="475"/>
            <p14:sldId id="476"/>
            <p14:sldId id="424"/>
            <p14:sldId id="425"/>
            <p14:sldId id="426"/>
            <p14:sldId id="427"/>
            <p14:sldId id="428"/>
            <p14:sldId id="429"/>
          </p14:sldIdLst>
        </p14:section>
        <p14:section name="Conclusion" id="{A455DB05-6798-45C7-B3F4-F78A8A5C1EFA}">
          <p14:sldIdLst>
            <p14:sldId id="447"/>
            <p14:sldId id="480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D9D5C7"/>
    <a:srgbClr val="000000"/>
    <a:srgbClr val="C6C0AA"/>
    <a:srgbClr val="F3BE60"/>
    <a:srgbClr val="00B050"/>
    <a:srgbClr val="613306"/>
    <a:srgbClr val="371D03"/>
    <a:srgbClr val="48260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413" autoAdjust="0"/>
  </p:normalViewPr>
  <p:slideViewPr>
    <p:cSldViewPr>
      <p:cViewPr varScale="1">
        <p:scale>
          <a:sx n="49" d="100"/>
          <a:sy n="49" d="100"/>
        </p:scale>
        <p:origin x="935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29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16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4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6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6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6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4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4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INNER </a:t>
            </a:r>
            <a:r>
              <a:rPr lang="ru-RU" dirty="0" smtClean="0"/>
              <a:t>JOIN </a:t>
            </a:r>
            <a:r>
              <a:rPr lang="ru-RU" dirty="0"/>
              <a:t>клауза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06020" cy="2524722"/>
            <a:chOff x="745783" y="3624633"/>
            <a:chExt cx="580602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7027" y="3706052"/>
              <a:ext cx="1524776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34986" y="4404256"/>
            <a:ext cx="1842909" cy="1359378"/>
            <a:chOff x="6932612" y="4403322"/>
            <a:chExt cx="1842909" cy="1359378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6945149" y="4417416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ltGray">
            <a:xfrm>
              <a:off x="8493443" y="4425247"/>
              <a:ext cx="258572" cy="13076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58" name="Rectangle 26"/>
            <p:cNvSpPr>
              <a:spLocks noChangeArrowheads="1"/>
            </p:cNvSpPr>
            <p:nvPr/>
          </p:nvSpPr>
          <p:spPr bwMode="ltGray">
            <a:xfrm>
              <a:off x="6947841" y="4574079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ltGray">
            <a:xfrm>
              <a:off x="6953549" y="5181600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7901079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7214690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6932612" y="4574027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6932612" y="472437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932612" y="487471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>
              <a:off x="6932612" y="502506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6932612" y="517541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35"/>
            <p:cNvSpPr>
              <a:spLocks noChangeShapeType="1"/>
            </p:cNvSpPr>
            <p:nvPr/>
          </p:nvSpPr>
          <p:spPr bwMode="auto">
            <a:xfrm>
              <a:off x="6932612" y="532575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6932612" y="547610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>
              <a:off x="6932612" y="562644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38"/>
            <p:cNvSpPr>
              <a:spLocks noChangeShapeType="1"/>
            </p:cNvSpPr>
            <p:nvPr/>
          </p:nvSpPr>
          <p:spPr bwMode="auto">
            <a:xfrm>
              <a:off x="8169054" y="4404889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7" name="Line 39"/>
            <p:cNvSpPr>
              <a:spLocks noChangeShapeType="1"/>
            </p:cNvSpPr>
            <p:nvPr/>
          </p:nvSpPr>
          <p:spPr bwMode="auto">
            <a:xfrm>
              <a:off x="8490309" y="4403322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16315" y="4402690"/>
            <a:ext cx="1852880" cy="1375037"/>
            <a:chOff x="9813941" y="4401756"/>
            <a:chExt cx="1852880" cy="1375037"/>
          </a:xfrm>
        </p:grpSpPr>
        <p:sp>
          <p:nvSpPr>
            <p:cNvPr id="20" name="Rectangle 25"/>
            <p:cNvSpPr>
              <a:spLocks noChangeArrowheads="1"/>
            </p:cNvSpPr>
            <p:nvPr/>
          </p:nvSpPr>
          <p:spPr bwMode="blackWhite">
            <a:xfrm>
              <a:off x="9836449" y="4418983"/>
              <a:ext cx="1817835" cy="132805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ltGray">
            <a:xfrm>
              <a:off x="9847418" y="4429946"/>
              <a:ext cx="258572" cy="13076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ltGray">
            <a:xfrm>
              <a:off x="9842867" y="4581262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ltGray">
            <a:xfrm>
              <a:off x="9842867" y="5175805"/>
              <a:ext cx="1804174" cy="14313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rgbClr val="00B0F0"/>
                </a:solidFill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10527539" y="4418983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10105990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9823912" y="4575593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9823912" y="4725939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9823912" y="4876285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9823912" y="5026630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9813941" y="5176976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9823912" y="5327322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9823912" y="5477668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>
              <a:off x="9823912" y="5628014"/>
              <a:ext cx="184290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1060353" y="4406454"/>
              <a:ext cx="0" cy="1357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11381609" y="4404888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0815885" y="4401756"/>
              <a:ext cx="0" cy="13578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V="1">
            <a:off x="8776624" y="5098039"/>
            <a:ext cx="872874" cy="313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6865823" y="5821112"/>
            <a:ext cx="1788567" cy="3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9749792" y="5839964"/>
            <a:ext cx="1806867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1539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Намерете всички служители, които са в отдел</a:t>
            </a:r>
            <a:r>
              <a:rPr lang="en-US" dirty="0" smtClean="0"/>
              <a:t> </a:t>
            </a:r>
            <a:r>
              <a:rPr lang="en-US" dirty="0"/>
              <a:t>"Sales</a:t>
            </a:r>
            <a:r>
              <a:rPr lang="en-US" dirty="0" smtClean="0"/>
              <a:t>". </a:t>
            </a:r>
            <a:r>
              <a:rPr lang="bg-BG" dirty="0" smtClean="0"/>
              <a:t>Използвайте базата данни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noProof="1" smtClean="0"/>
              <a:t>SoftUni</a:t>
            </a:r>
            <a:r>
              <a:rPr lang="bg-BG" dirty="0" smtClean="0"/>
              <a:t>"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Следвайте специфичния формат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Подредете ги по </a:t>
            </a:r>
            <a:r>
              <a:rPr lang="en-US" noProof="1" smtClean="0"/>
              <a:t>employee_id</a:t>
            </a:r>
            <a:r>
              <a:rPr lang="bg-BG" noProof="1" smtClean="0"/>
              <a:t> низходящо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Служители по продажбите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2812" y="3124200"/>
            <a:ext cx="746694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Служители по продажбите</a:t>
            </a:r>
            <a:endParaRPr lang="en-US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79744" y="2383810"/>
            <a:ext cx="961526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e.employee_id, e.first_name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e.last_name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department_name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AS e 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AS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e.department_id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d.department_id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e.employee_id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865812" y="1371600"/>
            <a:ext cx="4419600" cy="568972"/>
          </a:xfrm>
          <a:prstGeom prst="wedgeRoundRectCallout">
            <a:avLst>
              <a:gd name="adj1" fmla="val -46956"/>
              <a:gd name="adj2" fmla="val 118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Селекция от две таблици 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53054" y="3279397"/>
            <a:ext cx="3480157" cy="481988"/>
          </a:xfrm>
          <a:prstGeom prst="wedgeRoundRectCallout">
            <a:avLst>
              <a:gd name="adj1" fmla="val -92418"/>
              <a:gd name="adj2" fmla="val 60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Departments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910255" y="4502976"/>
            <a:ext cx="2819400" cy="558485"/>
          </a:xfrm>
          <a:prstGeom prst="wedgeRoundRectCallout">
            <a:avLst>
              <a:gd name="adj1" fmla="val -95125"/>
              <a:gd name="adj2" fmla="val -38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WHERE </a:t>
            </a:r>
            <a:r>
              <a:rPr lang="bg-BG" sz="2800" noProof="1" smtClean="0">
                <a:solidFill>
                  <a:srgbClr val="FFFFFF"/>
                </a:solidFill>
              </a:rPr>
              <a:t>условия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Покажете всички служители, които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Са наети след </a:t>
            </a:r>
            <a:r>
              <a:rPr lang="en-US" dirty="0" smtClean="0"/>
              <a:t>1/1/1999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Са в някой от отделите </a:t>
            </a:r>
            <a:r>
              <a:rPr lang="en-US" dirty="0" smtClean="0"/>
              <a:t>"Sales</a:t>
            </a:r>
            <a:r>
              <a:rPr lang="en-US" dirty="0"/>
              <a:t>"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"Finance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Сортирайте по </a:t>
            </a:r>
            <a:r>
              <a:rPr lang="en-US" noProof="1" smtClean="0"/>
              <a:t>hire_date</a:t>
            </a:r>
            <a:r>
              <a:rPr lang="en-US" dirty="0" smtClean="0"/>
              <a:t> (</a:t>
            </a:r>
            <a:r>
              <a:rPr lang="bg-BG" dirty="0" smtClean="0"/>
              <a:t>възходящо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Служители наети след дата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831" y="356616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612" y="3566160"/>
            <a:ext cx="734615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Служители наети след дата</a:t>
            </a:r>
            <a:endParaRPr lang="en-US" dirty="0"/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989012" y="2047660"/>
            <a:ext cx="9905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e.first_name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e.last_name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e.hire_date,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INNER JOIN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AS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e.department_id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d.department_id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DATE(e.hire_date)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'1999/1/1'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d.name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('Sales', 'Finance')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e.hire_date;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0812" y="1219200"/>
            <a:ext cx="4114800" cy="491443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Селекция от две таблици 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37212" y="5277777"/>
            <a:ext cx="5257798" cy="558485"/>
          </a:xfrm>
          <a:prstGeom prst="wedgeRoundRectCallout">
            <a:avLst>
              <a:gd name="adj1" fmla="val -49168"/>
              <a:gd name="adj2" fmla="val -1830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Комплексно свързващо 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b="1" dirty="0" smtClean="0">
                <a:solidFill>
                  <a:schemeClr val="accent1"/>
                </a:solidFill>
              </a:rPr>
              <a:t>INNER JOIN </a:t>
            </a:r>
            <a:r>
              <a:rPr lang="ru-RU" sz="3200" dirty="0" smtClean="0"/>
              <a:t>е </a:t>
            </a:r>
            <a:r>
              <a:rPr lang="ru-RU" sz="3200" dirty="0"/>
              <a:t>връзката между таблици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по подразбиране</a:t>
            </a:r>
            <a:endParaRPr lang="en-US" sz="3200" dirty="0" smtClean="0"/>
          </a:p>
          <a:p>
            <a:pPr marL="761946" lvl="1" indent="-457200">
              <a:lnSpc>
                <a:spcPct val="100000"/>
              </a:lnSpc>
            </a:pPr>
            <a:r>
              <a:rPr lang="bg-BG" sz="3000" dirty="0" smtClean="0"/>
              <a:t>Когато видите само </a:t>
            </a:r>
            <a:r>
              <a:rPr lang="en-US" sz="3000" b="1" dirty="0" smtClean="0">
                <a:solidFill>
                  <a:schemeClr val="accent1"/>
                </a:solidFill>
              </a:rPr>
              <a:t>JOIN</a:t>
            </a:r>
            <a:r>
              <a:rPr lang="en-US" sz="3000" dirty="0" smtClean="0"/>
              <a:t>, </a:t>
            </a:r>
            <a:r>
              <a:rPr lang="bg-BG" sz="3000" dirty="0" smtClean="0"/>
              <a:t>това е </a:t>
            </a:r>
            <a:br>
              <a:rPr lang="bg-BG" sz="30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INNER JOIN</a:t>
            </a:r>
            <a:endParaRPr lang="en-US" sz="3000" dirty="0"/>
          </a:p>
          <a:p>
            <a:pPr marL="514350" lvl="1" indent="-514350">
              <a:lnSpc>
                <a:spcPct val="100000"/>
              </a:lnSpc>
              <a:buClr>
                <a:srgbClr val="F2B254"/>
              </a:buClr>
              <a:buSzPct val="100000"/>
              <a:buFont typeface="+mj-lt"/>
              <a:buAutoNum type="arabicPeriod" startAt="2"/>
            </a:pPr>
            <a:r>
              <a:rPr lang="bg-BG" dirty="0" smtClean="0"/>
              <a:t>Тя връща </a:t>
            </a:r>
            <a:r>
              <a:rPr lang="bg-BG" dirty="0">
                <a:solidFill>
                  <a:schemeClr val="accent1"/>
                </a:solidFill>
              </a:rPr>
              <a:t>само редовете</a:t>
            </a:r>
            <a:r>
              <a:rPr lang="bg-BG" dirty="0"/>
              <a:t>, отговарящи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на </a:t>
            </a:r>
            <a:r>
              <a:rPr lang="bg-BG" dirty="0">
                <a:solidFill>
                  <a:schemeClr val="accent1"/>
                </a:solidFill>
              </a:rPr>
              <a:t>условието за свързване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Обобщените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0" y="144664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6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 </a:t>
            </a:r>
            <a:r>
              <a:rPr lang="ru-RU" dirty="0" smtClean="0"/>
              <a:t>JOIN </a:t>
            </a:r>
            <a:r>
              <a:rPr lang="ru-RU" dirty="0"/>
              <a:t>клауза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73279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5105400"/>
            <a:ext cx="11804822" cy="1616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bg-BG" sz="2800" dirty="0" smtClean="0"/>
              <a:t>Признаване на заслуги</a:t>
            </a:r>
            <a:r>
              <a:rPr lang="en-US" sz="2800" dirty="0" smtClean="0"/>
              <a:t>: </a:t>
            </a:r>
            <a:r>
              <a:rPr lang="bg-BG" sz="2800" dirty="0" smtClean="0"/>
              <a:t> тази работа може да съдържа части от</a:t>
            </a:r>
            <a:endParaRPr lang="en-US" sz="28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smtClean="0">
                <a:hlinkClick r:id="rId5"/>
              </a:rPr>
              <a:t>Databases</a:t>
            </a:r>
            <a:r>
              <a:rPr lang="en-US" sz="2400" dirty="0" smtClean="0"/>
              <a:t>" </a:t>
            </a:r>
            <a:r>
              <a:rPr lang="bg-BG" sz="2400" dirty="0" smtClean="0"/>
              <a:t>курса на </a:t>
            </a:r>
            <a:r>
              <a:rPr lang="bg-BG" sz="2400" dirty="0" err="1" smtClean="0"/>
              <a:t>Телерик</a:t>
            </a:r>
            <a:r>
              <a:rPr lang="bg-BG" sz="2400" dirty="0" smtClean="0"/>
              <a:t> Академия, публикуван под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6"/>
              </a:rPr>
              <a:t>CC-BY-NC-SA</a:t>
            </a:r>
            <a:r>
              <a:rPr lang="en-US" sz="2400" dirty="0" smtClean="0"/>
              <a:t> </a:t>
            </a:r>
            <a:r>
              <a:rPr lang="bg-BG" sz="2400" dirty="0" smtClean="0"/>
              <a:t>лиценз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68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INNER JOIN </a:t>
            </a:r>
            <a:r>
              <a:rPr lang="bg-BG" dirty="0" smtClean="0"/>
              <a:t>връзка между таблици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Онагледяване на </a:t>
            </a:r>
            <a:r>
              <a:rPr lang="en-US" dirty="0"/>
              <a:t>JOIN </a:t>
            </a:r>
            <a:r>
              <a:rPr lang="bg-BG" dirty="0"/>
              <a:t>клаузите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Задачи и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noProof="1" smtClean="0"/>
              <a:pPr>
                <a:defRPr/>
              </a:pPr>
              <a:t>3</a:t>
            </a:fld>
            <a:endParaRPr lang="en-US" noProof="1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INNER JOIN</a:t>
            </a:r>
            <a:endParaRPr lang="en-US" noProof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21486"/>
              </p:ext>
            </p:extLst>
          </p:nvPr>
        </p:nvGraphicFramePr>
        <p:xfrm>
          <a:off x="455612" y="1795979"/>
          <a:ext cx="42672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4663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402537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department_id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143000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  <a:endParaRPr lang="en-US" sz="2800" noProof="1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65061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0668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  <a:endParaRPr lang="en-US" sz="2800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62737"/>
              </p:ext>
            </p:extLst>
          </p:nvPr>
        </p:nvGraphicFramePr>
        <p:xfrm>
          <a:off x="1293812" y="4790577"/>
          <a:ext cx="8915401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187285565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184855798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1774347793"/>
                    </a:ext>
                  </a:extLst>
                </a:gridCol>
                <a:gridCol w="2667001">
                  <a:extLst>
                    <a:ext uri="{9D8B030D-6E8A-4147-A177-3AD203B41FA5}">
                      <a16:colId xmlns=""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99399" y="4267357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noProof="1" smtClean="0"/>
              <a:t>Резултат</a:t>
            </a:r>
            <a:endParaRPr lang="en-US" sz="2800" noProof="1"/>
          </a:p>
        </p:txBody>
      </p:sp>
      <p:sp>
        <p:nvSpPr>
          <p:cNvPr id="12" name="Rectangle: Rounded Corners 14"/>
          <p:cNvSpPr/>
          <p:nvPr/>
        </p:nvSpPr>
        <p:spPr>
          <a:xfrm>
            <a:off x="2320550" y="2189440"/>
            <a:ext cx="2342731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11529" y="2177580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Това е връзката между таблици по подразбиране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Ако се използва само </a:t>
            </a:r>
            <a:r>
              <a:rPr lang="en-US" b="1" dirty="0" smtClean="0">
                <a:solidFill>
                  <a:srgbClr val="FFC000"/>
                </a:solidFill>
              </a:rPr>
              <a:t>JOIN</a:t>
            </a:r>
            <a:r>
              <a:rPr lang="en-US" dirty="0" smtClean="0"/>
              <a:t>, </a:t>
            </a:r>
            <a:r>
              <a:rPr lang="bg-BG" dirty="0" smtClean="0"/>
              <a:t>се подразбира </a:t>
            </a:r>
            <a:r>
              <a:rPr lang="en-US" b="1" dirty="0" smtClean="0">
                <a:solidFill>
                  <a:srgbClr val="FFC000"/>
                </a:solidFill>
              </a:rPr>
              <a:t>INNER JOIN</a:t>
            </a:r>
            <a:endParaRPr lang="bg-BG" b="1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второто означение е по-обяснително и е за предпочитане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264493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* FROM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INNER JOIN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e.department_id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d.department_id;</a:t>
            </a:r>
            <a:endParaRPr lang="en-US" sz="32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r>
              <a:rPr lang="bg-BG" dirty="0" smtClean="0"/>
              <a:t> -  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12722" y="2971800"/>
            <a:ext cx="3382512" cy="555403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20565" y="3527203"/>
            <a:ext cx="1371600" cy="500366"/>
          </a:xfrm>
          <a:prstGeom prst="wedgeRoundRectCallout">
            <a:avLst>
              <a:gd name="adj1" fmla="val 66103"/>
              <a:gd name="adj2" fmla="val -543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връзка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80012" y="2031960"/>
            <a:ext cx="3132404" cy="475446"/>
          </a:xfrm>
          <a:prstGeom prst="wedgeRoundRectCallout">
            <a:avLst>
              <a:gd name="adj1" fmla="val -46510"/>
              <a:gd name="adj2" fmla="val 1078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Employees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85882" y="4477893"/>
            <a:ext cx="3509130" cy="538114"/>
          </a:xfrm>
          <a:prstGeom prst="wedgeRoundRectCallout">
            <a:avLst>
              <a:gd name="adj1" fmla="val -83944"/>
              <a:gd name="adj2" fmla="val -80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Онагледяване на </a:t>
            </a:r>
            <a:r>
              <a:rPr lang="en-US" dirty="0" smtClean="0"/>
              <a:t>JOIN</a:t>
            </a:r>
            <a:r>
              <a:rPr lang="bg-BG" dirty="0" smtClean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7712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09249" y="5237491"/>
            <a:ext cx="1449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 smtClean="0"/>
              <a:t>Релация</a:t>
            </a:r>
            <a:endParaRPr lang="en-US" sz="2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827212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1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1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Онагледяване на </a:t>
            </a:r>
            <a:r>
              <a:rPr lang="en-US" dirty="0"/>
              <a:t>JOIN</a:t>
            </a:r>
            <a:r>
              <a:rPr lang="bg-BG" dirty="0"/>
              <a:t> клаузите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7212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3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Покажете информация за адреса на всички служители в базата данни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noProof="1" smtClean="0"/>
              <a:t>SoftUni</a:t>
            </a:r>
            <a:r>
              <a:rPr lang="en-US" dirty="0" smtClean="0"/>
              <a:t>“</a:t>
            </a:r>
            <a:r>
              <a:rPr lang="bg-BG" dirty="0" smtClean="0"/>
              <a:t>. Изберете първите </a:t>
            </a:r>
            <a:r>
              <a:rPr lang="en-US" dirty="0" smtClean="0"/>
              <a:t>5 </a:t>
            </a:r>
            <a:r>
              <a:rPr lang="bg-BG" dirty="0" smtClean="0"/>
              <a:t>служителя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Точният формат на данните е показан по-долу</a:t>
            </a:r>
            <a:r>
              <a:rPr lang="en-US" dirty="0" smtClean="0"/>
              <a:t>.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Подредете ги по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first_name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 smtClean="0"/>
              <a:t>после по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last_name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 smtClean="0"/>
              <a:t>(възходящо)</a:t>
            </a:r>
            <a:r>
              <a:rPr lang="en-US" dirty="0"/>
              <a:t>.</a:t>
            </a:r>
          </a:p>
          <a:p>
            <a:pPr lvl="2">
              <a:lnSpc>
                <a:spcPct val="100000"/>
              </a:lnSpc>
            </a:pPr>
            <a:r>
              <a:rPr lang="bg-BG" sz="2400" dirty="0" smtClean="0"/>
              <a:t>Съвет</a:t>
            </a:r>
            <a:r>
              <a:rPr lang="en-US" sz="2400" dirty="0" smtClean="0"/>
              <a:t>: </a:t>
            </a:r>
            <a:r>
              <a:rPr lang="bg-BG" sz="2400" dirty="0" smtClean="0"/>
              <a:t> Използвайте</a:t>
            </a:r>
            <a:r>
              <a:rPr lang="en-US" sz="2400" dirty="0" smtClean="0"/>
              <a:t> </a:t>
            </a:r>
            <a:r>
              <a:rPr lang="bg-BG" sz="2400" dirty="0" smtClean="0"/>
              <a:t>връзка</a:t>
            </a:r>
            <a:r>
              <a:rPr lang="en-US" sz="2400" dirty="0" smtClean="0"/>
              <a:t> (JOIN)</a:t>
            </a:r>
            <a:r>
              <a:rPr lang="bg-BG" sz="2400" dirty="0" smtClean="0"/>
              <a:t> между три таблици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Адреси с градове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170" y="435807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9012" y="4267200"/>
            <a:ext cx="781291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Адреси с градове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20788" y="2593013"/>
            <a:ext cx="9674224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e.first_name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e.last_name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t.name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a.address_text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addresses AS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e.address_id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a.address_id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 AS t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a.town_id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t.town_id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e.first_name, e.last_name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 5;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81301" y="3049226"/>
            <a:ext cx="3177358" cy="663568"/>
          </a:xfrm>
          <a:prstGeom prst="wedgeRoundRectCallout">
            <a:avLst>
              <a:gd name="adj1" fmla="val -94685"/>
              <a:gd name="adj2" fmla="val 277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Employees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81301" y="5656686"/>
            <a:ext cx="3199522" cy="575237"/>
          </a:xfrm>
          <a:prstGeom prst="wedgeRoundRectCallout">
            <a:avLst>
              <a:gd name="adj1" fmla="val -89599"/>
              <a:gd name="adj2" fmla="val -131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Towns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937592" y="1452517"/>
            <a:ext cx="4232388" cy="527911"/>
          </a:xfrm>
          <a:prstGeom prst="wedgeRoundRectCallout">
            <a:avLst>
              <a:gd name="adj1" fmla="val -45797"/>
              <a:gd name="adj2" fmla="val 149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Селекция от три таблици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02535" y="4379940"/>
            <a:ext cx="3178288" cy="609600"/>
          </a:xfrm>
          <a:prstGeom prst="wedgeRoundRectCallout">
            <a:avLst>
              <a:gd name="adj1" fmla="val -95190"/>
              <a:gd name="adj2" fmla="val -1119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Addresses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6248</TotalTime>
  <Words>942</Words>
  <Application>Microsoft Office PowerPoint</Application>
  <PresentationFormat>Custom</PresentationFormat>
  <Paragraphs>254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INNER JOIN</vt:lpstr>
      <vt:lpstr>INNER JOIN -  синтаксис</vt:lpstr>
      <vt:lpstr>Онагледяване на JOIN клаузите</vt:lpstr>
      <vt:lpstr>Онагледяване на JOIN клаузите</vt:lpstr>
      <vt:lpstr>Онагледяване на JOIN клаузите</vt:lpstr>
      <vt:lpstr>Задача: Адреси с градове</vt:lpstr>
      <vt:lpstr>Решение: Адреси с градове</vt:lpstr>
      <vt:lpstr>Задача: Служители по продажбите</vt:lpstr>
      <vt:lpstr>Решение: Служители по продажбите</vt:lpstr>
      <vt:lpstr>Задача: Служители наети след дата</vt:lpstr>
      <vt:lpstr>Решение: Служители наети след дата</vt:lpstr>
      <vt:lpstr>Обобщените</vt:lpstr>
      <vt:lpstr>INNER JOIN клауза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Subquries, CTE and Indices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Dani</cp:lastModifiedBy>
  <cp:revision>257</cp:revision>
  <dcterms:created xsi:type="dcterms:W3CDTF">2014-01-02T17:00:34Z</dcterms:created>
  <dcterms:modified xsi:type="dcterms:W3CDTF">2018-10-17T18:06:14Z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