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475" r:id="rId3"/>
    <p:sldId id="476" r:id="rId4"/>
    <p:sldId id="414" r:id="rId5"/>
    <p:sldId id="415" r:id="rId6"/>
    <p:sldId id="416" r:id="rId7"/>
    <p:sldId id="417" r:id="rId8"/>
    <p:sldId id="456" r:id="rId9"/>
    <p:sldId id="457" r:id="rId10"/>
    <p:sldId id="474" r:id="rId11"/>
    <p:sldId id="463" r:id="rId12"/>
    <p:sldId id="464" r:id="rId13"/>
    <p:sldId id="430" r:id="rId14"/>
    <p:sldId id="431" r:id="rId15"/>
    <p:sldId id="447" r:id="rId16"/>
    <p:sldId id="479" r:id="rId17"/>
    <p:sldId id="478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75"/>
            <p14:sldId id="476"/>
          </p14:sldIdLst>
        </p14:section>
        <p14:section name="Joins" id="{7A2D8654-6F66-4E54-9BD2-B335C0C863B7}">
          <p14:sldIdLst>
            <p14:sldId id="414"/>
            <p14:sldId id="415"/>
            <p14:sldId id="416"/>
            <p14:sldId id="417"/>
            <p14:sldId id="456"/>
            <p14:sldId id="457"/>
            <p14:sldId id="474"/>
            <p14:sldId id="463"/>
            <p14:sldId id="464"/>
            <p14:sldId id="430"/>
            <p14:sldId id="431"/>
          </p14:sldIdLst>
        </p14:section>
        <p14:section name="Conclusion" id="{A455DB05-6798-45C7-B3F4-F78A8A5C1EFA}">
          <p14:sldIdLst>
            <p14:sldId id="447"/>
            <p14:sldId id="479"/>
            <p14:sldId id="4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D9D5C7"/>
    <a:srgbClr val="000000"/>
    <a:srgbClr val="C6C0AA"/>
    <a:srgbClr val="F3BE60"/>
    <a:srgbClr val="00B050"/>
    <a:srgbClr val="613306"/>
    <a:srgbClr val="371D03"/>
    <a:srgbClr val="48260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78413" autoAdjust="0"/>
  </p:normalViewPr>
  <p:slideViewPr>
    <p:cSldViewPr>
      <p:cViewPr varScale="1">
        <p:scale>
          <a:sx n="49" d="100"/>
          <a:sy n="49" d="100"/>
        </p:scale>
        <p:origin x="935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24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3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1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454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outer joins return all the data in the first(left) table and all the data from the second(right) table that matches the join</a:t>
            </a:r>
            <a:r>
              <a:rPr lang="en-US" baseline="0" dirty="0"/>
              <a:t> conditions. If the data in the right table doesn’t match any data in the left table the return value is NULL.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2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0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outer joins return all the data in the second(right) table and all the data from the first(left) table that matches the join</a:t>
            </a:r>
            <a:r>
              <a:rPr lang="en-US" baseline="0" dirty="0"/>
              <a:t> conditions. If the data in the left table doesn’t match any data in the right table the return value is NULL.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1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90510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39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3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524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OUTER </a:t>
            </a:r>
            <a:r>
              <a:rPr lang="ru-RU" dirty="0" smtClean="0"/>
              <a:t>JOIN </a:t>
            </a:r>
            <a:r>
              <a:rPr lang="ru-RU" dirty="0"/>
              <a:t>клауза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06020" cy="2524722"/>
            <a:chOff x="745783" y="3624633"/>
            <a:chExt cx="580602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27027" y="3706052"/>
              <a:ext cx="1524776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932612" y="4403322"/>
            <a:ext cx="1842909" cy="1359378"/>
            <a:chOff x="6932612" y="4403322"/>
            <a:chExt cx="1842909" cy="1359378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blackWhite">
            <a:xfrm>
              <a:off x="6945149" y="4417416"/>
              <a:ext cx="1817835" cy="132805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45" name="Rectangle 26"/>
            <p:cNvSpPr>
              <a:spLocks noChangeArrowheads="1"/>
            </p:cNvSpPr>
            <p:nvPr/>
          </p:nvSpPr>
          <p:spPr bwMode="ltGray">
            <a:xfrm>
              <a:off x="8493443" y="4425247"/>
              <a:ext cx="258572" cy="13076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58" name="Rectangle 26"/>
            <p:cNvSpPr>
              <a:spLocks noChangeArrowheads="1"/>
            </p:cNvSpPr>
            <p:nvPr/>
          </p:nvSpPr>
          <p:spPr bwMode="ltGray">
            <a:xfrm>
              <a:off x="6947841" y="4574079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ltGray">
            <a:xfrm>
              <a:off x="6953549" y="5181600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46" name="Line 28"/>
            <p:cNvSpPr>
              <a:spLocks noChangeShapeType="1"/>
            </p:cNvSpPr>
            <p:nvPr/>
          </p:nvSpPr>
          <p:spPr bwMode="auto">
            <a:xfrm>
              <a:off x="7901079" y="4404889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>
              <a:off x="7214690" y="4404889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8" name="Line 30"/>
            <p:cNvSpPr>
              <a:spLocks noChangeShapeType="1"/>
            </p:cNvSpPr>
            <p:nvPr/>
          </p:nvSpPr>
          <p:spPr bwMode="auto">
            <a:xfrm>
              <a:off x="6932612" y="4574027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>
              <a:off x="6932612" y="4724373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6932612" y="4874718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1" name="Line 33"/>
            <p:cNvSpPr>
              <a:spLocks noChangeShapeType="1"/>
            </p:cNvSpPr>
            <p:nvPr/>
          </p:nvSpPr>
          <p:spPr bwMode="auto">
            <a:xfrm>
              <a:off x="6932612" y="5025064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>
              <a:off x="6932612" y="5175410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3" name="Line 35"/>
            <p:cNvSpPr>
              <a:spLocks noChangeShapeType="1"/>
            </p:cNvSpPr>
            <p:nvPr/>
          </p:nvSpPr>
          <p:spPr bwMode="auto">
            <a:xfrm>
              <a:off x="6932612" y="5325756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4" name="Line 36"/>
            <p:cNvSpPr>
              <a:spLocks noChangeShapeType="1"/>
            </p:cNvSpPr>
            <p:nvPr/>
          </p:nvSpPr>
          <p:spPr bwMode="auto">
            <a:xfrm>
              <a:off x="6932612" y="5476102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5" name="Line 37"/>
            <p:cNvSpPr>
              <a:spLocks noChangeShapeType="1"/>
            </p:cNvSpPr>
            <p:nvPr/>
          </p:nvSpPr>
          <p:spPr bwMode="auto">
            <a:xfrm>
              <a:off x="6932612" y="5626448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6" name="Line 38"/>
            <p:cNvSpPr>
              <a:spLocks noChangeShapeType="1"/>
            </p:cNvSpPr>
            <p:nvPr/>
          </p:nvSpPr>
          <p:spPr bwMode="auto">
            <a:xfrm>
              <a:off x="8169054" y="4404889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7" name="Line 39"/>
            <p:cNvSpPr>
              <a:spLocks noChangeShapeType="1"/>
            </p:cNvSpPr>
            <p:nvPr/>
          </p:nvSpPr>
          <p:spPr bwMode="auto">
            <a:xfrm>
              <a:off x="8490309" y="4403322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813941" y="4401756"/>
            <a:ext cx="1852880" cy="1375037"/>
            <a:chOff x="9813941" y="4401756"/>
            <a:chExt cx="1852880" cy="1375037"/>
          </a:xfrm>
        </p:grpSpPr>
        <p:sp>
          <p:nvSpPr>
            <p:cNvPr id="20" name="Rectangle 25"/>
            <p:cNvSpPr>
              <a:spLocks noChangeArrowheads="1"/>
            </p:cNvSpPr>
            <p:nvPr/>
          </p:nvSpPr>
          <p:spPr bwMode="blackWhite">
            <a:xfrm>
              <a:off x="9836449" y="4418983"/>
              <a:ext cx="1817835" cy="132805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ltGray">
            <a:xfrm>
              <a:off x="9847418" y="4429946"/>
              <a:ext cx="258572" cy="13076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62" name="Rectangle 26"/>
            <p:cNvSpPr>
              <a:spLocks noChangeArrowheads="1"/>
            </p:cNvSpPr>
            <p:nvPr/>
          </p:nvSpPr>
          <p:spPr bwMode="ltGray">
            <a:xfrm>
              <a:off x="9842867" y="4581262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63" name="Rectangle 26"/>
            <p:cNvSpPr>
              <a:spLocks noChangeArrowheads="1"/>
            </p:cNvSpPr>
            <p:nvPr/>
          </p:nvSpPr>
          <p:spPr bwMode="ltGray">
            <a:xfrm>
              <a:off x="9842867" y="5175805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59" name="Rectangle 26"/>
            <p:cNvSpPr>
              <a:spLocks noChangeArrowheads="1"/>
            </p:cNvSpPr>
            <p:nvPr/>
          </p:nvSpPr>
          <p:spPr bwMode="ltGray">
            <a:xfrm>
              <a:off x="9842867" y="4877377"/>
              <a:ext cx="1804174" cy="1431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/>
          </p:nvSpPr>
          <p:spPr bwMode="ltGray">
            <a:xfrm>
              <a:off x="9842867" y="5483310"/>
              <a:ext cx="1804174" cy="1431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>
              <a:off x="10527539" y="4418983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2" name="Line 41"/>
            <p:cNvSpPr>
              <a:spLocks noChangeShapeType="1"/>
            </p:cNvSpPr>
            <p:nvPr/>
          </p:nvSpPr>
          <p:spPr bwMode="auto">
            <a:xfrm>
              <a:off x="10105990" y="4406454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>
              <a:off x="9823912" y="4575593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>
              <a:off x="9823912" y="4725939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>
              <a:off x="9823912" y="4876285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9823912" y="5026630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9813941" y="5176976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9823912" y="5327322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9823912" y="5477668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>
              <a:off x="9823912" y="5628014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>
              <a:off x="11060353" y="4406454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2" name="Line 51"/>
            <p:cNvSpPr>
              <a:spLocks noChangeShapeType="1"/>
            </p:cNvSpPr>
            <p:nvPr/>
          </p:nvSpPr>
          <p:spPr bwMode="auto">
            <a:xfrm>
              <a:off x="11381609" y="4404888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>
              <a:off x="10815885" y="4401756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17" name="Line 65"/>
          <p:cNvSpPr>
            <a:spLocks noChangeShapeType="1"/>
          </p:cNvSpPr>
          <p:nvPr/>
        </p:nvSpPr>
        <p:spPr bwMode="auto">
          <a:xfrm flipV="1">
            <a:off x="8874250" y="5097105"/>
            <a:ext cx="872874" cy="313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bg-BG" dirty="0"/>
          </a:p>
        </p:txBody>
      </p:sp>
      <p:sp>
        <p:nvSpPr>
          <p:cNvPr id="18" name="Text Box 66"/>
          <p:cNvSpPr txBox="1">
            <a:spLocks noChangeArrowheads="1"/>
          </p:cNvSpPr>
          <p:nvPr/>
        </p:nvSpPr>
        <p:spPr bwMode="auto">
          <a:xfrm>
            <a:off x="6963449" y="5820178"/>
            <a:ext cx="1788567" cy="39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1</a:t>
            </a:r>
          </a:p>
        </p:txBody>
      </p:sp>
      <p:sp>
        <p:nvSpPr>
          <p:cNvPr id="19" name="Text Box 67"/>
          <p:cNvSpPr txBox="1">
            <a:spLocks noChangeArrowheads="1"/>
          </p:cNvSpPr>
          <p:nvPr/>
        </p:nvSpPr>
        <p:spPr bwMode="auto">
          <a:xfrm>
            <a:off x="9847418" y="5839030"/>
            <a:ext cx="1806867" cy="39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13870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1612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6551612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5332412" y="2971800"/>
            <a:ext cx="1066800" cy="2286000"/>
            <a:chOff x="5332412" y="2971800"/>
            <a:chExt cx="1066800" cy="2286000"/>
          </a:xfrm>
        </p:grpSpPr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9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OUTER JOIN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27212" y="2286000"/>
            <a:ext cx="3276600" cy="3657600"/>
            <a:chOff x="1827212" y="2286000"/>
            <a:chExt cx="3276600" cy="3657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1612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32412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827212" y="1828800"/>
            <a:ext cx="3276600" cy="2743197"/>
            <a:chOff x="1827212" y="1828800"/>
            <a:chExt cx="3276600" cy="2743197"/>
          </a:xfrm>
        </p:grpSpPr>
        <p:grpSp>
          <p:nvGrpSpPr>
            <p:cNvPr id="46" name="Group 45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38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Изведете броя на страните, в които няма планини</a:t>
            </a:r>
            <a:endParaRPr lang="en-GB" dirty="0" smtClean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Използвайте базата данни </a:t>
            </a:r>
            <a:r>
              <a:rPr lang="en-GB" dirty="0" smtClean="0"/>
              <a:t>Geography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Страни, в които няма планини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2" descr="document, file, preview, search, zoom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223" y="197388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81" y="4341702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812" y="3073812"/>
            <a:ext cx="3352800" cy="14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Страни, в които няма планини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598612" y="1828800"/>
            <a:ext cx="9217024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endParaRPr lang="en-US" sz="26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(*) AS country_count  </a:t>
            </a:r>
            <a:endParaRPr lang="en-US" sz="26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	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countries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mountains_countries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c.country_code = mc.country_code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mc.mountain_id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NULL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4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ru-RU" sz="3200" b="1" dirty="0" smtClean="0">
                <a:solidFill>
                  <a:schemeClr val="accent1"/>
                </a:solidFill>
              </a:rPr>
              <a:t>OUTER </a:t>
            </a:r>
            <a:r>
              <a:rPr lang="ru-RU" sz="3200" b="1" dirty="0">
                <a:solidFill>
                  <a:schemeClr val="accent1"/>
                </a:solidFill>
              </a:rPr>
              <a:t>JOIN </a:t>
            </a:r>
            <a:r>
              <a:rPr lang="ru-RU" sz="3200" dirty="0" smtClean="0"/>
              <a:t>връща записите, </a:t>
            </a:r>
            <a:br>
              <a:rPr lang="ru-RU" sz="3200" dirty="0" smtClean="0"/>
            </a:br>
            <a:r>
              <a:rPr lang="ru-RU" sz="3200" dirty="0" smtClean="0"/>
              <a:t>отговарящи на свързващото условие и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err="1" smtClean="0"/>
              <a:t>несъвпадащите</a:t>
            </a:r>
            <a:r>
              <a:rPr lang="bg-BG" sz="3200" dirty="0" smtClean="0"/>
              <a:t> записи от</a:t>
            </a:r>
            <a:endParaRPr lang="ru-RU" sz="3200" dirty="0" smtClean="0"/>
          </a:p>
          <a:p>
            <a:pPr marL="761946" lvl="1" indent="-457200">
              <a:lnSpc>
                <a:spcPct val="100000"/>
              </a:lnSpc>
            </a:pPr>
            <a:r>
              <a:rPr lang="ru-RU" sz="3000" dirty="0" smtClean="0"/>
              <a:t>при </a:t>
            </a:r>
            <a:r>
              <a:rPr lang="en-US" sz="3000" b="1" dirty="0" smtClean="0">
                <a:solidFill>
                  <a:schemeClr val="accent1"/>
                </a:solidFill>
              </a:rPr>
              <a:t>LEFT </a:t>
            </a:r>
            <a:r>
              <a:rPr lang="ru-RU" sz="2800" b="1" dirty="0">
                <a:solidFill>
                  <a:schemeClr val="accent1"/>
                </a:solidFill>
              </a:rPr>
              <a:t>OUTER JOIN </a:t>
            </a:r>
            <a:r>
              <a:rPr lang="en-US" sz="3000" dirty="0" smtClean="0"/>
              <a:t>- </a:t>
            </a:r>
            <a:r>
              <a:rPr lang="bg-BG" sz="3000" dirty="0" smtClean="0"/>
              <a:t> лявата таблица</a:t>
            </a:r>
          </a:p>
          <a:p>
            <a:pPr marL="761946" lvl="1" indent="-457200">
              <a:lnSpc>
                <a:spcPct val="100000"/>
              </a:lnSpc>
            </a:pPr>
            <a:r>
              <a:rPr lang="bg-BG" sz="3000" dirty="0" smtClean="0"/>
              <a:t>при </a:t>
            </a:r>
            <a:r>
              <a:rPr lang="en-US" sz="3000" b="1" dirty="0" smtClean="0">
                <a:solidFill>
                  <a:schemeClr val="accent1"/>
                </a:solidFill>
              </a:rPr>
              <a:t>RIGHT </a:t>
            </a:r>
            <a:r>
              <a:rPr lang="ru-RU" sz="2800" b="1" dirty="0" smtClean="0">
                <a:solidFill>
                  <a:schemeClr val="accent1"/>
                </a:solidFill>
              </a:rPr>
              <a:t>OUTER </a:t>
            </a:r>
            <a:r>
              <a:rPr lang="ru-RU" sz="2800" b="1" dirty="0">
                <a:solidFill>
                  <a:schemeClr val="accent1"/>
                </a:solidFill>
              </a:rPr>
              <a:t>JOIN </a:t>
            </a:r>
            <a:r>
              <a:rPr lang="en-US" sz="2800" dirty="0" smtClean="0"/>
              <a:t>– </a:t>
            </a:r>
            <a:r>
              <a:rPr lang="bg-BG" sz="2800" dirty="0" smtClean="0"/>
              <a:t>дясната таблица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3200" dirty="0" smtClean="0"/>
              <a:t>Думата </a:t>
            </a:r>
            <a:r>
              <a:rPr lang="en-US" sz="3200" dirty="0" smtClean="0">
                <a:solidFill>
                  <a:schemeClr val="accent1"/>
                </a:solidFill>
              </a:rPr>
              <a:t>OUTER</a:t>
            </a:r>
            <a:r>
              <a:rPr lang="en-US" sz="3200" dirty="0" smtClean="0"/>
              <a:t> </a:t>
            </a:r>
            <a:r>
              <a:rPr lang="bg-BG" sz="3200" dirty="0" smtClean="0"/>
              <a:t>не е задължителна, </a:t>
            </a:r>
            <a:br>
              <a:rPr lang="bg-BG" sz="3200" dirty="0" smtClean="0"/>
            </a:br>
            <a:r>
              <a:rPr lang="bg-BG" sz="3200" dirty="0" smtClean="0"/>
              <a:t>но подобрява четливостта</a:t>
            </a:r>
            <a:r>
              <a:rPr lang="ru-RU" dirty="0"/>
              <a:t/>
            </a:r>
            <a:br>
              <a:rPr lang="ru-RU" dirty="0"/>
            </a:b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10" y="1446647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6"/>
          <p:cNvGrpSpPr/>
          <p:nvPr/>
        </p:nvGrpSpPr>
        <p:grpSpPr>
          <a:xfrm>
            <a:off x="8422626" y="4716282"/>
            <a:ext cx="3081986" cy="1628125"/>
            <a:chOff x="998778" y="2709000"/>
            <a:chExt cx="7687634" cy="351073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6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OUTER </a:t>
            </a:r>
            <a:r>
              <a:rPr lang="ru-RU" dirty="0" smtClean="0"/>
              <a:t>JOIN </a:t>
            </a:r>
            <a:r>
              <a:rPr lang="ru-RU" dirty="0"/>
              <a:t>клауза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573279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88815" y="5105400"/>
            <a:ext cx="11804822" cy="16160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bg-BG" sz="2800" dirty="0" smtClean="0"/>
              <a:t>Признаване на заслуги</a:t>
            </a:r>
            <a:r>
              <a:rPr lang="en-US" sz="2800" dirty="0" smtClean="0"/>
              <a:t>: </a:t>
            </a:r>
            <a:r>
              <a:rPr lang="bg-BG" sz="2800" dirty="0" smtClean="0"/>
              <a:t> тази работа може да съдържа части от</a:t>
            </a:r>
            <a:endParaRPr lang="en-US" sz="2800" dirty="0" smtClean="0"/>
          </a:p>
          <a:p>
            <a:pPr lvl="1"/>
            <a:r>
              <a:rPr lang="en-US" sz="2400" dirty="0" smtClean="0"/>
              <a:t>"</a:t>
            </a:r>
            <a:r>
              <a:rPr lang="en-US" sz="2400" dirty="0" smtClean="0">
                <a:hlinkClick r:id="rId5"/>
              </a:rPr>
              <a:t>Databases</a:t>
            </a:r>
            <a:r>
              <a:rPr lang="en-US" sz="2400" dirty="0" smtClean="0"/>
              <a:t>" </a:t>
            </a:r>
            <a:r>
              <a:rPr lang="bg-BG" sz="2400" dirty="0" smtClean="0"/>
              <a:t>курса на </a:t>
            </a:r>
            <a:r>
              <a:rPr lang="bg-BG" sz="2400" dirty="0" err="1" smtClean="0"/>
              <a:t>Телерик</a:t>
            </a:r>
            <a:r>
              <a:rPr lang="bg-BG" sz="2400" dirty="0" smtClean="0"/>
              <a:t> Академия, публикуван под 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6"/>
              </a:rPr>
              <a:t>CC-BY-NC-SA</a:t>
            </a:r>
            <a:r>
              <a:rPr lang="en-US" sz="2400" dirty="0" smtClean="0"/>
              <a:t> </a:t>
            </a:r>
            <a:r>
              <a:rPr lang="bg-BG" sz="2400" dirty="0" smtClean="0"/>
              <a:t>лиценз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9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LEFT OUTER JOIN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RIGHT OUTER </a:t>
            </a:r>
            <a:r>
              <a:rPr lang="en-US" dirty="0"/>
              <a:t>JOIN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Онагледяване на </a:t>
            </a:r>
            <a:r>
              <a:rPr lang="en-US" dirty="0" smtClean="0"/>
              <a:t>JOIN </a:t>
            </a:r>
            <a:r>
              <a:rPr lang="bg-BG" dirty="0" smtClean="0"/>
              <a:t>клаузите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Задачи и примери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5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78736"/>
              </p:ext>
            </p:extLst>
          </p:nvPr>
        </p:nvGraphicFramePr>
        <p:xfrm>
          <a:off x="608012" y="1795979"/>
          <a:ext cx="41148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3921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2130879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99399" y="2438400"/>
            <a:ext cx="1476013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125142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52308"/>
              </p:ext>
            </p:extLst>
          </p:nvPr>
        </p:nvGraphicFramePr>
        <p:xfrm>
          <a:off x="6811529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120302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99399" y="2971800"/>
            <a:ext cx="714013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4222" y="27101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13911"/>
              </p:ext>
            </p:extLst>
          </p:nvPr>
        </p:nvGraphicFramePr>
        <p:xfrm>
          <a:off x="1370013" y="4741047"/>
          <a:ext cx="9039283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xmlns="" val="187285565"/>
                    </a:ext>
                  </a:extLst>
                </a:gridCol>
                <a:gridCol w="2101528">
                  <a:extLst>
                    <a:ext uri="{9D8B030D-6E8A-4147-A177-3AD203B41FA5}">
                      <a16:colId xmlns:a16="http://schemas.microsoft.com/office/drawing/2014/main" xmlns="" val="184855798"/>
                    </a:ext>
                  </a:extLst>
                </a:gridCol>
                <a:gridCol w="2122182">
                  <a:extLst>
                    <a:ext uri="{9D8B030D-6E8A-4147-A177-3AD203B41FA5}">
                      <a16:colId xmlns:a16="http://schemas.microsoft.com/office/drawing/2014/main" xmlns="" val="1774347793"/>
                    </a:ext>
                  </a:extLst>
                </a:gridCol>
                <a:gridCol w="2986774">
                  <a:extLst>
                    <a:ext uri="{9D8B030D-6E8A-4147-A177-3AD203B41FA5}">
                      <a16:colId xmlns:a16="http://schemas.microsoft.com/office/drawing/2014/main" xmlns="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378739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5582" y="4217827"/>
            <a:ext cx="1476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Резултат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61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446106" y="1151124"/>
            <a:ext cx="113872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/>
              <a:t>Тази връзка </a:t>
            </a:r>
            <a:r>
              <a:rPr lang="ru-RU" sz="3200" dirty="0"/>
              <a:t>връща записите, </a:t>
            </a:r>
            <a:r>
              <a:rPr lang="ru-RU" sz="3200" dirty="0">
                <a:solidFill>
                  <a:schemeClr val="accent1"/>
                </a:solidFill>
              </a:rPr>
              <a:t>отговарящи</a:t>
            </a:r>
            <a:r>
              <a:rPr lang="ru-RU" sz="3200" dirty="0"/>
              <a:t> на свързващото условие </a:t>
            </a:r>
            <a:r>
              <a:rPr lang="ru-RU" sz="3200" dirty="0" smtClean="0"/>
              <a:t>и също така </a:t>
            </a:r>
            <a:r>
              <a:rPr lang="bg-BG" sz="3200" dirty="0" err="1" smtClean="0">
                <a:solidFill>
                  <a:schemeClr val="accent1"/>
                </a:solidFill>
              </a:rPr>
              <a:t>несъвпадащите</a:t>
            </a:r>
            <a:r>
              <a:rPr lang="bg-BG" sz="3200" dirty="0" smtClean="0">
                <a:solidFill>
                  <a:schemeClr val="accent1"/>
                </a:solidFill>
              </a:rPr>
              <a:t> </a:t>
            </a:r>
            <a:r>
              <a:rPr lang="bg-BG" sz="3200" dirty="0"/>
              <a:t>записи от </a:t>
            </a:r>
            <a:r>
              <a:rPr lang="bg-BG" sz="3000" dirty="0">
                <a:solidFill>
                  <a:schemeClr val="accent1"/>
                </a:solidFill>
              </a:rPr>
              <a:t>лявата </a:t>
            </a:r>
            <a:r>
              <a:rPr lang="bg-BG" sz="3000" dirty="0"/>
              <a:t>таблица</a:t>
            </a: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400" dirty="0" smtClean="0"/>
          </a:p>
          <a:p>
            <a:pPr>
              <a:lnSpc>
                <a:spcPct val="100000"/>
              </a:lnSpc>
            </a:pPr>
            <a:endParaRPr lang="bg-BG" sz="2400" dirty="0"/>
          </a:p>
          <a:p>
            <a:pPr>
              <a:lnSpc>
                <a:spcPct val="100000"/>
              </a:lnSpc>
            </a:pPr>
            <a:endParaRPr lang="bg-BG" sz="2400" dirty="0" smtClean="0"/>
          </a:p>
          <a:p>
            <a:pPr>
              <a:lnSpc>
                <a:spcPct val="100000"/>
              </a:lnSpc>
            </a:pPr>
            <a:endParaRPr lang="bg-BG" sz="2400" dirty="0"/>
          </a:p>
          <a:p>
            <a:pPr>
              <a:lnSpc>
                <a:spcPct val="100000"/>
              </a:lnSpc>
            </a:pPr>
            <a:endParaRPr lang="bg-BG" sz="2400" dirty="0" smtClean="0"/>
          </a:p>
          <a:p>
            <a:pPr>
              <a:lnSpc>
                <a:spcPct val="100000"/>
              </a:lnSpc>
            </a:pPr>
            <a:endParaRPr lang="bg-BG" sz="24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Думата </a:t>
            </a:r>
            <a:r>
              <a:rPr lang="en-US" sz="3200" dirty="0" smtClean="0">
                <a:solidFill>
                  <a:schemeClr val="accent1"/>
                </a:solidFill>
              </a:rPr>
              <a:t>OUTER</a:t>
            </a:r>
            <a:r>
              <a:rPr lang="en-US" sz="3200" dirty="0" smtClean="0"/>
              <a:t> </a:t>
            </a:r>
            <a:r>
              <a:rPr lang="bg-BG" sz="3200" dirty="0" smtClean="0"/>
              <a:t>не е задължителна, но подобрява четливостта</a:t>
            </a:r>
            <a:r>
              <a:rPr lang="ru-RU" dirty="0"/>
              <a:t/>
            </a:r>
            <a:br>
              <a:rPr lang="ru-RU" dirty="0"/>
            </a:br>
            <a:endParaRPr lang="en-US" sz="3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0788" y="3086912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* FROM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employees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e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 OUTER JOIN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departments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ON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e.department_id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d.department_id;</a:t>
            </a:r>
            <a:endParaRPr lang="en-US" sz="320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</a:t>
            </a:r>
            <a:r>
              <a:rPr lang="en-US" dirty="0"/>
              <a:t>OUTER </a:t>
            </a:r>
            <a:r>
              <a:rPr lang="en-US" dirty="0" smtClean="0"/>
              <a:t>JOIN</a:t>
            </a:r>
            <a:r>
              <a:rPr lang="bg-BG" dirty="0" smtClean="0"/>
              <a:t> - синтаксис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09012" y="3086913"/>
            <a:ext cx="3386221" cy="609600"/>
          </a:xfrm>
          <a:prstGeom prst="wedgeRoundRectCallout">
            <a:avLst>
              <a:gd name="adj1" fmla="val -72022"/>
              <a:gd name="adj2" fmla="val 49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</a:t>
            </a:r>
            <a:r>
              <a:rPr lang="en-US" sz="2800" noProof="1" smtClean="0">
                <a:solidFill>
                  <a:srgbClr val="FFFFFF"/>
                </a:solidFill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08612" y="2477312"/>
            <a:ext cx="3200400" cy="535621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</a:t>
            </a:r>
            <a:r>
              <a:rPr lang="en-US" sz="2800" noProof="1" smtClean="0">
                <a:solidFill>
                  <a:srgbClr val="FFFFFF"/>
                </a:solidFill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22612" y="4967595"/>
            <a:ext cx="3429000" cy="595005"/>
          </a:xfrm>
          <a:prstGeom prst="wedgeRoundRectCallout">
            <a:avLst>
              <a:gd name="adj1" fmla="val 39897"/>
              <a:gd name="adj2" fmla="val -1086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Свързващо условие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4612" y="4229912"/>
            <a:ext cx="1371600" cy="552437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връзка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8" grpId="0" animBg="1"/>
      <p:bldP spid="13" grpId="0" animBg="1"/>
      <p:bldP spid="9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01983"/>
              </p:ext>
            </p:extLst>
          </p:nvPr>
        </p:nvGraphicFramePr>
        <p:xfrm>
          <a:off x="608012" y="1795979"/>
          <a:ext cx="41148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/>
                        <a:t>employee_id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department_id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263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6376" y="2438400"/>
            <a:ext cx="1593285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125142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62436"/>
              </p:ext>
            </p:extLst>
          </p:nvPr>
        </p:nvGraphicFramePr>
        <p:xfrm>
          <a:off x="6811529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 smtClean="0"/>
                        <a:t>department_id</a:t>
                      </a:r>
                      <a:endParaRPr lang="en-US" i="0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/>
                        <a:t>department_name</a:t>
                      </a:r>
                      <a:endParaRPr lang="en-US" i="0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120302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12074" y="2895600"/>
            <a:ext cx="657587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0612" y="26339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9863"/>
              </p:ext>
            </p:extLst>
          </p:nvPr>
        </p:nvGraphicFramePr>
        <p:xfrm>
          <a:off x="1217613" y="4568628"/>
          <a:ext cx="9191684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8630">
                  <a:extLst>
                    <a:ext uri="{9D8B030D-6E8A-4147-A177-3AD203B41FA5}">
                      <a16:colId xmlns:a16="http://schemas.microsoft.com/office/drawing/2014/main" xmlns="" val="187285565"/>
                    </a:ext>
                  </a:extLst>
                </a:gridCol>
                <a:gridCol w="2157962">
                  <a:extLst>
                    <a:ext uri="{9D8B030D-6E8A-4147-A177-3AD203B41FA5}">
                      <a16:colId xmlns:a16="http://schemas.microsoft.com/office/drawing/2014/main" xmlns="" val="184855798"/>
                    </a:ext>
                  </a:extLst>
                </a:gridCol>
                <a:gridCol w="2157962">
                  <a:extLst>
                    <a:ext uri="{9D8B030D-6E8A-4147-A177-3AD203B41FA5}">
                      <a16:colId xmlns:a16="http://schemas.microsoft.com/office/drawing/2014/main" xmlns="" val="1774347793"/>
                    </a:ext>
                  </a:extLst>
                </a:gridCol>
                <a:gridCol w="3037130">
                  <a:extLst>
                    <a:ext uri="{9D8B030D-6E8A-4147-A177-3AD203B41FA5}">
                      <a16:colId xmlns:a16="http://schemas.microsoft.com/office/drawing/2014/main" xmlns="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/>
                        <a:t>employee_id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department_id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/>
                        <a:t>department_id</a:t>
                      </a:r>
                      <a:endParaRPr lang="en-US" i="0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/>
                        <a:t>department_name</a:t>
                      </a:r>
                      <a:endParaRPr lang="en-US" i="0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76376" y="3913028"/>
            <a:ext cx="1476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Резултат</a:t>
            </a:r>
            <a:endParaRPr lang="en-US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12074" y="3404314"/>
            <a:ext cx="657587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60612" y="31427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114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46106" y="1151124"/>
            <a:ext cx="113872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/>
              <a:t>Тази връзка </a:t>
            </a:r>
            <a:r>
              <a:rPr lang="ru-RU" sz="3200" dirty="0"/>
              <a:t>връща записите, </a:t>
            </a:r>
            <a:r>
              <a:rPr lang="ru-RU" sz="3200" dirty="0">
                <a:solidFill>
                  <a:schemeClr val="accent1"/>
                </a:solidFill>
              </a:rPr>
              <a:t>отговарящи</a:t>
            </a:r>
            <a:r>
              <a:rPr lang="ru-RU" sz="3200" dirty="0"/>
              <a:t> на свързващото условие </a:t>
            </a:r>
            <a:r>
              <a:rPr lang="ru-RU" sz="3200" dirty="0" smtClean="0"/>
              <a:t>и също така </a:t>
            </a:r>
            <a:r>
              <a:rPr lang="bg-BG" sz="3200" dirty="0" err="1" smtClean="0">
                <a:solidFill>
                  <a:schemeClr val="accent1"/>
                </a:solidFill>
              </a:rPr>
              <a:t>несъвпадащите</a:t>
            </a:r>
            <a:r>
              <a:rPr lang="bg-BG" sz="3200" dirty="0" smtClean="0">
                <a:solidFill>
                  <a:schemeClr val="accent1"/>
                </a:solidFill>
              </a:rPr>
              <a:t> </a:t>
            </a:r>
            <a:r>
              <a:rPr lang="bg-BG" sz="3200" dirty="0"/>
              <a:t>записи от </a:t>
            </a:r>
            <a:r>
              <a:rPr lang="bg-BG" sz="3000" dirty="0" smtClean="0">
                <a:solidFill>
                  <a:schemeClr val="accent1"/>
                </a:solidFill>
              </a:rPr>
              <a:t>дясната </a:t>
            </a:r>
            <a:r>
              <a:rPr lang="bg-BG" sz="3000" dirty="0" smtClean="0"/>
              <a:t>таблица</a:t>
            </a: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400" dirty="0" smtClean="0"/>
          </a:p>
          <a:p>
            <a:pPr>
              <a:lnSpc>
                <a:spcPct val="100000"/>
              </a:lnSpc>
            </a:pPr>
            <a:endParaRPr lang="bg-BG" sz="2400" dirty="0"/>
          </a:p>
          <a:p>
            <a:pPr>
              <a:lnSpc>
                <a:spcPct val="100000"/>
              </a:lnSpc>
            </a:pPr>
            <a:endParaRPr lang="bg-BG" sz="2400" dirty="0" smtClean="0"/>
          </a:p>
          <a:p>
            <a:pPr>
              <a:lnSpc>
                <a:spcPct val="100000"/>
              </a:lnSpc>
            </a:pPr>
            <a:endParaRPr lang="bg-BG" sz="2400" dirty="0"/>
          </a:p>
          <a:p>
            <a:pPr>
              <a:lnSpc>
                <a:spcPct val="100000"/>
              </a:lnSpc>
            </a:pPr>
            <a:endParaRPr lang="bg-BG" sz="2400" dirty="0" smtClean="0"/>
          </a:p>
          <a:p>
            <a:pPr>
              <a:lnSpc>
                <a:spcPct val="100000"/>
              </a:lnSpc>
            </a:pPr>
            <a:endParaRPr lang="bg-BG" sz="24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Думата </a:t>
            </a:r>
            <a:r>
              <a:rPr lang="en-US" sz="3200" dirty="0" smtClean="0">
                <a:solidFill>
                  <a:schemeClr val="accent1"/>
                </a:solidFill>
              </a:rPr>
              <a:t>OUTER</a:t>
            </a:r>
            <a:r>
              <a:rPr lang="en-US" sz="3200" dirty="0" smtClean="0"/>
              <a:t> </a:t>
            </a:r>
            <a:r>
              <a:rPr lang="bg-BG" sz="3200" dirty="0" smtClean="0"/>
              <a:t>не е задължителна, но подобрява четливостта</a:t>
            </a:r>
            <a:r>
              <a:rPr lang="ru-RU" dirty="0"/>
              <a:t/>
            </a:r>
            <a:br>
              <a:rPr lang="ru-RU" dirty="0"/>
            </a:br>
            <a:endParaRPr lang="en-US" sz="3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0788" y="3178331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* FROM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employees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AS e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</a:rPr>
              <a:t>RIGHT OUTER JOIN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departments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ON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e.department_id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d.department_id;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 </a:t>
            </a:r>
            <a:r>
              <a:rPr lang="bg-BG" dirty="0" smtClean="0"/>
              <a:t>- </a:t>
            </a:r>
            <a:r>
              <a:rPr lang="bg-BG" dirty="0"/>
              <a:t>синтаксис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09902" y="3185570"/>
            <a:ext cx="3548575" cy="558487"/>
          </a:xfrm>
          <a:prstGeom prst="wedgeRoundRectCallout">
            <a:avLst>
              <a:gd name="adj1" fmla="val -68534"/>
              <a:gd name="adj2" fmla="val 616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</a:t>
            </a:r>
            <a:r>
              <a:rPr lang="en-US" sz="2800" noProof="1" smtClean="0">
                <a:solidFill>
                  <a:srgbClr val="FFFFFF"/>
                </a:solidFill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561012" y="2455003"/>
            <a:ext cx="3268980" cy="558485"/>
          </a:xfrm>
          <a:prstGeom prst="wedgeRoundRectCallout">
            <a:avLst>
              <a:gd name="adj1" fmla="val -43797"/>
              <a:gd name="adj2" fmla="val 1077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</a:t>
            </a:r>
            <a:r>
              <a:rPr lang="en-US" sz="2800" noProof="1" smtClean="0">
                <a:solidFill>
                  <a:srgbClr val="FFFFFF"/>
                </a:solidFill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894012" y="5081083"/>
            <a:ext cx="3462609" cy="633917"/>
          </a:xfrm>
          <a:prstGeom prst="wedgeRoundRectCallout">
            <a:avLst>
              <a:gd name="adj1" fmla="val 37227"/>
              <a:gd name="adj2" fmla="val -1086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Свързващо условие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57323" y="4441605"/>
            <a:ext cx="1288889" cy="585283"/>
          </a:xfrm>
          <a:prstGeom prst="wedgeRoundRectCallout">
            <a:avLst>
              <a:gd name="adj1" fmla="val 53248"/>
              <a:gd name="adj2" fmla="val -104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връзка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01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8" grpId="0" animBg="1"/>
      <p:bldP spid="13" grpId="0" animBg="1"/>
      <p:bldP spid="9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2860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18288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27432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32004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41148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2860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2004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1612" y="36576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41148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5827712" y="3282951"/>
            <a:ext cx="12700" cy="2590800"/>
          </a:xfrm>
          <a:prstGeom prst="bentConnector3">
            <a:avLst>
              <a:gd name="adj1" fmla="val 4538031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09249" y="5237491"/>
            <a:ext cx="1449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800" dirty="0" smtClean="0"/>
              <a:t>Релация</a:t>
            </a:r>
            <a:endParaRPr lang="en-US" sz="28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1827212" y="36576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27432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29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1612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6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27212" y="1828800"/>
            <a:ext cx="8534400" cy="4114800"/>
            <a:chOff x="1827212" y="1828800"/>
            <a:chExt cx="8534400" cy="41148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332412" y="2971800"/>
            <a:ext cx="1066800" cy="2286000"/>
            <a:chOff x="5332412" y="2971800"/>
            <a:chExt cx="1066800" cy="2286000"/>
          </a:xfrm>
        </p:grpSpPr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0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6711</TotalTime>
  <Words>743</Words>
  <Application>Microsoft Office PowerPoint</Application>
  <PresentationFormat>Custom</PresentationFormat>
  <Paragraphs>326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LEFT OUTER JOIN</vt:lpstr>
      <vt:lpstr>LEFT OUTER JOIN - синтаксис</vt:lpstr>
      <vt:lpstr>RIGHT OUTER JOIN</vt:lpstr>
      <vt:lpstr>RIGHT OUTER JOIN - синтаксис</vt:lpstr>
      <vt:lpstr>Онагледяване на JOIN клаузите</vt:lpstr>
      <vt:lpstr>Онагледяване на JOIN клаузите</vt:lpstr>
      <vt:lpstr>Онагледяване на JOIN клаузите</vt:lpstr>
      <vt:lpstr>Онагледяване на JOIN клаузите</vt:lpstr>
      <vt:lpstr>Онагледяване на JOIN клаузите</vt:lpstr>
      <vt:lpstr>Задача: Страни, в които няма планини</vt:lpstr>
      <vt:lpstr>Решение: Страни, в които няма планини</vt:lpstr>
      <vt:lpstr>Обобщение</vt:lpstr>
      <vt:lpstr>OUTER JOIN клауза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Joins, Subquries, CTE and Indices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Dani</cp:lastModifiedBy>
  <cp:revision>251</cp:revision>
  <dcterms:created xsi:type="dcterms:W3CDTF">2014-01-02T17:00:34Z</dcterms:created>
  <dcterms:modified xsi:type="dcterms:W3CDTF">2018-10-17T19:59:55Z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