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1"/>
  </p:notesMasterIdLst>
  <p:handoutMasterIdLst>
    <p:handoutMasterId r:id="rId22"/>
  </p:handoutMasterIdLst>
  <p:sldIdLst>
    <p:sldId id="474" r:id="rId3"/>
    <p:sldId id="475" r:id="rId4"/>
    <p:sldId id="418" r:id="rId5"/>
    <p:sldId id="419" r:id="rId6"/>
    <p:sldId id="420" r:id="rId7"/>
    <p:sldId id="421" r:id="rId8"/>
    <p:sldId id="456" r:id="rId9"/>
    <p:sldId id="457" r:id="rId10"/>
    <p:sldId id="462" r:id="rId11"/>
    <p:sldId id="463" r:id="rId12"/>
    <p:sldId id="464" r:id="rId13"/>
    <p:sldId id="468" r:id="rId14"/>
    <p:sldId id="466" r:id="rId15"/>
    <p:sldId id="467" r:id="rId16"/>
    <p:sldId id="469" r:id="rId17"/>
    <p:sldId id="447" r:id="rId18"/>
    <p:sldId id="478" r:id="rId19"/>
    <p:sldId id="477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B33125B-ED83-4B93-BF3C-72D80798F145}">
          <p14:sldIdLst>
            <p14:sldId id="474"/>
            <p14:sldId id="475"/>
          </p14:sldIdLst>
        </p14:section>
        <p14:section name="Joins" id="{7A2D8654-6F66-4E54-9BD2-B335C0C863B7}">
          <p14:sldIdLst>
            <p14:sldId id="418"/>
            <p14:sldId id="419"/>
            <p14:sldId id="420"/>
            <p14:sldId id="421"/>
            <p14:sldId id="456"/>
            <p14:sldId id="457"/>
            <p14:sldId id="462"/>
            <p14:sldId id="463"/>
            <p14:sldId id="464"/>
            <p14:sldId id="468"/>
            <p14:sldId id="466"/>
            <p14:sldId id="467"/>
            <p14:sldId id="469"/>
          </p14:sldIdLst>
        </p14:section>
        <p14:section name="Conclusion" id="{A455DB05-6798-45C7-B3F4-F78A8A5C1EFA}">
          <p14:sldIdLst>
            <p14:sldId id="447"/>
            <p14:sldId id="478"/>
            <p14:sldId id="4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ftUniLector" initials="S" lastIdx="1" clrIdx="0">
    <p:extLst>
      <p:ext uri="{19B8F6BF-5375-455C-9EA6-DF929625EA0E}">
        <p15:presenceInfo xmlns:p15="http://schemas.microsoft.com/office/powerpoint/2012/main" userId="SoftUniLec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D9D5C7"/>
    <a:srgbClr val="000000"/>
    <a:srgbClr val="C6C0AA"/>
    <a:srgbClr val="F3BE60"/>
    <a:srgbClr val="00B050"/>
    <a:srgbClr val="613306"/>
    <a:srgbClr val="371D03"/>
    <a:srgbClr val="48260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78413" autoAdjust="0"/>
  </p:normalViewPr>
  <p:slideViewPr>
    <p:cSldViewPr>
      <p:cViewPr varScale="1">
        <p:scale>
          <a:sx n="49" d="100"/>
          <a:sy n="49" d="100"/>
        </p:scale>
        <p:origin x="408" y="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296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5171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Full joins match all the data in the left</a:t>
            </a:r>
            <a:r>
              <a:rPr lang="en-US" baseline="0" dirty="0"/>
              <a:t> and the right table. If</a:t>
            </a:r>
            <a:r>
              <a:rPr lang="bg-BG" baseline="0" dirty="0"/>
              <a:t> </a:t>
            </a:r>
            <a:r>
              <a:rPr lang="en-US" baseline="0" dirty="0"/>
              <a:t>any of the values doesn’t the join conditions the return value is NULL.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74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1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Cross joins create Cartesian products. This means that</a:t>
            </a:r>
            <a:r>
              <a:rPr lang="en-US" baseline="0" dirty="0"/>
              <a:t> all the rows in the left table are multiplied by all the rows in the right table. If table Employees has 2 rows and table Departments has 3 rows the result will return the multiplication – 6 rows.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08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77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6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435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28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4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524000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200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bg-BG" dirty="0" smtClean="0"/>
              <a:t>Други видове връзки</a:t>
            </a:r>
            <a:br>
              <a:rPr lang="bg-BG" dirty="0" smtClean="0"/>
            </a:br>
            <a:r>
              <a:rPr lang="bg-BG" dirty="0" smtClean="0"/>
              <a:t>между таблици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806020" cy="2524722"/>
            <a:chOff x="745783" y="3624633"/>
            <a:chExt cx="5806020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027027" y="3706052"/>
              <a:ext cx="1524776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Бази данни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32612" y="4403322"/>
            <a:ext cx="1842909" cy="1359378"/>
            <a:chOff x="6932612" y="4403322"/>
            <a:chExt cx="1842909" cy="1359378"/>
          </a:xfrm>
        </p:grpSpPr>
        <p:sp>
          <p:nvSpPr>
            <p:cNvPr id="44" name="Rectangle 4"/>
            <p:cNvSpPr>
              <a:spLocks noChangeArrowheads="1"/>
            </p:cNvSpPr>
            <p:nvPr/>
          </p:nvSpPr>
          <p:spPr bwMode="blackWhite">
            <a:xfrm>
              <a:off x="6945149" y="4417416"/>
              <a:ext cx="1817835" cy="1328055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45" name="Rectangle 26"/>
            <p:cNvSpPr>
              <a:spLocks noChangeArrowheads="1"/>
            </p:cNvSpPr>
            <p:nvPr/>
          </p:nvSpPr>
          <p:spPr bwMode="ltGray">
            <a:xfrm>
              <a:off x="8493443" y="4425247"/>
              <a:ext cx="258572" cy="13076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58" name="Rectangle 26"/>
            <p:cNvSpPr>
              <a:spLocks noChangeArrowheads="1"/>
            </p:cNvSpPr>
            <p:nvPr/>
          </p:nvSpPr>
          <p:spPr bwMode="ltGray">
            <a:xfrm>
              <a:off x="6957238" y="4574079"/>
              <a:ext cx="1804174" cy="143138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>
                <a:solidFill>
                  <a:srgbClr val="00B0F0"/>
                </a:solidFill>
              </a:endParaRPr>
            </a:p>
          </p:txBody>
        </p:sp>
        <p:sp>
          <p:nvSpPr>
            <p:cNvPr id="64" name="Rectangle 26"/>
            <p:cNvSpPr>
              <a:spLocks noChangeArrowheads="1"/>
            </p:cNvSpPr>
            <p:nvPr/>
          </p:nvSpPr>
          <p:spPr bwMode="ltGray">
            <a:xfrm>
              <a:off x="6957238" y="4731311"/>
              <a:ext cx="1804174" cy="14313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>
                <a:solidFill>
                  <a:srgbClr val="00B0F0"/>
                </a:solidFill>
              </a:endParaRPr>
            </a:p>
          </p:txBody>
        </p:sp>
        <p:sp>
          <p:nvSpPr>
            <p:cNvPr id="65" name="Rectangle 26"/>
            <p:cNvSpPr>
              <a:spLocks noChangeArrowheads="1"/>
            </p:cNvSpPr>
            <p:nvPr/>
          </p:nvSpPr>
          <p:spPr bwMode="ltGray">
            <a:xfrm>
              <a:off x="6957238" y="5334000"/>
              <a:ext cx="1804174" cy="14313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>
                <a:solidFill>
                  <a:srgbClr val="00B0F0"/>
                </a:solidFill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ltGray">
            <a:xfrm>
              <a:off x="6957238" y="5181600"/>
              <a:ext cx="1804174" cy="143138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>
                <a:solidFill>
                  <a:srgbClr val="00B0F0"/>
                </a:solidFill>
              </a:endParaRPr>
            </a:p>
          </p:txBody>
        </p:sp>
        <p:sp>
          <p:nvSpPr>
            <p:cNvPr id="46" name="Line 28"/>
            <p:cNvSpPr>
              <a:spLocks noChangeShapeType="1"/>
            </p:cNvSpPr>
            <p:nvPr/>
          </p:nvSpPr>
          <p:spPr bwMode="auto">
            <a:xfrm>
              <a:off x="7901079" y="4404889"/>
              <a:ext cx="0" cy="13578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7" name="Line 29"/>
            <p:cNvSpPr>
              <a:spLocks noChangeShapeType="1"/>
            </p:cNvSpPr>
            <p:nvPr/>
          </p:nvSpPr>
          <p:spPr bwMode="auto">
            <a:xfrm>
              <a:off x="7214690" y="4404889"/>
              <a:ext cx="0" cy="13578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8" name="Line 30"/>
            <p:cNvSpPr>
              <a:spLocks noChangeShapeType="1"/>
            </p:cNvSpPr>
            <p:nvPr/>
          </p:nvSpPr>
          <p:spPr bwMode="auto">
            <a:xfrm>
              <a:off x="6932612" y="4574027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9" name="Line 31"/>
            <p:cNvSpPr>
              <a:spLocks noChangeShapeType="1"/>
            </p:cNvSpPr>
            <p:nvPr/>
          </p:nvSpPr>
          <p:spPr bwMode="auto">
            <a:xfrm>
              <a:off x="6932612" y="4724373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0" name="Line 32"/>
            <p:cNvSpPr>
              <a:spLocks noChangeShapeType="1"/>
            </p:cNvSpPr>
            <p:nvPr/>
          </p:nvSpPr>
          <p:spPr bwMode="auto">
            <a:xfrm>
              <a:off x="6932612" y="4874718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1" name="Line 33"/>
            <p:cNvSpPr>
              <a:spLocks noChangeShapeType="1"/>
            </p:cNvSpPr>
            <p:nvPr/>
          </p:nvSpPr>
          <p:spPr bwMode="auto">
            <a:xfrm>
              <a:off x="6932612" y="5025064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" name="Line 34"/>
            <p:cNvSpPr>
              <a:spLocks noChangeShapeType="1"/>
            </p:cNvSpPr>
            <p:nvPr/>
          </p:nvSpPr>
          <p:spPr bwMode="auto">
            <a:xfrm>
              <a:off x="6932612" y="5175410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3" name="Line 35"/>
            <p:cNvSpPr>
              <a:spLocks noChangeShapeType="1"/>
            </p:cNvSpPr>
            <p:nvPr/>
          </p:nvSpPr>
          <p:spPr bwMode="auto">
            <a:xfrm>
              <a:off x="6932612" y="5325756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4" name="Line 36"/>
            <p:cNvSpPr>
              <a:spLocks noChangeShapeType="1"/>
            </p:cNvSpPr>
            <p:nvPr/>
          </p:nvSpPr>
          <p:spPr bwMode="auto">
            <a:xfrm>
              <a:off x="6932612" y="5476102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5" name="Line 37"/>
            <p:cNvSpPr>
              <a:spLocks noChangeShapeType="1"/>
            </p:cNvSpPr>
            <p:nvPr/>
          </p:nvSpPr>
          <p:spPr bwMode="auto">
            <a:xfrm>
              <a:off x="6932612" y="5626448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6" name="Line 38"/>
            <p:cNvSpPr>
              <a:spLocks noChangeShapeType="1"/>
            </p:cNvSpPr>
            <p:nvPr/>
          </p:nvSpPr>
          <p:spPr bwMode="auto">
            <a:xfrm>
              <a:off x="8169054" y="4404889"/>
              <a:ext cx="0" cy="13578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7" name="Line 39"/>
            <p:cNvSpPr>
              <a:spLocks noChangeShapeType="1"/>
            </p:cNvSpPr>
            <p:nvPr/>
          </p:nvSpPr>
          <p:spPr bwMode="auto">
            <a:xfrm>
              <a:off x="8490309" y="4403322"/>
              <a:ext cx="0" cy="13578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813941" y="4401756"/>
            <a:ext cx="1852880" cy="1375037"/>
            <a:chOff x="9813941" y="4401756"/>
            <a:chExt cx="1852880" cy="1375037"/>
          </a:xfrm>
        </p:grpSpPr>
        <p:sp>
          <p:nvSpPr>
            <p:cNvPr id="20" name="Rectangle 25"/>
            <p:cNvSpPr>
              <a:spLocks noChangeArrowheads="1"/>
            </p:cNvSpPr>
            <p:nvPr/>
          </p:nvSpPr>
          <p:spPr bwMode="blackWhite">
            <a:xfrm>
              <a:off x="9836449" y="4418983"/>
              <a:ext cx="1817835" cy="1328055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ltGray">
            <a:xfrm>
              <a:off x="9847418" y="4429946"/>
              <a:ext cx="258572" cy="13076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62" name="Rectangle 26"/>
            <p:cNvSpPr>
              <a:spLocks noChangeArrowheads="1"/>
            </p:cNvSpPr>
            <p:nvPr/>
          </p:nvSpPr>
          <p:spPr bwMode="ltGray">
            <a:xfrm>
              <a:off x="9842867" y="4581262"/>
              <a:ext cx="1804174" cy="143138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>
                <a:solidFill>
                  <a:srgbClr val="00B0F0"/>
                </a:solidFill>
              </a:endParaRPr>
            </a:p>
          </p:txBody>
        </p:sp>
        <p:sp>
          <p:nvSpPr>
            <p:cNvPr id="60" name="Rectangle 26"/>
            <p:cNvSpPr>
              <a:spLocks noChangeArrowheads="1"/>
            </p:cNvSpPr>
            <p:nvPr/>
          </p:nvSpPr>
          <p:spPr bwMode="ltGray">
            <a:xfrm>
              <a:off x="9842867" y="5478853"/>
              <a:ext cx="1804174" cy="14313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>
                <a:solidFill>
                  <a:srgbClr val="00B0F0"/>
                </a:solidFill>
              </a:endParaRPr>
            </a:p>
          </p:txBody>
        </p:sp>
        <p:sp>
          <p:nvSpPr>
            <p:cNvPr id="63" name="Rectangle 26"/>
            <p:cNvSpPr>
              <a:spLocks noChangeArrowheads="1"/>
            </p:cNvSpPr>
            <p:nvPr/>
          </p:nvSpPr>
          <p:spPr bwMode="ltGray">
            <a:xfrm>
              <a:off x="9842867" y="5175805"/>
              <a:ext cx="1804174" cy="143138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>
                <a:solidFill>
                  <a:srgbClr val="00B0F0"/>
                </a:solidFill>
              </a:endParaRPr>
            </a:p>
          </p:txBody>
        </p:sp>
        <p:sp>
          <p:nvSpPr>
            <p:cNvPr id="59" name="Rectangle 26"/>
            <p:cNvSpPr>
              <a:spLocks noChangeArrowheads="1"/>
            </p:cNvSpPr>
            <p:nvPr/>
          </p:nvSpPr>
          <p:spPr bwMode="ltGray">
            <a:xfrm>
              <a:off x="9842867" y="4877377"/>
              <a:ext cx="1804174" cy="14313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>
                <a:solidFill>
                  <a:srgbClr val="00B0F0"/>
                </a:solidFill>
              </a:endParaRPr>
            </a:p>
          </p:txBody>
        </p:sp>
        <p:sp>
          <p:nvSpPr>
            <p:cNvPr id="31" name="Line 40"/>
            <p:cNvSpPr>
              <a:spLocks noChangeShapeType="1"/>
            </p:cNvSpPr>
            <p:nvPr/>
          </p:nvSpPr>
          <p:spPr bwMode="auto">
            <a:xfrm>
              <a:off x="10527539" y="4418983"/>
              <a:ext cx="0" cy="13578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2" name="Line 41"/>
            <p:cNvSpPr>
              <a:spLocks noChangeShapeType="1"/>
            </p:cNvSpPr>
            <p:nvPr/>
          </p:nvSpPr>
          <p:spPr bwMode="auto">
            <a:xfrm>
              <a:off x="10105990" y="4406454"/>
              <a:ext cx="0" cy="13578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3" name="Line 42"/>
            <p:cNvSpPr>
              <a:spLocks noChangeShapeType="1"/>
            </p:cNvSpPr>
            <p:nvPr/>
          </p:nvSpPr>
          <p:spPr bwMode="auto">
            <a:xfrm>
              <a:off x="9823912" y="4575593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4" name="Line 43"/>
            <p:cNvSpPr>
              <a:spLocks noChangeShapeType="1"/>
            </p:cNvSpPr>
            <p:nvPr/>
          </p:nvSpPr>
          <p:spPr bwMode="auto">
            <a:xfrm>
              <a:off x="9823912" y="4725939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5" name="Line 44"/>
            <p:cNvSpPr>
              <a:spLocks noChangeShapeType="1"/>
            </p:cNvSpPr>
            <p:nvPr/>
          </p:nvSpPr>
          <p:spPr bwMode="auto">
            <a:xfrm>
              <a:off x="9823912" y="4876285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6" name="Line 45"/>
            <p:cNvSpPr>
              <a:spLocks noChangeShapeType="1"/>
            </p:cNvSpPr>
            <p:nvPr/>
          </p:nvSpPr>
          <p:spPr bwMode="auto">
            <a:xfrm>
              <a:off x="9823912" y="5026630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7" name="Line 46"/>
            <p:cNvSpPr>
              <a:spLocks noChangeShapeType="1"/>
            </p:cNvSpPr>
            <p:nvPr/>
          </p:nvSpPr>
          <p:spPr bwMode="auto">
            <a:xfrm>
              <a:off x="9813941" y="5176976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8" name="Line 47"/>
            <p:cNvSpPr>
              <a:spLocks noChangeShapeType="1"/>
            </p:cNvSpPr>
            <p:nvPr/>
          </p:nvSpPr>
          <p:spPr bwMode="auto">
            <a:xfrm>
              <a:off x="9823912" y="5327322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9" name="Line 48"/>
            <p:cNvSpPr>
              <a:spLocks noChangeShapeType="1"/>
            </p:cNvSpPr>
            <p:nvPr/>
          </p:nvSpPr>
          <p:spPr bwMode="auto">
            <a:xfrm>
              <a:off x="9823912" y="5477668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0" name="Line 49"/>
            <p:cNvSpPr>
              <a:spLocks noChangeShapeType="1"/>
            </p:cNvSpPr>
            <p:nvPr/>
          </p:nvSpPr>
          <p:spPr bwMode="auto">
            <a:xfrm>
              <a:off x="9823912" y="5628014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1" name="Line 50"/>
            <p:cNvSpPr>
              <a:spLocks noChangeShapeType="1"/>
            </p:cNvSpPr>
            <p:nvPr/>
          </p:nvSpPr>
          <p:spPr bwMode="auto">
            <a:xfrm>
              <a:off x="11060353" y="4406454"/>
              <a:ext cx="0" cy="13578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2" name="Line 51"/>
            <p:cNvSpPr>
              <a:spLocks noChangeShapeType="1"/>
            </p:cNvSpPr>
            <p:nvPr/>
          </p:nvSpPr>
          <p:spPr bwMode="auto">
            <a:xfrm>
              <a:off x="11381609" y="4404888"/>
              <a:ext cx="0" cy="13578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3" name="Line 52"/>
            <p:cNvSpPr>
              <a:spLocks noChangeShapeType="1"/>
            </p:cNvSpPr>
            <p:nvPr/>
          </p:nvSpPr>
          <p:spPr bwMode="auto">
            <a:xfrm>
              <a:off x="10815885" y="4401756"/>
              <a:ext cx="0" cy="13578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sp>
        <p:nvSpPr>
          <p:cNvPr id="17" name="Line 65"/>
          <p:cNvSpPr>
            <a:spLocks noChangeShapeType="1"/>
          </p:cNvSpPr>
          <p:nvPr/>
        </p:nvSpPr>
        <p:spPr bwMode="auto">
          <a:xfrm flipV="1">
            <a:off x="8874250" y="5097105"/>
            <a:ext cx="872874" cy="313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</p:spPr>
        <p:txBody>
          <a:bodyPr/>
          <a:lstStyle/>
          <a:p>
            <a:endParaRPr lang="bg-BG" dirty="0"/>
          </a:p>
        </p:txBody>
      </p:sp>
      <p:sp>
        <p:nvSpPr>
          <p:cNvPr id="18" name="Text Box 66"/>
          <p:cNvSpPr txBox="1">
            <a:spLocks noChangeArrowheads="1"/>
          </p:cNvSpPr>
          <p:nvPr/>
        </p:nvSpPr>
        <p:spPr bwMode="auto">
          <a:xfrm>
            <a:off x="6963449" y="5820178"/>
            <a:ext cx="1788567" cy="394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1</a:t>
            </a:r>
          </a:p>
        </p:txBody>
      </p:sp>
      <p:sp>
        <p:nvSpPr>
          <p:cNvPr id="19" name="Text Box 67"/>
          <p:cNvSpPr txBox="1">
            <a:spLocks noChangeArrowheads="1"/>
          </p:cNvSpPr>
          <p:nvPr/>
        </p:nvSpPr>
        <p:spPr bwMode="auto">
          <a:xfrm>
            <a:off x="9847418" y="5839030"/>
            <a:ext cx="1806867" cy="391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2</a:t>
            </a:r>
          </a:p>
        </p:txBody>
      </p:sp>
    </p:spTree>
    <p:extLst>
      <p:ext uri="{BB962C8B-B14F-4D97-AF65-F5344CB8AC3E}">
        <p14:creationId xmlns:p14="http://schemas.microsoft.com/office/powerpoint/2010/main" val="97208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OUTER JOIN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Онагледяване на </a:t>
            </a:r>
            <a:r>
              <a:rPr lang="en-US" dirty="0"/>
              <a:t>JOIN</a:t>
            </a:r>
            <a:r>
              <a:rPr lang="bg-BG" dirty="0"/>
              <a:t> клаузите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827212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27212" y="22860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7212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7212" y="45720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7212" y="54864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1612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1612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1612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27212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51612" y="1828800"/>
            <a:ext cx="3810000" cy="2743200"/>
            <a:chOff x="6551612" y="1828800"/>
            <a:chExt cx="3810000" cy="2743200"/>
          </a:xfrm>
        </p:grpSpPr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6551612" y="2286000"/>
            <a:ext cx="3810000" cy="3657600"/>
            <a:chOff x="6551612" y="2286000"/>
            <a:chExt cx="3810000" cy="3657600"/>
          </a:xfrm>
        </p:grpSpPr>
        <p:grpSp>
          <p:nvGrpSpPr>
            <p:cNvPr id="46" name="Group 45"/>
            <p:cNvGrpSpPr/>
            <p:nvPr/>
          </p:nvGrpSpPr>
          <p:grpSpPr>
            <a:xfrm>
              <a:off x="6551612" y="2286000"/>
              <a:ext cx="3810000" cy="457200"/>
              <a:chOff x="6551612" y="4876800"/>
              <a:chExt cx="3810000" cy="457200"/>
            </a:xfrm>
          </p:grpSpPr>
          <p:sp>
            <p:nvSpPr>
              <p:cNvPr id="47" name="Rectangle 46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551612" y="4572000"/>
              <a:ext cx="3810000" cy="457200"/>
              <a:chOff x="6551612" y="4876800"/>
              <a:chExt cx="3810000" cy="457200"/>
            </a:xfrm>
          </p:grpSpPr>
          <p:sp>
            <p:nvSpPr>
              <p:cNvPr id="50" name="Rectangle 49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51612" y="5486400"/>
              <a:ext cx="3810000" cy="457200"/>
              <a:chOff x="6551612" y="4876800"/>
              <a:chExt cx="3810000" cy="457200"/>
            </a:xfrm>
          </p:grpSpPr>
          <p:sp>
            <p:nvSpPr>
              <p:cNvPr id="62" name="Rectangle 61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5332412" y="2971800"/>
            <a:ext cx="1066800" cy="2286000"/>
            <a:chOff x="5332412" y="2971800"/>
            <a:chExt cx="1066800" cy="2286000"/>
          </a:xfrm>
        </p:grpSpPr>
        <p:cxnSp>
          <p:nvCxnSpPr>
            <p:cNvPr id="65" name="Straight Arrow Connector 64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296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OUTER JOIN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Онагледяване на </a:t>
            </a:r>
            <a:r>
              <a:rPr lang="en-US" dirty="0"/>
              <a:t>JOIN</a:t>
            </a:r>
            <a:r>
              <a:rPr lang="bg-BG" dirty="0"/>
              <a:t> клаузите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827212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7212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827212" y="2286000"/>
            <a:ext cx="3276600" cy="3657600"/>
            <a:chOff x="1827212" y="2286000"/>
            <a:chExt cx="3276600" cy="3657600"/>
          </a:xfrm>
        </p:grpSpPr>
        <p:grpSp>
          <p:nvGrpSpPr>
            <p:cNvPr id="31" name="Group 30"/>
            <p:cNvGrpSpPr/>
            <p:nvPr/>
          </p:nvGrpSpPr>
          <p:grpSpPr>
            <a:xfrm>
              <a:off x="1827212" y="2286000"/>
              <a:ext cx="3276600" cy="457200"/>
              <a:chOff x="1827212" y="2590800"/>
              <a:chExt cx="3276600" cy="457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827212" y="2590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Sally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60812" y="2590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27212" y="4572000"/>
              <a:ext cx="3276600" cy="457200"/>
              <a:chOff x="1827212" y="4876800"/>
              <a:chExt cx="3276600" cy="457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Bob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27212" y="5486400"/>
              <a:ext cx="3276600" cy="457200"/>
              <a:chOff x="1827212" y="5334000"/>
              <a:chExt cx="3276600" cy="457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827212" y="53340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Jessica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0812" y="53340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6551612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1612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551612" y="4114800"/>
            <a:ext cx="3810000" cy="457200"/>
            <a:chOff x="6551612" y="4419600"/>
            <a:chExt cx="3810000" cy="457200"/>
          </a:xfrm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1612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551612" y="1828800"/>
            <a:ext cx="3810000" cy="457200"/>
            <a:chOff x="6551612" y="2133600"/>
            <a:chExt cx="3810000" cy="457200"/>
          </a:xfrm>
        </p:grpSpPr>
        <p:sp>
          <p:nvSpPr>
            <p:cNvPr id="52" name="Rectangle 5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Accounting</a:t>
              </a:r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18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27212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51612" y="3200400"/>
            <a:ext cx="3810000" cy="457200"/>
            <a:chOff x="6551612" y="4419600"/>
            <a:chExt cx="3810000" cy="457200"/>
          </a:xfrm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332412" y="2971800"/>
            <a:ext cx="1066800" cy="2286000"/>
            <a:chOff x="5332412" y="2971800"/>
            <a:chExt cx="1066800" cy="2286000"/>
          </a:xfrm>
        </p:grpSpPr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827212" y="1828800"/>
            <a:ext cx="3276600" cy="2743197"/>
            <a:chOff x="1827212" y="1828800"/>
            <a:chExt cx="3276600" cy="2743197"/>
          </a:xfrm>
        </p:grpSpPr>
        <p:grpSp>
          <p:nvGrpSpPr>
            <p:cNvPr id="46" name="Group 45"/>
            <p:cNvGrpSpPr/>
            <p:nvPr/>
          </p:nvGrpSpPr>
          <p:grpSpPr>
            <a:xfrm>
              <a:off x="1827212" y="1828800"/>
              <a:ext cx="3276600" cy="457200"/>
              <a:chOff x="1827212" y="3962400"/>
              <a:chExt cx="3276600" cy="4572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827212" y="3200397"/>
              <a:ext cx="3276600" cy="457200"/>
              <a:chOff x="1827212" y="3962400"/>
              <a:chExt cx="3276600" cy="4572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1827212" y="4114797"/>
              <a:ext cx="3276600" cy="457200"/>
              <a:chOff x="1827212" y="3962400"/>
              <a:chExt cx="3276600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38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Outer Join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Онагледяване на </a:t>
            </a:r>
            <a:r>
              <a:rPr lang="en-US" dirty="0"/>
              <a:t>JOIN</a:t>
            </a:r>
            <a:r>
              <a:rPr lang="bg-BG" dirty="0"/>
              <a:t> клаузите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827212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27212" y="22860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7212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7212" y="45720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7212" y="54864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1612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1612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1612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27212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51612" y="1828800"/>
            <a:ext cx="3810000" cy="2743200"/>
            <a:chOff x="6551612" y="1828800"/>
            <a:chExt cx="3810000" cy="2743200"/>
          </a:xfrm>
        </p:grpSpPr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5332412" y="2971800"/>
            <a:ext cx="1066800" cy="2286000"/>
            <a:chOff x="5332412" y="2971800"/>
            <a:chExt cx="1066800" cy="2286000"/>
          </a:xfrm>
        </p:grpSpPr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551612" y="2286000"/>
            <a:ext cx="3810000" cy="3657600"/>
            <a:chOff x="6551612" y="2286000"/>
            <a:chExt cx="3810000" cy="3657600"/>
          </a:xfrm>
        </p:grpSpPr>
        <p:grpSp>
          <p:nvGrpSpPr>
            <p:cNvPr id="46" name="Group 45"/>
            <p:cNvGrpSpPr/>
            <p:nvPr/>
          </p:nvGrpSpPr>
          <p:grpSpPr>
            <a:xfrm>
              <a:off x="6551612" y="2286000"/>
              <a:ext cx="3810000" cy="457200"/>
              <a:chOff x="6551612" y="4876800"/>
              <a:chExt cx="3810000" cy="457200"/>
            </a:xfrm>
          </p:grpSpPr>
          <p:sp>
            <p:nvSpPr>
              <p:cNvPr id="47" name="Rectangle 46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551612" y="4572000"/>
              <a:ext cx="3810000" cy="457200"/>
              <a:chOff x="6551612" y="4876800"/>
              <a:chExt cx="3810000" cy="457200"/>
            </a:xfrm>
          </p:grpSpPr>
          <p:sp>
            <p:nvSpPr>
              <p:cNvPr id="50" name="Rectangle 49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51612" y="5486400"/>
              <a:ext cx="3810000" cy="457200"/>
              <a:chOff x="6551612" y="4876800"/>
              <a:chExt cx="3810000" cy="457200"/>
            </a:xfrm>
          </p:grpSpPr>
          <p:sp>
            <p:nvSpPr>
              <p:cNvPr id="62" name="Rectangle 61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1827212" y="1828800"/>
            <a:ext cx="3276600" cy="2743197"/>
            <a:chOff x="1827212" y="1828800"/>
            <a:chExt cx="3276600" cy="2743197"/>
          </a:xfrm>
        </p:grpSpPr>
        <p:grpSp>
          <p:nvGrpSpPr>
            <p:cNvPr id="65" name="Group 64"/>
            <p:cNvGrpSpPr/>
            <p:nvPr/>
          </p:nvGrpSpPr>
          <p:grpSpPr>
            <a:xfrm>
              <a:off x="1827212" y="1828800"/>
              <a:ext cx="3276600" cy="457200"/>
              <a:chOff x="1827212" y="3962400"/>
              <a:chExt cx="3276600" cy="45720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827212" y="3200397"/>
              <a:ext cx="3276600" cy="457200"/>
              <a:chOff x="1827212" y="3962400"/>
              <a:chExt cx="3276600" cy="457200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827212" y="4114797"/>
              <a:ext cx="3276600" cy="457200"/>
              <a:chOff x="1827212" y="3962400"/>
              <a:chExt cx="3276600" cy="4572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567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Negated Left Outer Join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Онагледяване на </a:t>
            </a:r>
            <a:r>
              <a:rPr lang="en-US" dirty="0"/>
              <a:t>JOIN</a:t>
            </a:r>
            <a:r>
              <a:rPr lang="bg-BG" dirty="0"/>
              <a:t> клаузите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827212" y="22860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7212" y="45720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7212" y="54864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51612" y="1828800"/>
            <a:ext cx="3810000" cy="2743200"/>
            <a:chOff x="6551612" y="1828800"/>
            <a:chExt cx="3810000" cy="2743200"/>
          </a:xfrm>
        </p:grpSpPr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1827212" y="2743200"/>
            <a:ext cx="8534400" cy="2743200"/>
            <a:chOff x="1827212" y="2743200"/>
            <a:chExt cx="8534400" cy="2743200"/>
          </a:xfrm>
        </p:grpSpPr>
        <p:grpSp>
          <p:nvGrpSpPr>
            <p:cNvPr id="32" name="Group 31"/>
            <p:cNvGrpSpPr/>
            <p:nvPr/>
          </p:nvGrpSpPr>
          <p:grpSpPr>
            <a:xfrm>
              <a:off x="1827212" y="2743200"/>
              <a:ext cx="3276600" cy="457200"/>
              <a:chOff x="1827212" y="3048000"/>
              <a:chExt cx="32766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27212" y="30480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John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960812" y="30480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827212" y="3657600"/>
              <a:ext cx="3276600" cy="457200"/>
              <a:chOff x="1827212" y="3962400"/>
              <a:chExt cx="3276600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Michael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22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551612" y="2743200"/>
              <a:ext cx="3810000" cy="457200"/>
              <a:chOff x="6551612" y="3048000"/>
              <a:chExt cx="3810000" cy="457200"/>
            </a:xfrm>
          </p:grpSpPr>
          <p:sp>
            <p:nvSpPr>
              <p:cNvPr id="16" name="Rectangle 15"/>
              <p:cNvSpPr/>
              <p:nvPr/>
            </p:nvSpPr>
            <p:spPr>
              <a:xfrm flipH="1">
                <a:off x="7694612" y="30480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Marketing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 flipH="1">
                <a:off x="6551612" y="30480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551612" y="3657600"/>
              <a:ext cx="3810000" cy="457200"/>
              <a:chOff x="6551612" y="3962400"/>
              <a:chExt cx="3810000" cy="457200"/>
            </a:xfrm>
          </p:grpSpPr>
          <p:sp>
            <p:nvSpPr>
              <p:cNvPr id="17" name="Rectangle 16"/>
              <p:cNvSpPr/>
              <p:nvPr/>
            </p:nvSpPr>
            <p:spPr>
              <a:xfrm flipH="1">
                <a:off x="7694612" y="39624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Engineering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65516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22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551612" y="5029200"/>
              <a:ext cx="3810000" cy="457200"/>
              <a:chOff x="6551612" y="4876800"/>
              <a:chExt cx="3810000" cy="457200"/>
            </a:xfrm>
          </p:grpSpPr>
          <p:sp>
            <p:nvSpPr>
              <p:cNvPr id="19" name="Rectangle 18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Executive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827212" y="5029200"/>
              <a:ext cx="3276600" cy="457200"/>
              <a:chOff x="1827212" y="4876800"/>
              <a:chExt cx="3276600" cy="4572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Robin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332412" y="2971800"/>
              <a:ext cx="1066800" cy="2286000"/>
              <a:chOff x="5332412" y="2971800"/>
              <a:chExt cx="1066800" cy="2286000"/>
            </a:xfrm>
          </p:grpSpPr>
          <p:cxnSp>
            <p:nvCxnSpPr>
              <p:cNvPr id="27" name="Straight Arrow Connector 26"/>
              <p:cNvCxnSpPr>
                <a:cxnSpLocks/>
              </p:cNvCxnSpPr>
              <p:nvPr/>
            </p:nvCxnSpPr>
            <p:spPr>
              <a:xfrm>
                <a:off x="5332412" y="2971800"/>
                <a:ext cx="1066800" cy="0"/>
              </a:xfrm>
              <a:prstGeom prst="straightConnector1">
                <a:avLst/>
              </a:prstGeom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cxnSpLocks/>
              </p:cNvCxnSpPr>
              <p:nvPr/>
            </p:nvCxnSpPr>
            <p:spPr>
              <a:xfrm>
                <a:off x="5332412" y="3886200"/>
                <a:ext cx="1066800" cy="0"/>
              </a:xfrm>
              <a:prstGeom prst="straightConnector1">
                <a:avLst/>
              </a:prstGeom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cxnSpLocks/>
              </p:cNvCxnSpPr>
              <p:nvPr/>
            </p:nvCxnSpPr>
            <p:spPr>
              <a:xfrm>
                <a:off x="5332412" y="5257800"/>
                <a:ext cx="1066800" cy="0"/>
              </a:xfrm>
              <a:prstGeom prst="straightConnector1">
                <a:avLst/>
              </a:prstGeom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Group 67"/>
          <p:cNvGrpSpPr/>
          <p:nvPr/>
        </p:nvGrpSpPr>
        <p:grpSpPr>
          <a:xfrm>
            <a:off x="6551612" y="2286000"/>
            <a:ext cx="3810000" cy="3657600"/>
            <a:chOff x="6551612" y="2286000"/>
            <a:chExt cx="3810000" cy="3657600"/>
          </a:xfrm>
        </p:grpSpPr>
        <p:grpSp>
          <p:nvGrpSpPr>
            <p:cNvPr id="69" name="Group 68"/>
            <p:cNvGrpSpPr/>
            <p:nvPr/>
          </p:nvGrpSpPr>
          <p:grpSpPr>
            <a:xfrm>
              <a:off x="6551612" y="2286000"/>
              <a:ext cx="3810000" cy="457200"/>
              <a:chOff x="6551612" y="4876800"/>
              <a:chExt cx="3810000" cy="457200"/>
            </a:xfrm>
          </p:grpSpPr>
          <p:sp>
            <p:nvSpPr>
              <p:cNvPr id="76" name="Rectangle 75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6551612" y="4572000"/>
              <a:ext cx="3810000" cy="457200"/>
              <a:chOff x="6551612" y="4876800"/>
              <a:chExt cx="3810000" cy="457200"/>
            </a:xfrm>
          </p:grpSpPr>
          <p:sp>
            <p:nvSpPr>
              <p:cNvPr id="74" name="Rectangle 73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551612" y="5486400"/>
              <a:ext cx="3810000" cy="457200"/>
              <a:chOff x="6551612" y="4876800"/>
              <a:chExt cx="3810000" cy="457200"/>
            </a:xfrm>
          </p:grpSpPr>
          <p:sp>
            <p:nvSpPr>
              <p:cNvPr id="72" name="Rectangle 71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471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Negated Right Outer Join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Онагледяване на </a:t>
            </a:r>
            <a:r>
              <a:rPr lang="en-US" dirty="0"/>
              <a:t>JOIN</a:t>
            </a:r>
            <a:r>
              <a:rPr lang="bg-BG" dirty="0"/>
              <a:t> клаузите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827212" y="2286000"/>
            <a:ext cx="3276600" cy="3657600"/>
            <a:chOff x="1827212" y="2286000"/>
            <a:chExt cx="3276600" cy="3657600"/>
          </a:xfrm>
        </p:grpSpPr>
        <p:grpSp>
          <p:nvGrpSpPr>
            <p:cNvPr id="31" name="Group 30"/>
            <p:cNvGrpSpPr/>
            <p:nvPr/>
          </p:nvGrpSpPr>
          <p:grpSpPr>
            <a:xfrm>
              <a:off x="1827212" y="2286000"/>
              <a:ext cx="3276600" cy="457200"/>
              <a:chOff x="1827212" y="2590800"/>
              <a:chExt cx="3276600" cy="457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827212" y="2590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Sally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60812" y="2590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27212" y="4572000"/>
              <a:ext cx="3276600" cy="457200"/>
              <a:chOff x="1827212" y="4876800"/>
              <a:chExt cx="3276600" cy="457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Bob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27212" y="5486400"/>
              <a:ext cx="3276600" cy="457200"/>
              <a:chOff x="1827212" y="5334000"/>
              <a:chExt cx="3276600" cy="457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827212" y="53340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Jessica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0812" y="53340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6551612" y="4114800"/>
            <a:ext cx="3810000" cy="457200"/>
            <a:chOff x="6551612" y="4419600"/>
            <a:chExt cx="3810000" cy="457200"/>
          </a:xfrm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551612" y="1828800"/>
            <a:ext cx="3810000" cy="457200"/>
            <a:chOff x="6551612" y="2133600"/>
            <a:chExt cx="3810000" cy="457200"/>
          </a:xfrm>
        </p:grpSpPr>
        <p:sp>
          <p:nvSpPr>
            <p:cNvPr id="52" name="Rectangle 5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Accounting</a:t>
              </a:r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18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51612" y="3200400"/>
            <a:ext cx="3810000" cy="457200"/>
            <a:chOff x="6551612" y="4419600"/>
            <a:chExt cx="3810000" cy="457200"/>
          </a:xfrm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27212" y="2743200"/>
            <a:ext cx="8534400" cy="2743200"/>
            <a:chOff x="1827212" y="2743200"/>
            <a:chExt cx="8534400" cy="2743200"/>
          </a:xfrm>
        </p:grpSpPr>
        <p:grpSp>
          <p:nvGrpSpPr>
            <p:cNvPr id="32" name="Group 31"/>
            <p:cNvGrpSpPr/>
            <p:nvPr/>
          </p:nvGrpSpPr>
          <p:grpSpPr>
            <a:xfrm>
              <a:off x="1827212" y="2743200"/>
              <a:ext cx="3276600" cy="457200"/>
              <a:chOff x="1827212" y="3048000"/>
              <a:chExt cx="32766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27212" y="30480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John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960812" y="30480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827212" y="3657600"/>
              <a:ext cx="3276600" cy="457200"/>
              <a:chOff x="1827212" y="3962400"/>
              <a:chExt cx="3276600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Michael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22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551612" y="2743200"/>
              <a:ext cx="3810000" cy="457200"/>
              <a:chOff x="6551612" y="3048000"/>
              <a:chExt cx="3810000" cy="457200"/>
            </a:xfrm>
          </p:grpSpPr>
          <p:sp>
            <p:nvSpPr>
              <p:cNvPr id="16" name="Rectangle 15"/>
              <p:cNvSpPr/>
              <p:nvPr/>
            </p:nvSpPr>
            <p:spPr>
              <a:xfrm flipH="1">
                <a:off x="7694612" y="30480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Marketing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 flipH="1">
                <a:off x="6551612" y="30480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551612" y="3657600"/>
              <a:ext cx="3810000" cy="457200"/>
              <a:chOff x="6551612" y="3962400"/>
              <a:chExt cx="3810000" cy="457200"/>
            </a:xfrm>
          </p:grpSpPr>
          <p:sp>
            <p:nvSpPr>
              <p:cNvPr id="17" name="Rectangle 16"/>
              <p:cNvSpPr/>
              <p:nvPr/>
            </p:nvSpPr>
            <p:spPr>
              <a:xfrm flipH="1">
                <a:off x="7694612" y="39624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Engineering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65516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22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551612" y="5029200"/>
              <a:ext cx="3810000" cy="457200"/>
              <a:chOff x="6551612" y="4876800"/>
              <a:chExt cx="3810000" cy="457200"/>
            </a:xfrm>
          </p:grpSpPr>
          <p:sp>
            <p:nvSpPr>
              <p:cNvPr id="19" name="Rectangle 18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Executive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827212" y="5029200"/>
              <a:ext cx="3276600" cy="457200"/>
              <a:chOff x="1827212" y="4876800"/>
              <a:chExt cx="3276600" cy="4572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Robin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332412" y="2971800"/>
              <a:ext cx="1066800" cy="2286000"/>
              <a:chOff x="5332412" y="2971800"/>
              <a:chExt cx="1066800" cy="2286000"/>
            </a:xfrm>
          </p:grpSpPr>
          <p:cxnSp>
            <p:nvCxnSpPr>
              <p:cNvPr id="42" name="Straight Arrow Connector 41"/>
              <p:cNvCxnSpPr>
                <a:cxnSpLocks/>
              </p:cNvCxnSpPr>
              <p:nvPr/>
            </p:nvCxnSpPr>
            <p:spPr>
              <a:xfrm>
                <a:off x="5332412" y="2971800"/>
                <a:ext cx="1066800" cy="0"/>
              </a:xfrm>
              <a:prstGeom prst="straightConnector1">
                <a:avLst/>
              </a:prstGeom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cxnSpLocks/>
              </p:cNvCxnSpPr>
              <p:nvPr/>
            </p:nvCxnSpPr>
            <p:spPr>
              <a:xfrm>
                <a:off x="5332412" y="3886200"/>
                <a:ext cx="1066800" cy="0"/>
              </a:xfrm>
              <a:prstGeom prst="straightConnector1">
                <a:avLst/>
              </a:prstGeom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cxnSpLocks/>
              </p:cNvCxnSpPr>
              <p:nvPr/>
            </p:nvCxnSpPr>
            <p:spPr>
              <a:xfrm>
                <a:off x="5332412" y="5257800"/>
                <a:ext cx="1066800" cy="0"/>
              </a:xfrm>
              <a:prstGeom prst="straightConnector1">
                <a:avLst/>
              </a:prstGeom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Group 45"/>
          <p:cNvGrpSpPr/>
          <p:nvPr/>
        </p:nvGrpSpPr>
        <p:grpSpPr>
          <a:xfrm>
            <a:off x="1827212" y="1828800"/>
            <a:ext cx="3276600" cy="2743197"/>
            <a:chOff x="1827212" y="1828800"/>
            <a:chExt cx="3276600" cy="2743197"/>
          </a:xfrm>
        </p:grpSpPr>
        <p:grpSp>
          <p:nvGrpSpPr>
            <p:cNvPr id="47" name="Group 46"/>
            <p:cNvGrpSpPr/>
            <p:nvPr/>
          </p:nvGrpSpPr>
          <p:grpSpPr>
            <a:xfrm>
              <a:off x="1827212" y="1828800"/>
              <a:ext cx="3276600" cy="457200"/>
              <a:chOff x="1827212" y="3962400"/>
              <a:chExt cx="3276600" cy="45720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827212" y="3200397"/>
              <a:ext cx="3276600" cy="457200"/>
              <a:chOff x="1827212" y="3962400"/>
              <a:chExt cx="32766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827212" y="4114797"/>
              <a:ext cx="3276600" cy="457200"/>
              <a:chOff x="1827212" y="3962400"/>
              <a:chExt cx="3276600" cy="4572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687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Negated Outer </a:t>
            </a:r>
            <a:r>
              <a:rPr lang="en-US" dirty="0"/>
              <a:t>Join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Онагледяване на </a:t>
            </a:r>
            <a:r>
              <a:rPr lang="en-US" dirty="0"/>
              <a:t>JOIN</a:t>
            </a:r>
            <a:r>
              <a:rPr lang="bg-BG" dirty="0"/>
              <a:t> клаузите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827212" y="22860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7212" y="45720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7212" y="54864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51612" y="1828800"/>
            <a:ext cx="3810000" cy="2743200"/>
            <a:chOff x="6551612" y="1828800"/>
            <a:chExt cx="3810000" cy="2743200"/>
          </a:xfrm>
        </p:grpSpPr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1827212" y="2743200"/>
            <a:ext cx="8534400" cy="2743200"/>
            <a:chOff x="1827212" y="2743200"/>
            <a:chExt cx="8534400" cy="2743200"/>
          </a:xfrm>
        </p:grpSpPr>
        <p:grpSp>
          <p:nvGrpSpPr>
            <p:cNvPr id="32" name="Group 31"/>
            <p:cNvGrpSpPr/>
            <p:nvPr/>
          </p:nvGrpSpPr>
          <p:grpSpPr>
            <a:xfrm>
              <a:off x="1827212" y="2743200"/>
              <a:ext cx="3276600" cy="457200"/>
              <a:chOff x="1827212" y="3048000"/>
              <a:chExt cx="32766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27212" y="30480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John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960812" y="30480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827212" y="3657600"/>
              <a:ext cx="3276600" cy="457200"/>
              <a:chOff x="1827212" y="3962400"/>
              <a:chExt cx="3276600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Michael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22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551612" y="2743200"/>
              <a:ext cx="3810000" cy="457200"/>
              <a:chOff x="6551612" y="3048000"/>
              <a:chExt cx="3810000" cy="457200"/>
            </a:xfrm>
          </p:grpSpPr>
          <p:sp>
            <p:nvSpPr>
              <p:cNvPr id="16" name="Rectangle 15"/>
              <p:cNvSpPr/>
              <p:nvPr/>
            </p:nvSpPr>
            <p:spPr>
              <a:xfrm flipH="1">
                <a:off x="7694612" y="30480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Marketing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 flipH="1">
                <a:off x="6551612" y="30480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551612" y="3657600"/>
              <a:ext cx="3810000" cy="457200"/>
              <a:chOff x="6551612" y="3962400"/>
              <a:chExt cx="3810000" cy="457200"/>
            </a:xfrm>
          </p:grpSpPr>
          <p:sp>
            <p:nvSpPr>
              <p:cNvPr id="17" name="Rectangle 16"/>
              <p:cNvSpPr/>
              <p:nvPr/>
            </p:nvSpPr>
            <p:spPr>
              <a:xfrm flipH="1">
                <a:off x="7694612" y="39624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Engineering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65516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22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551612" y="5029200"/>
              <a:ext cx="3810000" cy="457200"/>
              <a:chOff x="6551612" y="4876800"/>
              <a:chExt cx="3810000" cy="457200"/>
            </a:xfrm>
          </p:grpSpPr>
          <p:sp>
            <p:nvSpPr>
              <p:cNvPr id="19" name="Rectangle 18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Executive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827212" y="5029200"/>
              <a:ext cx="3276600" cy="457200"/>
              <a:chOff x="1827212" y="4876800"/>
              <a:chExt cx="3276600" cy="4572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Robin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332412" y="2971800"/>
              <a:ext cx="1066800" cy="2286000"/>
              <a:chOff x="5332412" y="2971800"/>
              <a:chExt cx="1066800" cy="2286000"/>
            </a:xfrm>
          </p:grpSpPr>
          <p:cxnSp>
            <p:nvCxnSpPr>
              <p:cNvPr id="42" name="Straight Arrow Connector 41"/>
              <p:cNvCxnSpPr>
                <a:cxnSpLocks/>
              </p:cNvCxnSpPr>
              <p:nvPr/>
            </p:nvCxnSpPr>
            <p:spPr>
              <a:xfrm>
                <a:off x="5332412" y="2971800"/>
                <a:ext cx="1066800" cy="0"/>
              </a:xfrm>
              <a:prstGeom prst="straightConnector1">
                <a:avLst/>
              </a:prstGeom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cxnSpLocks/>
              </p:cNvCxnSpPr>
              <p:nvPr/>
            </p:nvCxnSpPr>
            <p:spPr>
              <a:xfrm>
                <a:off x="5332412" y="3886200"/>
                <a:ext cx="1066800" cy="0"/>
              </a:xfrm>
              <a:prstGeom prst="straightConnector1">
                <a:avLst/>
              </a:prstGeom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cxnSpLocks/>
              </p:cNvCxnSpPr>
              <p:nvPr/>
            </p:nvCxnSpPr>
            <p:spPr>
              <a:xfrm>
                <a:off x="5332412" y="5257800"/>
                <a:ext cx="1066800" cy="0"/>
              </a:xfrm>
              <a:prstGeom prst="straightConnector1">
                <a:avLst/>
              </a:prstGeom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6551612" y="2286000"/>
            <a:ext cx="3810000" cy="3657600"/>
            <a:chOff x="6551612" y="2286000"/>
            <a:chExt cx="3810000" cy="3657600"/>
          </a:xfrm>
        </p:grpSpPr>
        <p:grpSp>
          <p:nvGrpSpPr>
            <p:cNvPr id="46" name="Group 45"/>
            <p:cNvGrpSpPr/>
            <p:nvPr/>
          </p:nvGrpSpPr>
          <p:grpSpPr>
            <a:xfrm>
              <a:off x="6551612" y="2286000"/>
              <a:ext cx="3810000" cy="457200"/>
              <a:chOff x="6551612" y="4876800"/>
              <a:chExt cx="3810000" cy="457200"/>
            </a:xfrm>
          </p:grpSpPr>
          <p:sp>
            <p:nvSpPr>
              <p:cNvPr id="47" name="Rectangle 46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551612" y="4572000"/>
              <a:ext cx="3810000" cy="457200"/>
              <a:chOff x="6551612" y="4876800"/>
              <a:chExt cx="3810000" cy="457200"/>
            </a:xfrm>
          </p:grpSpPr>
          <p:sp>
            <p:nvSpPr>
              <p:cNvPr id="50" name="Rectangle 49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51612" y="5486400"/>
              <a:ext cx="3810000" cy="457200"/>
              <a:chOff x="6551612" y="4876800"/>
              <a:chExt cx="3810000" cy="457200"/>
            </a:xfrm>
          </p:grpSpPr>
          <p:sp>
            <p:nvSpPr>
              <p:cNvPr id="62" name="Rectangle 61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1827212" y="1828800"/>
            <a:ext cx="3276600" cy="2743197"/>
            <a:chOff x="1827212" y="1828800"/>
            <a:chExt cx="3276600" cy="2743197"/>
          </a:xfrm>
        </p:grpSpPr>
        <p:grpSp>
          <p:nvGrpSpPr>
            <p:cNvPr id="65" name="Group 64"/>
            <p:cNvGrpSpPr/>
            <p:nvPr/>
          </p:nvGrpSpPr>
          <p:grpSpPr>
            <a:xfrm>
              <a:off x="1827212" y="1828800"/>
              <a:ext cx="3276600" cy="457200"/>
              <a:chOff x="1827212" y="3962400"/>
              <a:chExt cx="3276600" cy="45720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827212" y="3200397"/>
              <a:ext cx="3276600" cy="457200"/>
              <a:chOff x="1827212" y="3962400"/>
              <a:chExt cx="3276600" cy="457200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827212" y="4114797"/>
              <a:ext cx="3276600" cy="457200"/>
              <a:chOff x="1827212" y="3962400"/>
              <a:chExt cx="3276600" cy="4572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71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 smtClean="0">
                <a:solidFill>
                  <a:schemeClr val="accent1"/>
                </a:solidFill>
              </a:rPr>
              <a:t>Full </a:t>
            </a:r>
            <a:r>
              <a:rPr lang="en-US" sz="3200" dirty="0" smtClean="0">
                <a:solidFill>
                  <a:schemeClr val="accent1"/>
                </a:solidFill>
              </a:rPr>
              <a:t>Join </a:t>
            </a:r>
            <a:r>
              <a:rPr lang="bg-BG" sz="3200" dirty="0" smtClean="0"/>
              <a:t>обединява </a:t>
            </a:r>
            <a:r>
              <a:rPr lang="en-US" sz="3200" b="1" dirty="0" smtClean="0">
                <a:solidFill>
                  <a:schemeClr val="accent1"/>
                </a:solidFill>
              </a:rPr>
              <a:t>LEFT JOIN </a:t>
            </a:r>
            <a:r>
              <a:rPr lang="bg-BG" sz="3200" dirty="0" smtClean="0"/>
              <a:t>и </a:t>
            </a:r>
            <a:br>
              <a:rPr lang="bg-BG" sz="3200" dirty="0" smtClean="0"/>
            </a:br>
            <a:r>
              <a:rPr lang="en-US" sz="3200" b="1" dirty="0" smtClean="0">
                <a:solidFill>
                  <a:schemeClr val="accent1"/>
                </a:solidFill>
              </a:rPr>
              <a:t>RIGHT JOIN</a:t>
            </a:r>
            <a:endParaRPr lang="bg-BG" sz="3200" b="1" dirty="0">
              <a:solidFill>
                <a:schemeClr val="accent1"/>
              </a:solidFill>
            </a:endParaRP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b="1" dirty="0" smtClean="0">
                <a:solidFill>
                  <a:schemeClr val="accent1"/>
                </a:solidFill>
              </a:rPr>
              <a:t>CROSS JOIN </a:t>
            </a:r>
            <a:r>
              <a:rPr lang="bg-BG" sz="3200" dirty="0" smtClean="0"/>
              <a:t>комбинира</a:t>
            </a:r>
            <a:r>
              <a:rPr lang="en-US" sz="3200" dirty="0" smtClean="0"/>
              <a:t> </a:t>
            </a:r>
            <a:r>
              <a:rPr lang="bg-BG" sz="3200" dirty="0">
                <a:solidFill>
                  <a:srgbClr val="F3BE60"/>
                </a:solidFill>
              </a:rPr>
              <a:t>всеки</a:t>
            </a:r>
            <a:r>
              <a:rPr lang="bg-BG" sz="3200" dirty="0"/>
              <a:t> ред 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bg-BG" sz="3200" dirty="0" smtClean="0"/>
              <a:t>от </a:t>
            </a:r>
            <a:r>
              <a:rPr lang="bg-BG" sz="3200" dirty="0">
                <a:solidFill>
                  <a:srgbClr val="F3BE60"/>
                </a:solidFill>
              </a:rPr>
              <a:t>първата</a:t>
            </a:r>
            <a:r>
              <a:rPr lang="bg-BG" sz="3200" dirty="0"/>
              <a:t> </a:t>
            </a:r>
            <a:r>
              <a:rPr lang="bg-BG" sz="3200" dirty="0" smtClean="0"/>
              <a:t>таблица с </a:t>
            </a:r>
            <a:r>
              <a:rPr lang="bg-BG" sz="3200" dirty="0" smtClean="0">
                <a:solidFill>
                  <a:srgbClr val="F3BE60"/>
                </a:solidFill>
              </a:rPr>
              <a:t>всеки</a:t>
            </a:r>
            <a:r>
              <a:rPr lang="bg-BG" sz="3200" dirty="0" smtClean="0"/>
              <a:t> </a:t>
            </a:r>
            <a:r>
              <a:rPr lang="bg-BG" sz="3200" dirty="0"/>
              <a:t>ред от 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bg-BG" sz="3200" dirty="0" smtClean="0">
                <a:solidFill>
                  <a:srgbClr val="F3BE60"/>
                </a:solidFill>
              </a:rPr>
              <a:t>втората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bg-BG" sz="3200" dirty="0" smtClean="0"/>
              <a:t>Има и други видове връзки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Обобщение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110" y="1446647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6"/>
          <p:cNvGrpSpPr/>
          <p:nvPr/>
        </p:nvGrpSpPr>
        <p:grpSpPr>
          <a:xfrm>
            <a:off x="8422626" y="4716282"/>
            <a:ext cx="3081986" cy="1628125"/>
            <a:chOff x="998778" y="2709000"/>
            <a:chExt cx="7687634" cy="3510730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Databases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065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dirty="0"/>
              <a:t>Други видове </a:t>
            </a:r>
            <a:r>
              <a:rPr lang="bg-BG" dirty="0" smtClean="0"/>
              <a:t>връзки между </a:t>
            </a:r>
            <a:r>
              <a:rPr lang="bg-BG" dirty="0"/>
              <a:t>таблици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9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3573279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88815" y="5105400"/>
            <a:ext cx="11804822" cy="16160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bg-BG" sz="2800" dirty="0" smtClean="0"/>
              <a:t>Признаване на заслуги</a:t>
            </a:r>
            <a:r>
              <a:rPr lang="en-US" sz="2800" dirty="0" smtClean="0"/>
              <a:t>: </a:t>
            </a:r>
            <a:r>
              <a:rPr lang="bg-BG" sz="2800" dirty="0" smtClean="0"/>
              <a:t> тази работа може да съдържа части от</a:t>
            </a:r>
            <a:endParaRPr lang="en-US" sz="2800" dirty="0" smtClean="0"/>
          </a:p>
          <a:p>
            <a:pPr lvl="1"/>
            <a:r>
              <a:rPr lang="en-US" sz="2400" dirty="0" smtClean="0"/>
              <a:t>"</a:t>
            </a:r>
            <a:r>
              <a:rPr lang="en-US" sz="2400" dirty="0" smtClean="0">
                <a:hlinkClick r:id="rId5"/>
              </a:rPr>
              <a:t>Databases</a:t>
            </a:r>
            <a:r>
              <a:rPr lang="en-US" sz="2400" dirty="0" smtClean="0"/>
              <a:t>" </a:t>
            </a:r>
            <a:r>
              <a:rPr lang="bg-BG" sz="2400" dirty="0" smtClean="0"/>
              <a:t>курса на </a:t>
            </a:r>
            <a:r>
              <a:rPr lang="bg-BG" sz="2400" dirty="0" err="1" smtClean="0"/>
              <a:t>Телерик</a:t>
            </a:r>
            <a:r>
              <a:rPr lang="bg-BG" sz="2400" dirty="0" smtClean="0"/>
              <a:t> Академия, публикуван под 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6"/>
              </a:rPr>
              <a:t>CC-BY-NC-SA</a:t>
            </a:r>
            <a:r>
              <a:rPr lang="en-US" sz="2400" dirty="0" smtClean="0"/>
              <a:t> </a:t>
            </a:r>
            <a:r>
              <a:rPr lang="bg-BG" sz="2400" dirty="0" smtClean="0"/>
              <a:t>лиценз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577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Full join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Cross join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Други т</a:t>
            </a:r>
            <a:r>
              <a:rPr lang="bg-BG" dirty="0" smtClean="0"/>
              <a:t>ипове </a:t>
            </a:r>
            <a:r>
              <a:rPr lang="bg-BG" dirty="0" smtClean="0"/>
              <a:t>връзки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7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381277"/>
              </p:ext>
            </p:extLst>
          </p:nvPr>
        </p:nvGraphicFramePr>
        <p:xfrm>
          <a:off x="760410" y="1795979"/>
          <a:ext cx="3962402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xmlns="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xmlns="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EmployeeID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4976376" y="2438400"/>
            <a:ext cx="1593285" cy="0"/>
          </a:xfrm>
          <a:prstGeom prst="straightConnector1">
            <a:avLst/>
          </a:prstGeom>
          <a:ln w="4762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5948" y="1251429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525516"/>
              </p:ext>
            </p:extLst>
          </p:nvPr>
        </p:nvGraphicFramePr>
        <p:xfrm>
          <a:off x="6811529" y="1774649"/>
          <a:ext cx="4722815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xmlns="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xmlns="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i="0" noProof="1"/>
                        <a:t>DepartmentID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/>
                        <a:t>DepartmentName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i="0" dirty="0">
                          <a:solidFill>
                            <a:schemeClr val="tx1"/>
                          </a:solidFill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3212" y="1203024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cxnSp>
        <p:nvCxnSpPr>
          <p:cNvPr id="10" name="Straight Arrow Connector 9"/>
          <p:cNvCxnSpPr>
            <a:endCxn id="12" idx="3"/>
          </p:cNvCxnSpPr>
          <p:nvPr/>
        </p:nvCxnSpPr>
        <p:spPr>
          <a:xfrm flipH="1">
            <a:off x="6019048" y="2895600"/>
            <a:ext cx="550614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7212" y="263399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829385"/>
              </p:ext>
            </p:extLst>
          </p:nvPr>
        </p:nvGraphicFramePr>
        <p:xfrm>
          <a:off x="1645948" y="4333220"/>
          <a:ext cx="8763348" cy="228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2949">
                  <a:extLst>
                    <a:ext uri="{9D8B030D-6E8A-4147-A177-3AD203B41FA5}">
                      <a16:colId xmlns:a16="http://schemas.microsoft.com/office/drawing/2014/main" xmlns="" val="18728556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18485579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1774347793"/>
                    </a:ext>
                  </a:extLst>
                </a:gridCol>
                <a:gridCol w="2895599">
                  <a:extLst>
                    <a:ext uri="{9D8B030D-6E8A-4147-A177-3AD203B41FA5}">
                      <a16:colId xmlns:a16="http://schemas.microsoft.com/office/drawing/2014/main" xmlns="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EmployeeID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/>
                        <a:t>DepartmentID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/>
                        <a:t>DepartmentName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23432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88321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3787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i="0" dirty="0">
                          <a:solidFill>
                            <a:schemeClr val="tx1"/>
                          </a:solidFill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643273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151254" y="3810000"/>
            <a:ext cx="1476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 smtClean="0"/>
              <a:t>Резултат</a:t>
            </a:r>
            <a:endParaRPr lang="en-US" sz="2800" dirty="0"/>
          </a:p>
        </p:txBody>
      </p:sp>
      <p:cxnSp>
        <p:nvCxnSpPr>
          <p:cNvPr id="17" name="Straight Arrow Connector 16"/>
          <p:cNvCxnSpPr>
            <a:endCxn id="19" idx="3"/>
          </p:cNvCxnSpPr>
          <p:nvPr/>
        </p:nvCxnSpPr>
        <p:spPr>
          <a:xfrm flipH="1">
            <a:off x="6019048" y="3404314"/>
            <a:ext cx="550614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37212" y="314270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2" name="Straight Arrow Connector 21"/>
          <p:cNvCxnSpPr>
            <a:endCxn id="12" idx="1"/>
          </p:cNvCxnSpPr>
          <p:nvPr/>
        </p:nvCxnSpPr>
        <p:spPr>
          <a:xfrm>
            <a:off x="4976375" y="2895600"/>
            <a:ext cx="660837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99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46106" y="1151124"/>
            <a:ext cx="113872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dirty="0"/>
              <a:t>Тази връзка </a:t>
            </a:r>
            <a:r>
              <a:rPr lang="ru-RU" sz="3200" dirty="0"/>
              <a:t>връща записите, </a:t>
            </a:r>
            <a:r>
              <a:rPr lang="ru-RU" sz="3200" dirty="0">
                <a:solidFill>
                  <a:schemeClr val="accent1"/>
                </a:solidFill>
              </a:rPr>
              <a:t>отговарящи</a:t>
            </a:r>
            <a:r>
              <a:rPr lang="ru-RU" sz="3200" dirty="0"/>
              <a:t> на свързващото условие </a:t>
            </a:r>
            <a:r>
              <a:rPr lang="ru-RU" sz="3200" dirty="0" smtClean="0"/>
              <a:t>и също така </a:t>
            </a:r>
            <a:r>
              <a:rPr lang="bg-BG" sz="3200" dirty="0" err="1" smtClean="0">
                <a:solidFill>
                  <a:schemeClr val="accent1"/>
                </a:solidFill>
              </a:rPr>
              <a:t>несъвпадащите</a:t>
            </a:r>
            <a:r>
              <a:rPr lang="bg-BG" sz="3200" dirty="0" smtClean="0">
                <a:solidFill>
                  <a:schemeClr val="accent1"/>
                </a:solidFill>
              </a:rPr>
              <a:t> </a:t>
            </a:r>
            <a:r>
              <a:rPr lang="bg-BG" sz="3200" dirty="0"/>
              <a:t>записи от </a:t>
            </a:r>
            <a:r>
              <a:rPr lang="bg-BG" sz="3000" dirty="0">
                <a:solidFill>
                  <a:schemeClr val="accent1"/>
                </a:solidFill>
              </a:rPr>
              <a:t>лявата </a:t>
            </a:r>
            <a:r>
              <a:rPr lang="bg-BG" sz="3000" dirty="0" smtClean="0"/>
              <a:t>и от</a:t>
            </a:r>
            <a:br>
              <a:rPr lang="bg-BG" sz="3000" dirty="0" smtClean="0"/>
            </a:br>
            <a:r>
              <a:rPr lang="bg-BG" sz="3000" dirty="0" smtClean="0">
                <a:solidFill>
                  <a:schemeClr val="accent1"/>
                </a:solidFill>
              </a:rPr>
              <a:t>дясната</a:t>
            </a:r>
            <a:r>
              <a:rPr lang="bg-BG" sz="3000" dirty="0" smtClean="0"/>
              <a:t> т</a:t>
            </a:r>
            <a:r>
              <a:rPr lang="bg-BG" sz="3000" dirty="0" smtClean="0"/>
              <a:t>аблица</a:t>
            </a:r>
            <a:endParaRPr lang="bg-BG" sz="32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/>
            </a:r>
            <a:br>
              <a:rPr lang="ru-RU" dirty="0"/>
            </a:br>
            <a:endParaRPr lang="en-US" sz="32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91843" y="2887993"/>
            <a:ext cx="104394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SELECT * FROM employees AS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e</a:t>
            </a:r>
          </a:p>
          <a:p>
            <a:pPr marL="0" lvl="2"/>
            <a:r>
              <a:rPr lang="en-US" sz="3200" b="1" noProof="1" smtClean="0">
                <a:solidFill>
                  <a:schemeClr val="accent1"/>
                </a:solidFill>
                <a:latin typeface="Consolas" panose="020B0609020204030204" pitchFamily="49" charset="0"/>
              </a:rPr>
              <a:t>LEFT 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</a:rPr>
              <a:t>OUTER JOIN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departments AS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</a:t>
            </a:r>
          </a:p>
          <a:p>
            <a:pPr marL="0" lvl="2"/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ON e.department_id=d.department_id</a:t>
            </a:r>
          </a:p>
          <a:p>
            <a:pPr marL="0" lvl="2"/>
            <a:r>
              <a:rPr lang="en-US" sz="3200" b="1" noProof="1" smtClean="0">
                <a:solidFill>
                  <a:schemeClr val="accent1"/>
                </a:solidFill>
                <a:latin typeface="Consolas" panose="020B0609020204030204" pitchFamily="49" charset="0"/>
              </a:rPr>
              <a:t>UNION</a:t>
            </a:r>
          </a:p>
          <a:p>
            <a:pPr marL="0" lvl="2"/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SELECT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* FROM employees AS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e</a:t>
            </a:r>
          </a:p>
          <a:p>
            <a:pPr marL="0" lvl="2"/>
            <a:r>
              <a:rPr lang="en-US" sz="3200" b="1" noProof="1" smtClean="0">
                <a:solidFill>
                  <a:schemeClr val="accent1"/>
                </a:solidFill>
                <a:latin typeface="Consolas" panose="020B0609020204030204" pitchFamily="49" charset="0"/>
              </a:rPr>
              <a:t>RIGHT 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</a:rPr>
              <a:t>OUTER JOIN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departments AS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</a:t>
            </a:r>
          </a:p>
          <a:p>
            <a:pPr marL="0" lvl="2"/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ON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e.department_id=d.department_id;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 </a:t>
            </a:r>
            <a:r>
              <a:rPr lang="bg-BG" dirty="0" smtClean="0"/>
              <a:t>- </a:t>
            </a:r>
            <a:r>
              <a:rPr lang="bg-BG" dirty="0" smtClean="0"/>
              <a:t>синтаксис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374656" y="3253058"/>
            <a:ext cx="2404915" cy="837827"/>
          </a:xfrm>
          <a:prstGeom prst="wedgeRoundRectCallout">
            <a:avLst>
              <a:gd name="adj1" fmla="val -82406"/>
              <a:gd name="adj2" fmla="val 28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Таблица </a:t>
            </a:r>
            <a:r>
              <a:rPr lang="en-US" sz="2800" noProof="1" smtClean="0">
                <a:solidFill>
                  <a:srgbClr val="FFFFFF"/>
                </a:solidFill>
              </a:rPr>
              <a:t>Depatments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740166" y="2431629"/>
            <a:ext cx="3268980" cy="558485"/>
          </a:xfrm>
          <a:prstGeom prst="wedgeRoundRectCallout">
            <a:avLst>
              <a:gd name="adj1" fmla="val -54018"/>
              <a:gd name="adj2" fmla="val 888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таблица</a:t>
            </a:r>
            <a:r>
              <a:rPr lang="en-US" sz="2800" noProof="1" smtClean="0">
                <a:solidFill>
                  <a:srgbClr val="FFFFFF"/>
                </a:solidFill>
              </a:rPr>
              <a:t> </a:t>
            </a:r>
            <a:r>
              <a:rPr lang="en-US" sz="2800" noProof="1">
                <a:solidFill>
                  <a:srgbClr val="FFFFFF"/>
                </a:solidFill>
              </a:rPr>
              <a:t>Employees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118476" y="4993630"/>
            <a:ext cx="938198" cy="797169"/>
          </a:xfrm>
          <a:prstGeom prst="wedgeRoundRectCallout">
            <a:avLst>
              <a:gd name="adj1" fmla="val 75077"/>
              <a:gd name="adj2" fmla="val -684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Full </a:t>
            </a:r>
            <a:br>
              <a:rPr lang="en-US" sz="2800" noProof="1">
                <a:solidFill>
                  <a:srgbClr val="FFFFFF"/>
                </a:solidFill>
              </a:rPr>
            </a:br>
            <a:r>
              <a:rPr lang="en-US" sz="2800" noProof="1">
                <a:solidFill>
                  <a:srgbClr val="FFFFFF"/>
                </a:solidFill>
              </a:rPr>
              <a:t>Join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9374656" y="4895265"/>
            <a:ext cx="2160861" cy="901396"/>
          </a:xfrm>
          <a:prstGeom prst="wedgeRoundRectCallout">
            <a:avLst>
              <a:gd name="adj1" fmla="val -62678"/>
              <a:gd name="adj2" fmla="val 931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свързващо условие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87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  <p:bldP spid="13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993795"/>
              </p:ext>
            </p:extLst>
          </p:nvPr>
        </p:nvGraphicFramePr>
        <p:xfrm>
          <a:off x="379412" y="1458950"/>
          <a:ext cx="43434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97961">
                  <a:extLst>
                    <a:ext uri="{9D8B030D-6E8A-4147-A177-3AD203B41FA5}">
                      <a16:colId xmlns:a16="http://schemas.microsoft.com/office/drawing/2014/main" xmlns="" val="1594468805"/>
                    </a:ext>
                  </a:extLst>
                </a:gridCol>
                <a:gridCol w="2445439">
                  <a:extLst>
                    <a:ext uri="{9D8B030D-6E8A-4147-A177-3AD203B41FA5}">
                      <a16:colId xmlns:a16="http://schemas.microsoft.com/office/drawing/2014/main" xmlns="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/>
                        <a:t>employee_id</a:t>
                      </a:r>
                      <a:endParaRPr lang="en-US" noProof="1"/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department_id</a:t>
                      </a:r>
                      <a:endParaRPr lang="en-US" noProof="1"/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976375" y="2152651"/>
            <a:ext cx="1593286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5948" y="914400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238310"/>
              </p:ext>
            </p:extLst>
          </p:nvPr>
        </p:nvGraphicFramePr>
        <p:xfrm>
          <a:off x="6811529" y="1409825"/>
          <a:ext cx="4722815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xmlns="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xmlns="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i="0" noProof="1" smtClean="0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 smtClean="0">
                          <a:solidFill>
                            <a:schemeClr val="tx1"/>
                          </a:solidFill>
                        </a:rPr>
                        <a:t>department_name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i="0" dirty="0">
                          <a:solidFill>
                            <a:schemeClr val="tx1"/>
                          </a:solidFill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3212" y="838200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37749"/>
              </p:ext>
            </p:extLst>
          </p:nvPr>
        </p:nvGraphicFramePr>
        <p:xfrm>
          <a:off x="1903412" y="3581400"/>
          <a:ext cx="8763000" cy="31083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59665">
                  <a:extLst>
                    <a:ext uri="{9D8B030D-6E8A-4147-A177-3AD203B41FA5}">
                      <a16:colId xmlns:a16="http://schemas.microsoft.com/office/drawing/2014/main" xmlns="" val="187285565"/>
                    </a:ext>
                  </a:extLst>
                </a:gridCol>
                <a:gridCol w="2127084">
                  <a:extLst>
                    <a:ext uri="{9D8B030D-6E8A-4147-A177-3AD203B41FA5}">
                      <a16:colId xmlns:a16="http://schemas.microsoft.com/office/drawing/2014/main" xmlns="" val="184855798"/>
                    </a:ext>
                  </a:extLst>
                </a:gridCol>
                <a:gridCol w="2127084">
                  <a:extLst>
                    <a:ext uri="{9D8B030D-6E8A-4147-A177-3AD203B41FA5}">
                      <a16:colId xmlns:a16="http://schemas.microsoft.com/office/drawing/2014/main" xmlns="" val="1774347793"/>
                    </a:ext>
                  </a:extLst>
                </a:gridCol>
                <a:gridCol w="2549167">
                  <a:extLst>
                    <a:ext uri="{9D8B030D-6E8A-4147-A177-3AD203B41FA5}">
                      <a16:colId xmlns:a16="http://schemas.microsoft.com/office/drawing/2014/main" xmlns="" val="1719306019"/>
                    </a:ext>
                  </a:extLst>
                </a:gridCol>
              </a:tblGrid>
              <a:tr h="444046">
                <a:tc>
                  <a:txBody>
                    <a:bodyPr/>
                    <a:lstStyle/>
                    <a:p>
                      <a:r>
                        <a:rPr lang="en-US" sz="2400" noProof="1" smtClean="0">
                          <a:solidFill>
                            <a:schemeClr val="tx1"/>
                          </a:solidFill>
                        </a:rPr>
                        <a:t>employee_id</a:t>
                      </a:r>
                      <a:endParaRPr lang="en-US" sz="2400" noProof="1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 smtClean="0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sz="2400" noProof="1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noProof="1" smtClean="0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sz="2400" i="0" noProof="1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noProof="1" smtClean="0">
                          <a:solidFill>
                            <a:schemeClr val="tx1"/>
                          </a:solidFill>
                        </a:rPr>
                        <a:t>department_name</a:t>
                      </a:r>
                      <a:endParaRPr lang="en-US" sz="2400" i="0" noProof="1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4253151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23432538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8832188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i="0" dirty="0">
                          <a:solidFill>
                            <a:schemeClr val="tx1"/>
                          </a:solidFill>
                        </a:rPr>
                        <a:t>Purchasing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3787398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6432737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19539950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i="0" dirty="0">
                          <a:solidFill>
                            <a:schemeClr val="tx1"/>
                          </a:solidFill>
                        </a:rPr>
                        <a:t>Purchasing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2110989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103238" y="3048000"/>
            <a:ext cx="1476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 smtClean="0"/>
              <a:t>Резултат</a:t>
            </a:r>
            <a:endParaRPr lang="en-US" sz="28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76375" y="2152651"/>
            <a:ext cx="1593286" cy="38100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60317" y="2152651"/>
            <a:ext cx="1609344" cy="83820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891270" y="2152650"/>
            <a:ext cx="1834418" cy="419102"/>
          </a:xfrm>
          <a:prstGeom prst="straightConnector1">
            <a:avLst/>
          </a:prstGeom>
          <a:ln w="47625">
            <a:solidFill>
              <a:srgbClr val="F3BE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91270" y="2571752"/>
            <a:ext cx="1838781" cy="19048"/>
          </a:xfrm>
          <a:prstGeom prst="straightConnector1">
            <a:avLst/>
          </a:prstGeom>
          <a:ln w="47625">
            <a:solidFill>
              <a:srgbClr val="F3BE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75212" y="2571752"/>
            <a:ext cx="1854839" cy="476248"/>
          </a:xfrm>
          <a:prstGeom prst="straightConnector1">
            <a:avLst/>
          </a:prstGeom>
          <a:ln w="47625">
            <a:solidFill>
              <a:srgbClr val="F3BE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96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446106" y="1151124"/>
            <a:ext cx="113872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dirty="0" smtClean="0"/>
              <a:t>При т</a:t>
            </a:r>
            <a:r>
              <a:rPr lang="ru-RU" sz="3200" b="1" dirty="0" smtClean="0"/>
              <a:t>ази </a:t>
            </a:r>
            <a:r>
              <a:rPr lang="ru-RU" sz="3200" b="1" dirty="0"/>
              <a:t>връзка </a:t>
            </a:r>
            <a:r>
              <a:rPr lang="bg-BG" sz="3200" dirty="0">
                <a:solidFill>
                  <a:srgbClr val="F3BE60"/>
                </a:solidFill>
              </a:rPr>
              <a:t>всеки</a:t>
            </a:r>
            <a:r>
              <a:rPr lang="bg-BG" sz="3200" dirty="0"/>
              <a:t> ред от </a:t>
            </a:r>
            <a:r>
              <a:rPr lang="bg-BG" sz="3200" dirty="0" smtClean="0">
                <a:solidFill>
                  <a:srgbClr val="F3BE60"/>
                </a:solidFill>
              </a:rPr>
              <a:t>първата </a:t>
            </a:r>
            <a:r>
              <a:rPr lang="bg-BG" sz="3200" dirty="0" smtClean="0"/>
              <a:t>таблица </a:t>
            </a:r>
            <a:r>
              <a:rPr lang="bg-BG" sz="3200" dirty="0"/>
              <a:t>е комбиниран</a:t>
            </a:r>
            <a:br>
              <a:rPr lang="bg-BG" sz="3200" dirty="0"/>
            </a:br>
            <a:r>
              <a:rPr lang="bg-BG" sz="3200" dirty="0"/>
              <a:t>с </a:t>
            </a:r>
            <a:r>
              <a:rPr lang="bg-BG" sz="3200" dirty="0">
                <a:solidFill>
                  <a:srgbClr val="F3BE60"/>
                </a:solidFill>
              </a:rPr>
              <a:t>всеки</a:t>
            </a:r>
            <a:r>
              <a:rPr lang="bg-BG" sz="3200" dirty="0"/>
              <a:t> ред от </a:t>
            </a:r>
            <a:r>
              <a:rPr lang="bg-BG" sz="3200" dirty="0" smtClean="0">
                <a:solidFill>
                  <a:srgbClr val="F3BE60"/>
                </a:solidFill>
              </a:rPr>
              <a:t>втората</a:t>
            </a:r>
            <a:r>
              <a:rPr lang="ru-RU" dirty="0"/>
              <a:t/>
            </a:r>
            <a:br>
              <a:rPr lang="ru-RU" dirty="0"/>
            </a:br>
            <a:endParaRPr lang="en-US" sz="32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17612" y="3036458"/>
            <a:ext cx="967422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SELECT * FROM </a:t>
            </a:r>
            <a:r>
              <a:rPr lang="en-US" sz="3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employees 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AS e</a:t>
            </a:r>
          </a:p>
          <a:p>
            <a:pPr marL="0" lvl="2"/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CROSS JOIN </a:t>
            </a:r>
            <a:r>
              <a:rPr lang="en-US" sz="3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departments 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AS </a:t>
            </a:r>
            <a:r>
              <a:rPr lang="en-US" sz="3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d;</a:t>
            </a:r>
            <a:endParaRPr lang="en-US" sz="3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0" lvl="2"/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endParaRPr lang="en-GB" sz="32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JOIN </a:t>
            </a:r>
            <a:r>
              <a:rPr lang="bg-BG" dirty="0" smtClean="0"/>
              <a:t>- синтаксис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25974" y="3325689"/>
            <a:ext cx="3548575" cy="558487"/>
          </a:xfrm>
          <a:prstGeom prst="wedgeRoundRectCallout">
            <a:avLst>
              <a:gd name="adj1" fmla="val -63083"/>
              <a:gd name="adj2" fmla="val 458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Таблица </a:t>
            </a:r>
            <a:r>
              <a:rPr lang="en-US" sz="2800" noProof="1" smtClean="0">
                <a:solidFill>
                  <a:srgbClr val="FFFFFF"/>
                </a:solidFill>
              </a:rPr>
              <a:t>Depatments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657429" y="2289621"/>
            <a:ext cx="3268980" cy="558485"/>
          </a:xfrm>
          <a:prstGeom prst="wedgeRoundRectCallout">
            <a:avLst>
              <a:gd name="adj1" fmla="val -48101"/>
              <a:gd name="adj2" fmla="val 1140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Таблица</a:t>
            </a:r>
            <a:r>
              <a:rPr lang="en-US" sz="2800" noProof="1" smtClean="0">
                <a:solidFill>
                  <a:srgbClr val="FFFFFF"/>
                </a:solidFill>
              </a:rPr>
              <a:t> </a:t>
            </a:r>
            <a:r>
              <a:rPr lang="en-US" sz="2800" noProof="1">
                <a:solidFill>
                  <a:srgbClr val="FFFFFF"/>
                </a:solidFill>
              </a:rPr>
              <a:t>Employees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054724" y="4901309"/>
            <a:ext cx="4542501" cy="508891"/>
          </a:xfrm>
          <a:prstGeom prst="wedgeRoundRectCallout">
            <a:avLst>
              <a:gd name="adj1" fmla="val -65097"/>
              <a:gd name="adj2" fmla="val -1694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Липсва свързващо условие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318490" y="4353631"/>
            <a:ext cx="1127722" cy="925942"/>
          </a:xfrm>
          <a:prstGeom prst="wedgeRoundRectCallout">
            <a:avLst>
              <a:gd name="adj1" fmla="val 75077"/>
              <a:gd name="adj2" fmla="val -684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Cross </a:t>
            </a:r>
            <a:br>
              <a:rPr lang="en-US" sz="2800" noProof="1">
                <a:solidFill>
                  <a:srgbClr val="FFFFFF"/>
                </a:solidFill>
              </a:rPr>
            </a:br>
            <a:r>
              <a:rPr lang="en-US" sz="2800" noProof="1">
                <a:solidFill>
                  <a:srgbClr val="FFFFFF"/>
                </a:solidFill>
              </a:rPr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368171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9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Онагледяване на </a:t>
            </a:r>
            <a:r>
              <a:rPr lang="en-US" dirty="0"/>
              <a:t>JOIN</a:t>
            </a:r>
            <a:r>
              <a:rPr lang="bg-BG" dirty="0"/>
              <a:t> клаузите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827212" y="22860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27212" y="18288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7212" y="27432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7212" y="32004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7212" y="41148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1612" y="22860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1612" y="32004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551612" y="3657600"/>
            <a:ext cx="3810000" cy="457200"/>
            <a:chOff x="6551612" y="4419600"/>
            <a:chExt cx="3810000" cy="457200"/>
          </a:xfrm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1612" y="41148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cxnSp>
        <p:nvCxnSpPr>
          <p:cNvPr id="42" name="Connector: Elbow 41"/>
          <p:cNvCxnSpPr>
            <a:cxnSpLocks/>
          </p:cNvCxnSpPr>
          <p:nvPr/>
        </p:nvCxnSpPr>
        <p:spPr>
          <a:xfrm rot="16200000" flipH="1">
            <a:off x="5827712" y="3282951"/>
            <a:ext cx="12700" cy="2590800"/>
          </a:xfrm>
          <a:prstGeom prst="bentConnector3">
            <a:avLst>
              <a:gd name="adj1" fmla="val 4538031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09249" y="5237491"/>
            <a:ext cx="1449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800" dirty="0" smtClean="0"/>
              <a:t>Релация</a:t>
            </a:r>
            <a:endParaRPr lang="en-US" sz="28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1827212" y="36576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51612" y="2743200"/>
            <a:ext cx="3810000" cy="457200"/>
            <a:chOff x="6551612" y="4419600"/>
            <a:chExt cx="3810000" cy="457200"/>
          </a:xfrm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551612" y="1828800"/>
            <a:ext cx="3810000" cy="457200"/>
            <a:chOff x="6551612" y="2133600"/>
            <a:chExt cx="3810000" cy="457200"/>
          </a:xfrm>
        </p:grpSpPr>
        <p:sp>
          <p:nvSpPr>
            <p:cNvPr id="62" name="Rectangle 6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Accounting</a:t>
              </a:r>
            </a:p>
          </p:txBody>
        </p:sp>
        <p:sp>
          <p:nvSpPr>
            <p:cNvPr id="63" name="Rectangle 6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294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Онагледяване на </a:t>
            </a:r>
            <a:r>
              <a:rPr lang="en-US" dirty="0"/>
              <a:t>JOIN</a:t>
            </a:r>
            <a:r>
              <a:rPr lang="bg-BG" dirty="0"/>
              <a:t> клаузите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827212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27212" y="22860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7212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7212" y="45720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7212" y="54864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1612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1612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551612" y="4114800"/>
            <a:ext cx="3810000" cy="457200"/>
            <a:chOff x="6551612" y="4419600"/>
            <a:chExt cx="3810000" cy="457200"/>
          </a:xfrm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1612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551612" y="1828800"/>
            <a:ext cx="3810000" cy="457200"/>
            <a:chOff x="6551612" y="2133600"/>
            <a:chExt cx="3810000" cy="457200"/>
          </a:xfrm>
        </p:grpSpPr>
        <p:sp>
          <p:nvSpPr>
            <p:cNvPr id="52" name="Rectangle 5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Accounting</a:t>
              </a:r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18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27212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51612" y="3200400"/>
            <a:ext cx="3810000" cy="457200"/>
            <a:chOff x="6551612" y="4419600"/>
            <a:chExt cx="3810000" cy="457200"/>
          </a:xfrm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765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Онагледяване на </a:t>
            </a:r>
            <a:r>
              <a:rPr lang="en-US" dirty="0"/>
              <a:t>JOIN</a:t>
            </a:r>
            <a:r>
              <a:rPr lang="bg-BG" dirty="0"/>
              <a:t> клаузите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827212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7212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1612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1612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1612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27212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827212" y="1828800"/>
            <a:ext cx="8534400" cy="4114800"/>
            <a:chOff x="1827212" y="1828800"/>
            <a:chExt cx="8534400" cy="4114800"/>
          </a:xfrm>
        </p:grpSpPr>
        <p:grpSp>
          <p:nvGrpSpPr>
            <p:cNvPr id="31" name="Group 30"/>
            <p:cNvGrpSpPr/>
            <p:nvPr/>
          </p:nvGrpSpPr>
          <p:grpSpPr>
            <a:xfrm>
              <a:off x="1827212" y="2286000"/>
              <a:ext cx="3276600" cy="457200"/>
              <a:chOff x="1827212" y="2590800"/>
              <a:chExt cx="3276600" cy="457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827212" y="2590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Sally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60812" y="2590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27212" y="4572000"/>
              <a:ext cx="3276600" cy="457200"/>
              <a:chOff x="1827212" y="4876800"/>
              <a:chExt cx="3276600" cy="457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Bob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27212" y="5486400"/>
              <a:ext cx="3276600" cy="457200"/>
              <a:chOff x="1827212" y="5334000"/>
              <a:chExt cx="3276600" cy="457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827212" y="53340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Jessica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0812" y="53340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332412" y="2971800"/>
            <a:ext cx="1066800" cy="2286000"/>
            <a:chOff x="5332412" y="2971800"/>
            <a:chExt cx="1066800" cy="2286000"/>
          </a:xfrm>
        </p:grpSpPr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913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6264</TotalTime>
  <Words>834</Words>
  <Application>Microsoft Office PowerPoint</Application>
  <PresentationFormat>Custom</PresentationFormat>
  <Paragraphs>453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Full Join</vt:lpstr>
      <vt:lpstr>Full Join - синтаксис</vt:lpstr>
      <vt:lpstr>CROSS JOIN</vt:lpstr>
      <vt:lpstr>CROSS JOIN - синтаксис</vt:lpstr>
      <vt:lpstr>Онагледяване на JOIN клаузите</vt:lpstr>
      <vt:lpstr>Онагледяване на JOIN клаузите</vt:lpstr>
      <vt:lpstr>Онагледяване на JOIN клаузите</vt:lpstr>
      <vt:lpstr>Онагледяване на JOIN клаузите</vt:lpstr>
      <vt:lpstr>Онагледяване на JOIN клаузите</vt:lpstr>
      <vt:lpstr>Онагледяване на JOIN клаузите</vt:lpstr>
      <vt:lpstr>Онагледяване на JOIN клаузите</vt:lpstr>
      <vt:lpstr>Онагледяване на JOIN клаузите</vt:lpstr>
      <vt:lpstr>Онагледяване на JOIN клаузите</vt:lpstr>
      <vt:lpstr>Обобщение</vt:lpstr>
      <vt:lpstr>Други видове връзки между таблици</vt:lpstr>
      <vt:lpstr>Лиценз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Joins, Subquries, CTE and Indices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Dani</cp:lastModifiedBy>
  <cp:revision>247</cp:revision>
  <dcterms:created xsi:type="dcterms:W3CDTF">2014-01-02T17:00:34Z</dcterms:created>
  <dcterms:modified xsi:type="dcterms:W3CDTF">2018-10-17T19:59:46Z</dcterms:modified>
  <cp:category>DB Basics Course @ SoftUni - https://softuni.bg/courses/databases-basics-ms-sql-server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