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394" r:id="rId3"/>
    <p:sldId id="602" r:id="rId4"/>
    <p:sldId id="603" r:id="rId5"/>
    <p:sldId id="604" r:id="rId6"/>
    <p:sldId id="605" r:id="rId7"/>
    <p:sldId id="606" r:id="rId8"/>
    <p:sldId id="607" r:id="rId9"/>
    <p:sldId id="608" r:id="rId10"/>
    <p:sldId id="609" r:id="rId11"/>
    <p:sldId id="610" r:id="rId12"/>
    <p:sldId id="611" r:id="rId13"/>
    <p:sldId id="612" r:id="rId14"/>
    <p:sldId id="613" r:id="rId15"/>
    <p:sldId id="594" r:id="rId16"/>
    <p:sldId id="593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</p14:sldIdLst>
        </p14:section>
        <p14:section name="Conclusion" id="{3E23A7B0-228F-4458-953E-A0823B82CFF0}">
          <p14:sldIdLst>
            <p14:sldId id="594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68" d="100"/>
          <a:sy n="68" d="100"/>
        </p:scale>
        <p:origin x="432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43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33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50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6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If any of the values are NULL they are ignored. For example, if one the values is NULL and the other is 5,000 the COUNT will return 1 because it will ignore the NULL value. On the other hand, we can count everything by writing COUNT(*).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5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3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1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1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NULLs are ignored again.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32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87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17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Агрегиращи функции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818045" cy="2524722"/>
            <a:chOff x="745783" y="3624633"/>
            <a:chExt cx="5818045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15006" y="3706052"/>
              <a:ext cx="154882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48" y="3353217"/>
            <a:ext cx="3363639" cy="2663564"/>
          </a:xfrm>
          <a:prstGeom prst="rect">
            <a:avLst/>
          </a:prstGeom>
        </p:spPr>
      </p:pic>
      <p:pic>
        <p:nvPicPr>
          <p:cNvPr id="13" name="Picture 2" descr="database, storag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143" y="3760536"/>
            <a:ext cx="2450807" cy="245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</a:t>
            </a:r>
            <a:endParaRPr lang="bg-B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79412" y="2209800"/>
          <a:ext cx="6095999" cy="3200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3180040124"/>
                    </a:ext>
                  </a:extLst>
                </a:gridCol>
                <a:gridCol w="3170620">
                  <a:extLst>
                    <a:ext uri="{9D8B030D-6E8A-4147-A177-3AD203B41FA5}">
                      <a16:colId xmlns:a16="http://schemas.microsoft.com/office/drawing/2014/main" xmlns="" val="3141524875"/>
                    </a:ext>
                  </a:extLst>
                </a:gridCol>
                <a:gridCol w="1401379">
                  <a:extLst>
                    <a:ext uri="{9D8B030D-6E8A-4147-A177-3AD203B41FA5}">
                      <a16:colId xmlns:a16="http://schemas.microsoft.com/office/drawing/2014/main" xmlns="" val="19156612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en-US" dirty="0" smtClean="0"/>
                        <a:t>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department_name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 smtClean="0"/>
                        <a:t>alary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4957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Adam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90664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821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Jane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3813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George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02318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Lila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72947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Fred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Support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484896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513623" y="2895600"/>
          <a:ext cx="42672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66999">
                  <a:extLst>
                    <a:ext uri="{9D8B030D-6E8A-4147-A177-3AD203B41FA5}">
                      <a16:colId xmlns:a16="http://schemas.microsoft.com/office/drawing/2014/main" xmlns="" val="1444822382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xmlns="" val="11098175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department_name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91012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5,000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88755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5,000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5353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Support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15,000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7448364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rot="1884745">
            <a:off x="6603096" y="3217192"/>
            <a:ext cx="717577" cy="242987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 rot="20185644">
            <a:off x="6590876" y="4038128"/>
            <a:ext cx="717577" cy="24298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ight Arrow 9"/>
          <p:cNvSpPr/>
          <p:nvPr/>
        </p:nvSpPr>
        <p:spPr>
          <a:xfrm rot="19000881">
            <a:off x="6635728" y="4874697"/>
            <a:ext cx="717577" cy="242987"/>
          </a:xfrm>
          <a:prstGeom prst="rightArrow">
            <a:avLst/>
          </a:prstGeom>
          <a:solidFill>
            <a:srgbClr val="F3BE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2" y="1151124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/>
              <a:t>MIN</a:t>
            </a:r>
            <a:r>
              <a:rPr lang="en-US" sz="3200" dirty="0"/>
              <a:t> </a:t>
            </a:r>
            <a:r>
              <a:rPr lang="bg-BG" sz="3200" dirty="0" smtClean="0"/>
              <a:t>връща минималната стойност в колоната.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4153068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3154425"/>
            <a:ext cx="10556817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e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.`department_id`</a:t>
            </a:r>
            <a:r>
              <a:rPr lang="en-US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</a:rPr>
              <a:t>e</a:t>
            </a:r>
            <a:r>
              <a:rPr lang="en-US" sz="32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.`salary</a:t>
            </a:r>
            <a:r>
              <a:rPr lang="en-US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`) 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AS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'MinSalary'</a:t>
            </a:r>
          </a:p>
          <a:p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`employees` </a:t>
            </a:r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AS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GROUP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BY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e</a:t>
            </a:r>
            <a:r>
              <a:rPr lang="en-GB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.`</a:t>
            </a:r>
            <a:r>
              <a:rPr lang="en-GB" sz="32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department_id</a:t>
            </a:r>
            <a:r>
              <a:rPr lang="en-GB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`;</a:t>
            </a:r>
            <a:endParaRPr lang="en-GB" sz="32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Синтаксис на </a:t>
            </a:r>
            <a:r>
              <a:rPr lang="en-US" dirty="0" smtClean="0"/>
              <a:t>MIN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80012" y="1926881"/>
            <a:ext cx="2229557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Групираща колона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970163" y="5523195"/>
            <a:ext cx="2229557" cy="953805"/>
          </a:xfrm>
          <a:prstGeom prst="wedgeRoundRectCallout">
            <a:avLst>
              <a:gd name="adj1" fmla="val -37789"/>
              <a:gd name="adj2" fmla="val -759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Групиращи колони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115020" y="4292223"/>
            <a:ext cx="4475192" cy="520807"/>
          </a:xfrm>
          <a:prstGeom prst="wedgeRoundRectCallout">
            <a:avLst>
              <a:gd name="adj1" fmla="val -65333"/>
              <a:gd name="adj2" fmla="val 77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Псевдоним на таблицата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770811" y="2743201"/>
            <a:ext cx="2610557" cy="1027522"/>
          </a:xfrm>
          <a:prstGeom prst="wedgeRoundRectCallout">
            <a:avLst>
              <a:gd name="adj1" fmla="val -58656"/>
              <a:gd name="adj2" fmla="val 509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Ново име за групирането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303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79412" y="2209800"/>
          <a:ext cx="6095999" cy="3200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3180040124"/>
                    </a:ext>
                  </a:extLst>
                </a:gridCol>
                <a:gridCol w="3170620">
                  <a:extLst>
                    <a:ext uri="{9D8B030D-6E8A-4147-A177-3AD203B41FA5}">
                      <a16:colId xmlns:a16="http://schemas.microsoft.com/office/drawing/2014/main" xmlns="" val="3141524875"/>
                    </a:ext>
                  </a:extLst>
                </a:gridCol>
                <a:gridCol w="1401379">
                  <a:extLst>
                    <a:ext uri="{9D8B030D-6E8A-4147-A177-3AD203B41FA5}">
                      <a16:colId xmlns:a16="http://schemas.microsoft.com/office/drawing/2014/main" xmlns="" val="19156612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en-US" dirty="0" smtClean="0"/>
                        <a:t>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department_name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4957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Adam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90664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821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Jane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3813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George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02318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Lila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72947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Fred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Support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484896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513623" y="2895600"/>
          <a:ext cx="42672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66999">
                  <a:extLst>
                    <a:ext uri="{9D8B030D-6E8A-4147-A177-3AD203B41FA5}">
                      <a16:colId xmlns:a16="http://schemas.microsoft.com/office/drawing/2014/main" xmlns="" val="1444822382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xmlns="" val="11098175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department_name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91012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88755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5353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Support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15,000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7448364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 rot="1884745">
            <a:off x="6603096" y="3217192"/>
            <a:ext cx="717577" cy="242987"/>
          </a:xfrm>
          <a:prstGeom prst="rightArrow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ight Arrow 7"/>
          <p:cNvSpPr/>
          <p:nvPr/>
        </p:nvSpPr>
        <p:spPr>
          <a:xfrm rot="20185644">
            <a:off x="6590876" y="4038128"/>
            <a:ext cx="717577" cy="24298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 rot="19000881">
            <a:off x="6635728" y="4874697"/>
            <a:ext cx="717577" cy="242987"/>
          </a:xfrm>
          <a:prstGeom prst="rightArrow">
            <a:avLst/>
          </a:prstGeom>
          <a:solidFill>
            <a:srgbClr val="F3BE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2" y="1151124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/>
              <a:t>AVG</a:t>
            </a:r>
            <a:r>
              <a:rPr lang="en-US" sz="3200" dirty="0"/>
              <a:t> </a:t>
            </a:r>
            <a:r>
              <a:rPr lang="bg-BG" sz="3200" dirty="0" smtClean="0"/>
              <a:t>изчислява средната стойност в колона.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472744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2981814"/>
            <a:ext cx="1055681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SELECT</a:t>
            </a:r>
            <a:r>
              <a:rPr lang="en-US" sz="3600" dirty="0">
                <a:solidFill>
                  <a:schemeClr val="tx2"/>
                </a:solidFill>
                <a:latin typeface="Consolas" panose="020B0609020204030204" pitchFamily="49" charset="0"/>
              </a:rPr>
              <a:t> e</a:t>
            </a:r>
            <a:r>
              <a:rPr lang="en-US" sz="3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.`</a:t>
            </a:r>
            <a:r>
              <a:rPr lang="en-US" sz="36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department_id`</a:t>
            </a:r>
            <a:r>
              <a:rPr lang="en-US" sz="3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endParaRPr lang="en-US" sz="3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600" b="1" dirty="0">
                <a:solidFill>
                  <a:srgbClr val="F3BE60"/>
                </a:solidFill>
                <a:latin typeface="Consolas" panose="020B0609020204030204" pitchFamily="49" charset="0"/>
              </a:rPr>
              <a:t>AVG</a:t>
            </a:r>
            <a:r>
              <a:rPr lang="en-US" sz="36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chemeClr val="tx2"/>
                </a:solidFill>
                <a:latin typeface="Consolas" panose="020B0609020204030204" pitchFamily="49" charset="0"/>
              </a:rPr>
              <a:t>e</a:t>
            </a:r>
            <a:r>
              <a:rPr lang="en-US" sz="36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.`salary</a:t>
            </a:r>
            <a:r>
              <a:rPr lang="en-US" sz="3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`) </a:t>
            </a:r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AS</a:t>
            </a:r>
            <a:r>
              <a:rPr lang="en-US" sz="3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</a:rPr>
              <a:t>'AvgSalary</a:t>
            </a:r>
            <a:r>
              <a:rPr lang="en-US" sz="3600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GB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FROM</a:t>
            </a:r>
            <a:r>
              <a:rPr lang="en-GB" sz="3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`employees` </a:t>
            </a:r>
            <a:r>
              <a:rPr lang="en-GB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AS</a:t>
            </a:r>
            <a:r>
              <a:rPr lang="en-GB" sz="3600" dirty="0">
                <a:solidFill>
                  <a:schemeClr val="tx2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GROUP</a:t>
            </a:r>
            <a:r>
              <a:rPr lang="en-GB" sz="3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BY</a:t>
            </a:r>
            <a:r>
              <a:rPr lang="en-GB" sz="3600" dirty="0">
                <a:solidFill>
                  <a:schemeClr val="tx2"/>
                </a:solidFill>
                <a:latin typeface="Consolas" panose="020B0609020204030204" pitchFamily="49" charset="0"/>
              </a:rPr>
              <a:t> e</a:t>
            </a:r>
            <a:r>
              <a:rPr lang="en-GB" sz="36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.`</a:t>
            </a:r>
            <a:r>
              <a:rPr lang="en-US" sz="36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department_id`;</a:t>
            </a:r>
            <a:endParaRPr lang="en-US" sz="36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Синтаксис на </a:t>
            </a:r>
            <a:r>
              <a:rPr lang="en-US" dirty="0" smtClean="0"/>
              <a:t>AVG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198812" y="1774707"/>
            <a:ext cx="2229557" cy="953805"/>
          </a:xfrm>
          <a:prstGeom prst="wedgeRoundRectCallout">
            <a:avLst>
              <a:gd name="adj1" fmla="val -36015"/>
              <a:gd name="adj2" fmla="val 875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Групираща колона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646612" y="5599395"/>
            <a:ext cx="2229557" cy="953805"/>
          </a:xfrm>
          <a:prstGeom prst="wedgeRoundRectCallout">
            <a:avLst>
              <a:gd name="adj1" fmla="val -37789"/>
              <a:gd name="adj2" fmla="val -759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Групиращи колони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99212" y="4251360"/>
            <a:ext cx="5486400" cy="520807"/>
          </a:xfrm>
          <a:prstGeom prst="wedgeRoundRectCallout">
            <a:avLst>
              <a:gd name="adj1" fmla="val -65903"/>
              <a:gd name="adj2" fmla="val 12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Псевдоним на таблицата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732712" y="1120556"/>
            <a:ext cx="2819400" cy="1607956"/>
          </a:xfrm>
          <a:prstGeom prst="wedgeRoundRectCallout">
            <a:avLst>
              <a:gd name="adj1" fmla="val -39283"/>
              <a:gd name="adj2" fmla="val 1115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Ново име за групирането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4029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mtClean="0"/>
              <a:t>Агрегиращи функции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bg-BG" dirty="0" smtClean="0"/>
              <a:t>Агрегиращи функции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COUNT, SUM, MAX, MIN, AVG…</a:t>
            </a:r>
          </a:p>
        </p:txBody>
      </p:sp>
      <p:pic>
        <p:nvPicPr>
          <p:cNvPr id="50" name="Picture 2" descr="Image result for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2180398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248" y="3323398"/>
            <a:ext cx="1553402" cy="155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13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684051"/>
          </a:xfrm>
        </p:spPr>
        <p:txBody>
          <a:bodyPr bIns="0">
            <a:spAutoFit/>
          </a:bodyPr>
          <a:lstStyle/>
          <a:p>
            <a:r>
              <a:rPr lang="bg-BG" dirty="0" smtClean="0"/>
              <a:t>Агрегиращите функции се използват, за да се извършват операции върху една или повече групи елементи, извършвайки анализ върху тях. Част от тези функции са: </a:t>
            </a:r>
            <a:r>
              <a:rPr lang="en-US" dirty="0" smtClean="0"/>
              <a:t>MIN</a:t>
            </a:r>
            <a:r>
              <a:rPr lang="en-US" dirty="0"/>
              <a:t>, MAX, AVG, COUNT etc.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bg-BG" dirty="0" smtClean="0"/>
              <a:t>Обикновено тези функции игнорират </a:t>
            </a:r>
            <a:r>
              <a:rPr lang="en-US" dirty="0" smtClean="0"/>
              <a:t>NULL </a:t>
            </a:r>
            <a:r>
              <a:rPr lang="bg-BG" dirty="0" smtClean="0"/>
              <a:t>стойностите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Агрегиращи функции</a:t>
            </a:r>
            <a:endParaRPr 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79412" y="3710612"/>
            <a:ext cx="7239000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e.`department_id`, 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(e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.`salary`)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AS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'MinSalary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`employees` </a:t>
            </a:r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AS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GROUP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BY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e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.`department_id`;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Стрелка надясно 14"/>
          <p:cNvSpPr/>
          <p:nvPr/>
        </p:nvSpPr>
        <p:spPr>
          <a:xfrm>
            <a:off x="7893730" y="4575950"/>
            <a:ext cx="53340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448" y="3640266"/>
            <a:ext cx="3184201" cy="23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COUNT</a:t>
            </a:r>
            <a:endParaRPr lang="bg-BG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79412" y="2590800"/>
          <a:ext cx="6095999" cy="3200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3180040124"/>
                    </a:ext>
                  </a:extLst>
                </a:gridCol>
                <a:gridCol w="3170620">
                  <a:extLst>
                    <a:ext uri="{9D8B030D-6E8A-4147-A177-3AD203B41FA5}">
                      <a16:colId xmlns:a16="http://schemas.microsoft.com/office/drawing/2014/main" xmlns="" val="3141524875"/>
                    </a:ext>
                  </a:extLst>
                </a:gridCol>
                <a:gridCol w="1401379">
                  <a:extLst>
                    <a:ext uri="{9D8B030D-6E8A-4147-A177-3AD203B41FA5}">
                      <a16:colId xmlns:a16="http://schemas.microsoft.com/office/drawing/2014/main" xmlns="" val="19156612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en-US" dirty="0" smtClean="0"/>
                        <a:t>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department_name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4957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Adam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90664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821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Jane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3813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George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02318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Lila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72947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Fred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Support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484896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418613" y="3371382"/>
          <a:ext cx="460059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75368">
                  <a:extLst>
                    <a:ext uri="{9D8B030D-6E8A-4147-A177-3AD203B41FA5}">
                      <a16:colId xmlns:a16="http://schemas.microsoft.com/office/drawing/2014/main" xmlns="" val="1444822382"/>
                    </a:ext>
                  </a:extLst>
                </a:gridCol>
                <a:gridCol w="1725222">
                  <a:extLst>
                    <a:ext uri="{9D8B030D-6E8A-4147-A177-3AD203B41FA5}">
                      <a16:colId xmlns:a16="http://schemas.microsoft.com/office/drawing/2014/main" xmlns="" val="11098175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department_name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91012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88755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5353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Support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7448364"/>
                  </a:ext>
                </a:extLst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 rot="1884745">
            <a:off x="6603096" y="3598192"/>
            <a:ext cx="717577" cy="242987"/>
          </a:xfrm>
          <a:prstGeom prst="rightArrow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ight Arrow 14"/>
          <p:cNvSpPr/>
          <p:nvPr/>
        </p:nvSpPr>
        <p:spPr>
          <a:xfrm rot="21058881">
            <a:off x="6590876" y="4419128"/>
            <a:ext cx="717577" cy="24298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ight Arrow 18"/>
          <p:cNvSpPr/>
          <p:nvPr/>
        </p:nvSpPr>
        <p:spPr>
          <a:xfrm rot="19000881">
            <a:off x="6635728" y="5255697"/>
            <a:ext cx="717577" cy="242987"/>
          </a:xfrm>
          <a:prstGeom prst="rightArrow">
            <a:avLst/>
          </a:prstGeom>
          <a:solidFill>
            <a:srgbClr val="F3BE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/>
              <a:t>COUNT </a:t>
            </a:r>
            <a:r>
              <a:rPr lang="en-US" sz="3200" b="1" dirty="0" smtClean="0"/>
              <a:t>–</a:t>
            </a:r>
            <a:r>
              <a:rPr lang="en-US" sz="3200" dirty="0" smtClean="0"/>
              <a:t> </a:t>
            </a:r>
            <a:r>
              <a:rPr lang="bg-BG" sz="3200" dirty="0" smtClean="0"/>
              <a:t>брои всички стойности</a:t>
            </a:r>
            <a:r>
              <a:rPr lang="en-US" sz="3200" dirty="0" smtClean="0"/>
              <a:t> (</a:t>
            </a:r>
            <a:r>
              <a:rPr lang="bg-BG" sz="3200" dirty="0" smtClean="0"/>
              <a:t>които не са </a:t>
            </a:r>
            <a:r>
              <a:rPr lang="en-US" sz="3200" dirty="0" smtClean="0"/>
              <a:t>NULL) </a:t>
            </a:r>
            <a:r>
              <a:rPr lang="bg-BG" sz="3200" dirty="0" smtClean="0"/>
              <a:t>в една или повече колони, според даден критерий.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2606289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100" dirty="0" smtClean="0"/>
              <a:t>Забележете, че когато използваме </a:t>
            </a:r>
            <a:r>
              <a:rPr lang="en-US" sz="3100" b="1" dirty="0" smtClean="0"/>
              <a:t>COUNT</a:t>
            </a:r>
            <a:r>
              <a:rPr lang="en-US" sz="3100" dirty="0" smtClean="0"/>
              <a:t> </a:t>
            </a:r>
            <a:r>
              <a:rPr lang="bg-BG" sz="3100" dirty="0" smtClean="0"/>
              <a:t>ние ще игнорираме всеки служител, който има заплата със стойност</a:t>
            </a:r>
            <a:r>
              <a:rPr lang="en-US" sz="3100" dirty="0" smtClean="0"/>
              <a:t> NULL.</a:t>
            </a:r>
            <a:endParaRPr lang="en-US" sz="31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4417" y="3212802"/>
            <a:ext cx="10556816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 e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.`department_id`, 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en-US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e.`salary</a:t>
            </a:r>
            <a:r>
              <a:rPr lang="en-US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`) 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AS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'Salary Count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`employees` </a:t>
            </a:r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AS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GROUP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BY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e.`department_id`;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Синтаксис на </a:t>
            </a:r>
            <a:r>
              <a:rPr lang="en-US" dirty="0" smtClean="0"/>
              <a:t>COUNT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10024" y="2083801"/>
            <a:ext cx="2229557" cy="953805"/>
          </a:xfrm>
          <a:prstGeom prst="wedgeRoundRectCallout">
            <a:avLst>
              <a:gd name="adj1" fmla="val -42091"/>
              <a:gd name="adj2" fmla="val 822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Групираща колона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265612" y="5599395"/>
            <a:ext cx="2229557" cy="953805"/>
          </a:xfrm>
          <a:prstGeom prst="wedgeRoundRectCallout">
            <a:avLst>
              <a:gd name="adj1" fmla="val -37789"/>
              <a:gd name="adj2" fmla="val -759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Групиране на колони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18412" y="2590801"/>
            <a:ext cx="3327512" cy="969696"/>
          </a:xfrm>
          <a:prstGeom prst="wedgeRoundRectCallout">
            <a:avLst>
              <a:gd name="adj1" fmla="val -39853"/>
              <a:gd name="adj2" fmla="val 933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Ново име за групирането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2841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79412" y="2209800"/>
          <a:ext cx="6095999" cy="3200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3180040124"/>
                    </a:ext>
                  </a:extLst>
                </a:gridCol>
                <a:gridCol w="3170620">
                  <a:extLst>
                    <a:ext uri="{9D8B030D-6E8A-4147-A177-3AD203B41FA5}">
                      <a16:colId xmlns:a16="http://schemas.microsoft.com/office/drawing/2014/main" xmlns="" val="3141524875"/>
                    </a:ext>
                  </a:extLst>
                </a:gridCol>
                <a:gridCol w="1401379">
                  <a:extLst>
                    <a:ext uri="{9D8B030D-6E8A-4147-A177-3AD203B41FA5}">
                      <a16:colId xmlns:a16="http://schemas.microsoft.com/office/drawing/2014/main" xmlns="" val="19156612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en-US" dirty="0" smtClean="0"/>
                        <a:t>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department_name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4957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Adam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90664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821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Jane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3813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George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02318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Lila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72947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Fred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Support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484896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513623" y="2895600"/>
          <a:ext cx="42672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66999">
                  <a:extLst>
                    <a:ext uri="{9D8B030D-6E8A-4147-A177-3AD203B41FA5}">
                      <a16:colId xmlns:a16="http://schemas.microsoft.com/office/drawing/2014/main" xmlns="" val="1444822382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xmlns="" val="11098175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department_name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91012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20,000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88755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30,000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5353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Support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7448364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 rot="1884745">
            <a:off x="6603096" y="3217192"/>
            <a:ext cx="717577" cy="242987"/>
          </a:xfrm>
          <a:prstGeom prst="rightArrow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ight Arrow 7"/>
          <p:cNvSpPr/>
          <p:nvPr/>
        </p:nvSpPr>
        <p:spPr>
          <a:xfrm rot="20760233">
            <a:off x="6590876" y="4038128"/>
            <a:ext cx="717577" cy="24298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 rot="19000881">
            <a:off x="6635728" y="4874697"/>
            <a:ext cx="717577" cy="242987"/>
          </a:xfrm>
          <a:prstGeom prst="rightArrow">
            <a:avLst/>
          </a:prstGeom>
          <a:solidFill>
            <a:srgbClr val="F3BE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/>
              <a:t>SUM</a:t>
            </a:r>
            <a:r>
              <a:rPr lang="en-US" sz="3200" dirty="0"/>
              <a:t> </a:t>
            </a:r>
            <a:r>
              <a:rPr lang="en-US" sz="3200" dirty="0" smtClean="0"/>
              <a:t>– </a:t>
            </a:r>
            <a:r>
              <a:rPr lang="bg-BG" sz="3200" dirty="0" smtClean="0"/>
              <a:t>сумира всички стойности в колоната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950302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sz="3100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4362" y="3091159"/>
            <a:ext cx="10556816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e</a:t>
            </a:r>
            <a:r>
              <a:rPr lang="en-US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.`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department_id`</a:t>
            </a:r>
            <a:r>
              <a:rPr lang="en-US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</a:rPr>
              <a:t>e</a:t>
            </a:r>
            <a:r>
              <a:rPr lang="en-US" sz="32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.`salary</a:t>
            </a:r>
            <a:r>
              <a:rPr lang="en-US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`) 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AS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'TotalSalary'</a:t>
            </a:r>
          </a:p>
          <a:p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`employees` </a:t>
            </a:r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AS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GROUP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BY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e.`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department_id`;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Синтаксис на </a:t>
            </a:r>
            <a:r>
              <a:rPr lang="en-US" dirty="0" smtClean="0"/>
              <a:t>SUM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862834" y="1981200"/>
            <a:ext cx="2229557" cy="953805"/>
          </a:xfrm>
          <a:prstGeom prst="wedgeRoundRectCallout">
            <a:avLst>
              <a:gd name="adj1" fmla="val -38294"/>
              <a:gd name="adj2" fmla="val 893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Групираща колона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265612" y="5523195"/>
            <a:ext cx="2229557" cy="953805"/>
          </a:xfrm>
          <a:prstGeom prst="wedgeRoundRectCallout">
            <a:avLst>
              <a:gd name="adj1" fmla="val -36270"/>
              <a:gd name="adj2" fmla="val -865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Групиращи колони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882938" y="4185098"/>
            <a:ext cx="3124200" cy="946710"/>
          </a:xfrm>
          <a:prstGeom prst="wedgeRoundRectCallout">
            <a:avLst>
              <a:gd name="adj1" fmla="val -112916"/>
              <a:gd name="adj2" fmla="val -217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Псевдоним за таблицата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847012" y="2438401"/>
            <a:ext cx="2971800" cy="1171550"/>
          </a:xfrm>
          <a:prstGeom prst="wedgeRoundRectCallout">
            <a:avLst>
              <a:gd name="adj1" fmla="val -59226"/>
              <a:gd name="adj2" fmla="val 448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Ново име за групирането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048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/>
              <a:t>MAX </a:t>
            </a:r>
            <a:r>
              <a:rPr lang="en-US" sz="3200" b="1" dirty="0" smtClean="0"/>
              <a:t>–</a:t>
            </a:r>
            <a:r>
              <a:rPr lang="bg-BG" sz="3200" dirty="0" smtClean="0"/>
              <a:t> дава максималната стойност в колоната.</a:t>
            </a:r>
            <a:endParaRPr lang="en-US" sz="31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79412" y="2209800"/>
          <a:ext cx="6095999" cy="3200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3180040124"/>
                    </a:ext>
                  </a:extLst>
                </a:gridCol>
                <a:gridCol w="3170620">
                  <a:extLst>
                    <a:ext uri="{9D8B030D-6E8A-4147-A177-3AD203B41FA5}">
                      <a16:colId xmlns:a16="http://schemas.microsoft.com/office/drawing/2014/main" xmlns="" val="3141524875"/>
                    </a:ext>
                  </a:extLst>
                </a:gridCol>
                <a:gridCol w="1401379">
                  <a:extLst>
                    <a:ext uri="{9D8B030D-6E8A-4147-A177-3AD203B41FA5}">
                      <a16:colId xmlns:a16="http://schemas.microsoft.com/office/drawing/2014/main" xmlns="" val="19156612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en-US" dirty="0" smtClean="0"/>
                        <a:t>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department_name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4957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Adam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90664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821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Jane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3813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George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02318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Lila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72947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Fred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Support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484896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513623" y="2895600"/>
          <a:ext cx="42672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66999">
                  <a:extLst>
                    <a:ext uri="{9D8B030D-6E8A-4147-A177-3AD203B41FA5}">
                      <a16:colId xmlns:a16="http://schemas.microsoft.com/office/drawing/2014/main" xmlns="" val="1444822382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xmlns="" val="11098175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department_name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91012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15,000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88755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15,000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5353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Support</a:t>
                      </a: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15,000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7448364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 rot="1884745">
            <a:off x="6603096" y="3217192"/>
            <a:ext cx="717577" cy="242987"/>
          </a:xfrm>
          <a:prstGeom prst="rightArrow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ight Arrow 7"/>
          <p:cNvSpPr/>
          <p:nvPr/>
        </p:nvSpPr>
        <p:spPr>
          <a:xfrm rot="20185644">
            <a:off x="6590876" y="4038128"/>
            <a:ext cx="717577" cy="24298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 rot="19000881">
            <a:off x="6635728" y="4874697"/>
            <a:ext cx="717577" cy="242987"/>
          </a:xfrm>
          <a:prstGeom prst="rightArrow">
            <a:avLst/>
          </a:prstGeom>
          <a:solidFill>
            <a:srgbClr val="F3BE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3396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4362" y="3310976"/>
            <a:ext cx="10556816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e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.`department_id`</a:t>
            </a:r>
            <a:r>
              <a:rPr lang="en-US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</a:rPr>
              <a:t>e</a:t>
            </a:r>
            <a:r>
              <a:rPr lang="en-US" sz="32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.`salary</a:t>
            </a:r>
            <a:r>
              <a:rPr lang="en-US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`) 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AS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'MaxSalary'</a:t>
            </a:r>
          </a:p>
          <a:p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`employees` </a:t>
            </a:r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AS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GROUP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BY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e.`</a:t>
            </a:r>
            <a:r>
              <a:rPr lang="en-GB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department_id`;</a:t>
            </a:r>
            <a:endParaRPr lang="en-GB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94212" y="2048632"/>
            <a:ext cx="2229557" cy="953805"/>
          </a:xfrm>
          <a:prstGeom prst="wedgeRoundRectCallout">
            <a:avLst>
              <a:gd name="adj1" fmla="val -50445"/>
              <a:gd name="adj2" fmla="val 1018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Групираща колона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799012" y="5523195"/>
            <a:ext cx="2229557" cy="953805"/>
          </a:xfrm>
          <a:prstGeom prst="wedgeRoundRectCallout">
            <a:avLst>
              <a:gd name="adj1" fmla="val -37789"/>
              <a:gd name="adj2" fmla="val -759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Групиращи колони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61112" y="4404915"/>
            <a:ext cx="4686300" cy="520807"/>
          </a:xfrm>
          <a:prstGeom prst="wedgeRoundRectCallout">
            <a:avLst>
              <a:gd name="adj1" fmla="val -65903"/>
              <a:gd name="adj2" fmla="val 109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Псевдоним на таблицата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770812" y="2895600"/>
            <a:ext cx="3048000" cy="973861"/>
          </a:xfrm>
          <a:prstGeom prst="wedgeRoundRectCallout">
            <a:avLst>
              <a:gd name="adj1" fmla="val -51819"/>
              <a:gd name="adj2" fmla="val 812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Ново име </a:t>
            </a:r>
            <a:r>
              <a:rPr lang="bg-BG" sz="2800" noProof="1">
                <a:solidFill>
                  <a:srgbClr val="FFFFFF"/>
                </a:solidFill>
              </a:rPr>
              <a:t>за </a:t>
            </a:r>
            <a:r>
              <a:rPr lang="bg-BG" sz="2800" noProof="1" smtClean="0">
                <a:solidFill>
                  <a:srgbClr val="FFFFFF"/>
                </a:solidFill>
              </a:rPr>
              <a:t>групирането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795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874</Words>
  <Application>Microsoft Office PowerPoint</Application>
  <PresentationFormat>Custom</PresentationFormat>
  <Paragraphs>273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Агрегиращи функции</vt:lpstr>
      <vt:lpstr>Агрегиращи функции</vt:lpstr>
      <vt:lpstr>COUNT</vt:lpstr>
      <vt:lpstr>Синтаксис на COUNT</vt:lpstr>
      <vt:lpstr>SUM</vt:lpstr>
      <vt:lpstr>Синтаксис на SUM</vt:lpstr>
      <vt:lpstr>MAX</vt:lpstr>
      <vt:lpstr>MAX Syntax</vt:lpstr>
      <vt:lpstr>MIN</vt:lpstr>
      <vt:lpstr>Синтаксис на MIN</vt:lpstr>
      <vt:lpstr>AVG</vt:lpstr>
      <vt:lpstr>Синтаксис на AVG</vt:lpstr>
      <vt:lpstr>Агрегиращи функции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2018-10-18T14:48:42Z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