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0"/>
  </p:notesMasterIdLst>
  <p:handoutMasterIdLst>
    <p:handoutMasterId r:id="rId11"/>
  </p:handoutMasterIdLst>
  <p:sldIdLst>
    <p:sldId id="394" r:id="rId3"/>
    <p:sldId id="602" r:id="rId4"/>
    <p:sldId id="603" r:id="rId5"/>
    <p:sldId id="604" r:id="rId6"/>
    <p:sldId id="605" r:id="rId7"/>
    <p:sldId id="594" r:id="rId8"/>
    <p:sldId id="593"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02"/>
            <p14:sldId id="603"/>
            <p14:sldId id="604"/>
            <p14:sldId id="605"/>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68" d="100"/>
          <a:sy n="68" d="100"/>
        </p:scale>
        <p:origin x="432" y="90"/>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10/18/2018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10/18/2018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41902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75889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5867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96038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6</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164462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Филтър при групирането</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818045" cy="2524722"/>
            <a:chOff x="745783" y="3624633"/>
            <a:chExt cx="5818045"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015006" y="3706052"/>
              <a:ext cx="1548822"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Бази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2748" y="3353217"/>
            <a:ext cx="3363639" cy="2663564"/>
          </a:xfrm>
          <a:prstGeom prst="rect">
            <a:avLst/>
          </a:prstGeom>
        </p:spPr>
      </p:pic>
      <p:pic>
        <p:nvPicPr>
          <p:cNvPr id="13" name="Picture 2" descr="database, storag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3143" y="3760536"/>
            <a:ext cx="2450807" cy="245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07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760412" y="5754968"/>
            <a:ext cx="10568728" cy="1365365"/>
          </a:xfrm>
        </p:spPr>
        <p:txBody>
          <a:bodyPr/>
          <a:lstStyle/>
          <a:p>
            <a:r>
              <a:rPr lang="bg-BG" dirty="0" smtClean="0"/>
              <a:t>Използване на филтър при групирането</a:t>
            </a:r>
            <a:endParaRPr lang="en-US" dirty="0"/>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30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b="1" dirty="0" smtClean="0">
                <a:solidFill>
                  <a:schemeClr val="tx2">
                    <a:lumMod val="75000"/>
                  </a:schemeClr>
                </a:solidFill>
              </a:rPr>
              <a:t>HAVING</a:t>
            </a:r>
            <a:r>
              <a:rPr lang="en-US" sz="3200" dirty="0" smtClean="0"/>
              <a:t> </a:t>
            </a:r>
            <a:r>
              <a:rPr lang="bg-BG" sz="3200" dirty="0" smtClean="0"/>
              <a:t>се използва, за да се филтрира информация според стойностите от </a:t>
            </a:r>
            <a:r>
              <a:rPr lang="bg-BG" sz="3200" dirty="0" smtClean="0">
                <a:solidFill>
                  <a:schemeClr val="accent1"/>
                </a:solidFill>
              </a:rPr>
              <a:t>агрегирането</a:t>
            </a:r>
            <a:r>
              <a:rPr lang="en-US" sz="3200" dirty="0" smtClean="0"/>
              <a:t>. </a:t>
            </a:r>
            <a:endParaRPr lang="en-US" sz="3200" dirty="0"/>
          </a:p>
          <a:p>
            <a:pPr lvl="1">
              <a:lnSpc>
                <a:spcPct val="100000"/>
              </a:lnSpc>
            </a:pPr>
            <a:r>
              <a:rPr lang="bg-BG" sz="3000" dirty="0" smtClean="0"/>
              <a:t>Това значи, че не можем да използваме </a:t>
            </a:r>
            <a:r>
              <a:rPr lang="en-US" sz="3000" dirty="0" smtClean="0"/>
              <a:t>HAVING </a:t>
            </a:r>
            <a:r>
              <a:rPr lang="bg-BG" sz="3000" dirty="0" smtClean="0"/>
              <a:t>без да сме извършили групиране преди това.</a:t>
            </a:r>
            <a:endParaRPr lang="en-US" sz="3000" dirty="0"/>
          </a:p>
          <a:p>
            <a:pPr>
              <a:lnSpc>
                <a:spcPct val="100000"/>
              </a:lnSpc>
            </a:pPr>
            <a:r>
              <a:rPr lang="bg-BG" sz="3200" dirty="0" smtClean="0"/>
              <a:t>Всички агрегиращи функции</a:t>
            </a:r>
            <a:r>
              <a:rPr lang="en-US" sz="3200" dirty="0" smtClean="0"/>
              <a:t>  (</a:t>
            </a:r>
            <a:r>
              <a:rPr lang="bg-BG" sz="3200" dirty="0" smtClean="0"/>
              <a:t>като</a:t>
            </a:r>
            <a:r>
              <a:rPr lang="en-US" sz="3200" dirty="0" smtClean="0"/>
              <a:t>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a:t>
            </a:r>
            <a:r>
              <a:rPr lang="bg-BG" sz="3200" dirty="0" smtClean="0"/>
              <a:t>и т.н</a:t>
            </a:r>
            <a:r>
              <a:rPr lang="en-US" sz="3200" dirty="0" smtClean="0"/>
              <a:t>.) </a:t>
            </a:r>
            <a:r>
              <a:rPr lang="bg-BG" sz="3200" dirty="0" smtClean="0"/>
              <a:t>използвани едновремено и в</a:t>
            </a:r>
            <a:r>
              <a:rPr lang="en-US" sz="3200" dirty="0" smtClean="0"/>
              <a:t> </a:t>
            </a:r>
            <a:r>
              <a:rPr lang="en-US" sz="3200" dirty="0"/>
              <a:t>"HAVING" </a:t>
            </a:r>
            <a:r>
              <a:rPr lang="bg-BG" sz="3200" dirty="0" smtClean="0"/>
              <a:t>и в </a:t>
            </a:r>
            <a:r>
              <a:rPr lang="en-US" sz="3200" dirty="0" smtClean="0"/>
              <a:t>SELECT</a:t>
            </a:r>
            <a:r>
              <a:rPr lang="bg-BG" sz="3200" dirty="0"/>
              <a:t> </a:t>
            </a:r>
            <a:r>
              <a:rPr lang="bg-BG" sz="3200" dirty="0" smtClean="0"/>
              <a:t>се изпълняват само веднъж</a:t>
            </a:r>
            <a:r>
              <a:rPr lang="en-US" sz="3200" dirty="0" smtClean="0"/>
              <a:t>.</a:t>
            </a:r>
            <a:endParaRPr lang="en-US" sz="3200" dirty="0"/>
          </a:p>
          <a:p>
            <a:pPr>
              <a:lnSpc>
                <a:spcPct val="100000"/>
              </a:lnSpc>
            </a:pPr>
            <a:r>
              <a:rPr lang="bg-BG" sz="3200" dirty="0" smtClean="0"/>
              <a:t>За разлика от</a:t>
            </a:r>
            <a:r>
              <a:rPr lang="en-US" sz="3200" dirty="0" smtClean="0"/>
              <a:t> </a:t>
            </a:r>
            <a:r>
              <a:rPr lang="en-US" sz="3200" b="1" dirty="0">
                <a:solidFill>
                  <a:schemeClr val="tx2">
                    <a:lumMod val="75000"/>
                  </a:schemeClr>
                </a:solidFill>
              </a:rPr>
              <a:t>HAVING</a:t>
            </a:r>
            <a:r>
              <a:rPr lang="en-US" sz="3200" dirty="0"/>
              <a:t>, </a:t>
            </a:r>
            <a:r>
              <a:rPr lang="en-US" sz="3200" b="1" dirty="0" smtClean="0">
                <a:solidFill>
                  <a:schemeClr val="tx2">
                    <a:lumMod val="75000"/>
                  </a:schemeClr>
                </a:solidFill>
              </a:rPr>
              <a:t>WHERE</a:t>
            </a:r>
            <a:r>
              <a:rPr lang="en-US" sz="3200" dirty="0" smtClean="0"/>
              <a:t> </a:t>
            </a:r>
            <a:r>
              <a:rPr lang="bg-BG" sz="3200" dirty="0" smtClean="0"/>
              <a:t>извършва филтриране</a:t>
            </a:r>
            <a:r>
              <a:rPr lang="en-US" sz="3200" dirty="0" smtClean="0"/>
              <a:t> </a:t>
            </a:r>
            <a:r>
              <a:rPr lang="bg-BG" sz="3200" dirty="0" smtClean="0">
                <a:solidFill>
                  <a:schemeClr val="tx2">
                    <a:lumMod val="75000"/>
                  </a:schemeClr>
                </a:solidFill>
              </a:rPr>
              <a:t>преди</a:t>
            </a:r>
            <a:r>
              <a:rPr lang="en-US" sz="3200" dirty="0" smtClean="0"/>
              <a:t> </a:t>
            </a:r>
            <a:r>
              <a:rPr lang="bg-BG" sz="3200" dirty="0" smtClean="0"/>
              <a:t>да се случи агрегирането.</a:t>
            </a: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a:t>
            </a:fld>
            <a:endParaRPr lang="en-US" dirty="0"/>
          </a:p>
        </p:txBody>
      </p:sp>
      <p:sp>
        <p:nvSpPr>
          <p:cNvPr id="465922" name="Rectangle 2"/>
          <p:cNvSpPr>
            <a:spLocks noGrp="1" noChangeArrowheads="1"/>
          </p:cNvSpPr>
          <p:nvPr>
            <p:ph type="title"/>
          </p:nvPr>
        </p:nvSpPr>
        <p:spPr/>
        <p:txBody>
          <a:bodyPr/>
          <a:lstStyle/>
          <a:p>
            <a:r>
              <a:rPr lang="en-US" dirty="0" smtClean="0"/>
              <a:t>Having</a:t>
            </a:r>
            <a:endParaRPr lang="bg-BG" dirty="0"/>
          </a:p>
        </p:txBody>
      </p:sp>
    </p:spTree>
    <p:extLst>
      <p:ext uri="{BB962C8B-B14F-4D97-AF65-F5344CB8AC3E}">
        <p14:creationId xmlns:p14="http://schemas.microsoft.com/office/powerpoint/2010/main" val="3013954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bg-BG" sz="3100" dirty="0" smtClean="0"/>
              <a:t>Филтрирайте департаментите които имат </a:t>
            </a:r>
            <a:r>
              <a:rPr lang="bg-BG" sz="3100" dirty="0" smtClean="0">
                <a:solidFill>
                  <a:schemeClr val="accent1"/>
                </a:solidFill>
              </a:rPr>
              <a:t>обща</a:t>
            </a:r>
            <a:r>
              <a:rPr lang="en-US" sz="3100" dirty="0" smtClean="0"/>
              <a:t> </a:t>
            </a:r>
            <a:r>
              <a:rPr lang="bg-BG" sz="3100" dirty="0" smtClean="0"/>
              <a:t>заплата от </a:t>
            </a:r>
            <a:r>
              <a:rPr lang="en-US" sz="3100" dirty="0" smtClean="0"/>
              <a:t> </a:t>
            </a:r>
            <a:r>
              <a:rPr lang="bg-BG" sz="3100" dirty="0" smtClean="0">
                <a:solidFill>
                  <a:schemeClr val="tx2">
                    <a:lumMod val="75000"/>
                  </a:schemeClr>
                </a:solidFill>
              </a:rPr>
              <a:t>поне</a:t>
            </a:r>
            <a:r>
              <a:rPr lang="en-US" sz="3100" dirty="0" smtClean="0">
                <a:solidFill>
                  <a:schemeClr val="tx2">
                    <a:lumMod val="75000"/>
                  </a:schemeClr>
                </a:solidFill>
              </a:rPr>
              <a:t> </a:t>
            </a:r>
            <a:r>
              <a:rPr lang="en-US" sz="3100" dirty="0"/>
              <a:t>15,000.</a:t>
            </a:r>
          </a:p>
        </p:txBody>
      </p:sp>
      <p:graphicFrame>
        <p:nvGraphicFramePr>
          <p:cNvPr id="6" name="Table 5"/>
          <p:cNvGraphicFramePr>
            <a:graphicFrameLocks noGrp="1"/>
          </p:cNvGraphicFramePr>
          <p:nvPr>
            <p:extLst/>
          </p:nvPr>
        </p:nvGraphicFramePr>
        <p:xfrm>
          <a:off x="7466012" y="3505200"/>
          <a:ext cx="4375786" cy="1371600"/>
        </p:xfrm>
        <a:graphic>
          <a:graphicData uri="http://schemas.openxmlformats.org/drawingml/2006/table">
            <a:tbl>
              <a:tblPr firstRow="1" bandRow="1">
                <a:tableStyleId>{7DF18680-E054-41AD-8BC1-D1AEF772440D}</a:tableStyleId>
              </a:tblPr>
              <a:tblGrid>
                <a:gridCol w="2687379">
                  <a:extLst>
                    <a:ext uri="{9D8B030D-6E8A-4147-A177-3AD203B41FA5}">
                      <a16:colId xmlns:a16="http://schemas.microsoft.com/office/drawing/2014/main" xmlns="" val="1444822382"/>
                    </a:ext>
                  </a:extLst>
                </a:gridCol>
                <a:gridCol w="1688407">
                  <a:extLst>
                    <a:ext uri="{9D8B030D-6E8A-4147-A177-3AD203B41FA5}">
                      <a16:colId xmlns:a16="http://schemas.microsoft.com/office/drawing/2014/main" xmlns="" val="1109817519"/>
                    </a:ext>
                  </a:extLst>
                </a:gridCol>
              </a:tblGrid>
              <a:tr h="457200">
                <a:tc>
                  <a:txBody>
                    <a:bodyPr/>
                    <a:lstStyle/>
                    <a:p>
                      <a:r>
                        <a:rPr lang="en-US" dirty="0" err="1" smtClean="0"/>
                        <a:t>department_name</a:t>
                      </a:r>
                      <a:endParaRPr lang="en-US" dirty="0"/>
                    </a:p>
                  </a:txBody>
                  <a:tcPr/>
                </a:tc>
                <a:tc>
                  <a:txBody>
                    <a:bodyPr/>
                    <a:lstStyle/>
                    <a:p>
                      <a:r>
                        <a:rPr lang="en-US" dirty="0"/>
                        <a:t>TotalSalary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465922" name="Rectangle 2"/>
          <p:cNvSpPr>
            <a:spLocks noGrp="1" noChangeArrowheads="1"/>
          </p:cNvSpPr>
          <p:nvPr>
            <p:ph type="title"/>
          </p:nvPr>
        </p:nvSpPr>
        <p:spPr/>
        <p:txBody>
          <a:bodyPr/>
          <a:lstStyle/>
          <a:p>
            <a:r>
              <a:rPr lang="en-US" dirty="0"/>
              <a:t>Having Clause: </a:t>
            </a:r>
            <a:r>
              <a:rPr lang="bg-BG" dirty="0" smtClean="0"/>
              <a:t>Пример</a:t>
            </a:r>
            <a:endParaRPr lang="bg-BG" dirty="0"/>
          </a:p>
        </p:txBody>
      </p:sp>
      <p:graphicFrame>
        <p:nvGraphicFramePr>
          <p:cNvPr id="4" name="Table 3"/>
          <p:cNvGraphicFramePr>
            <a:graphicFrameLocks noGrp="1"/>
          </p:cNvGraphicFramePr>
          <p:nvPr>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xmlns="" val="3180040124"/>
                    </a:ext>
                  </a:extLst>
                </a:gridCol>
                <a:gridCol w="2706370">
                  <a:extLst>
                    <a:ext uri="{9D8B030D-6E8A-4147-A177-3AD203B41FA5}">
                      <a16:colId xmlns:a16="http://schemas.microsoft.com/office/drawing/2014/main" xmlns="" val="3141524875"/>
                    </a:ext>
                  </a:extLst>
                </a:gridCol>
                <a:gridCol w="1097280">
                  <a:extLst>
                    <a:ext uri="{9D8B030D-6E8A-4147-A177-3AD203B41FA5}">
                      <a16:colId xmlns:a16="http://schemas.microsoft.com/office/drawing/2014/main" xmlns=""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8" name="Table 7"/>
          <p:cNvGraphicFramePr>
            <a:graphicFrameLocks noGrp="1"/>
          </p:cNvGraphicFramePr>
          <p:nvPr>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xmlns="" val="2274113953"/>
                    </a:ext>
                  </a:extLst>
                </a:gridCol>
              </a:tblGrid>
              <a:tr h="457200">
                <a:tc>
                  <a:txBody>
                    <a:bodyPr/>
                    <a:lstStyle/>
                    <a:p>
                      <a:r>
                        <a:rPr lang="en-US" noProof="1"/>
                        <a:t>TotalSalary</a:t>
                      </a:r>
                    </a:p>
                  </a:txBody>
                  <a:tcPr/>
                </a:tc>
                <a:extLst>
                  <a:ext uri="{0D108BD9-81ED-4DB2-BD59-A6C34878D82A}">
                    <a16:rowId xmlns:a16="http://schemas.microsoft.com/office/drawing/2014/main" xmlns=""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xmlns=""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rgbClr val="FFFFFF"/>
                </a:solidFill>
              </a:rPr>
              <a:t>Агрегирана стойност</a:t>
            </a:r>
            <a:endParaRPr lang="en-US" sz="2800" noProof="1">
              <a:solidFill>
                <a:srgbClr val="FFFFFF"/>
              </a:solidFill>
            </a:endParaRPr>
          </a:p>
        </p:txBody>
      </p:sp>
    </p:spTree>
    <p:extLst>
      <p:ext uri="{BB962C8B-B14F-4D97-AF65-F5344CB8AC3E}">
        <p14:creationId xmlns:p14="http://schemas.microsoft.com/office/powerpoint/2010/main" val="4094945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r>
              <a:rPr lang="en-US" sz="3200" noProof="1">
                <a:solidFill>
                  <a:schemeClr val="tx2"/>
                </a:solidFill>
                <a:latin typeface="Consolas" panose="020B0609020204030204" pitchFamily="49" charset="0"/>
              </a:rPr>
              <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smtClean="0">
                <a:solidFill>
                  <a:srgbClr val="F3BE60"/>
                </a:solidFill>
                <a:latin typeface="Consolas" panose="020B0609020204030204" pitchFamily="49" charset="0"/>
              </a:rPr>
              <a:t>SUM</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smtClean="0">
                <a:solidFill>
                  <a:srgbClr val="F3BE60"/>
                </a:solidFill>
                <a:latin typeface="Consolas" panose="020B0609020204030204" pitchFamily="49" charset="0"/>
              </a:rPr>
              <a:t>`</a:t>
            </a:r>
            <a:r>
              <a:rPr lang="en-GB" sz="3200" b="1" dirty="0" err="1" smtClean="0">
                <a:solidFill>
                  <a:srgbClr val="F3BE60"/>
                </a:solidFill>
                <a:latin typeface="Consolas" panose="020B0609020204030204" pitchFamily="49" charset="0"/>
              </a:rPr>
              <a:t>TotalSalary</a:t>
            </a:r>
            <a:r>
              <a:rPr lang="en-GB" sz="3200" b="1" dirty="0" smtClean="0">
                <a:solidFill>
                  <a:srgbClr val="F3BE60"/>
                </a:solidFill>
                <a:latin typeface="Consolas" panose="020B0609020204030204" pitchFamily="49" charset="0"/>
              </a:rPr>
              <a:t>`</a:t>
            </a:r>
            <a:r>
              <a:rPr lang="en-GB" sz="3200" dirty="0" smtClean="0">
                <a:solidFill>
                  <a:schemeClr val="tx2"/>
                </a:solidFill>
                <a:latin typeface="Consolas" panose="020B0609020204030204" pitchFamily="49" charset="0"/>
              </a:rPr>
              <a:t>&lt; 250000;</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bg-BG" dirty="0" smtClean="0"/>
              <a:t>Синтаксис на </a:t>
            </a:r>
            <a:r>
              <a:rPr lang="en-US" dirty="0" smtClean="0"/>
              <a:t>HAVING</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rgbClr val="FFFFFF"/>
                </a:solidFill>
              </a:rPr>
              <a:t>Групираща колона</a:t>
            </a:r>
            <a:endParaRPr lang="en-US" sz="2800" noProof="1">
              <a:solidFill>
                <a:srgbClr val="FFFFFF"/>
              </a:solidFill>
            </a:endParaRP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rgbClr val="FFFFFF"/>
                </a:solidFill>
              </a:rPr>
              <a:t>Агрегираща функция</a:t>
            </a:r>
            <a:endParaRPr lang="en-US" sz="2800" noProof="1">
              <a:solidFill>
                <a:srgbClr val="FFFFFF"/>
              </a:solidFill>
            </a:endParaRP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rgbClr val="FFFFFF"/>
                </a:solidFill>
              </a:rPr>
              <a:t>Групиращи колони</a:t>
            </a:r>
            <a:endParaRPr lang="en-US" sz="2800" noProof="1">
              <a:solidFill>
                <a:srgbClr val="FFFFFF"/>
              </a:solidFill>
            </a:endParaRPr>
          </a:p>
        </p:txBody>
      </p:sp>
      <p:sp>
        <p:nvSpPr>
          <p:cNvPr id="13" name="AutoShape 7"/>
          <p:cNvSpPr>
            <a:spLocks noChangeArrowheads="1"/>
          </p:cNvSpPr>
          <p:nvPr/>
        </p:nvSpPr>
        <p:spPr bwMode="auto">
          <a:xfrm>
            <a:off x="9074756" y="2872992"/>
            <a:ext cx="2920478"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Ново име </a:t>
            </a:r>
            <a:r>
              <a:rPr lang="bg-BG" sz="2800" noProof="1">
                <a:solidFill>
                  <a:srgbClr val="FFFFFF"/>
                </a:solidFill>
              </a:rPr>
              <a:t>за </a:t>
            </a:r>
            <a:r>
              <a:rPr lang="bg-BG" sz="2800" noProof="1" smtClean="0">
                <a:solidFill>
                  <a:srgbClr val="FFFFFF"/>
                </a:solidFill>
              </a:rPr>
              <a:t>групирането</a:t>
            </a:r>
            <a:endParaRPr lang="en-US" sz="2800" noProof="1">
              <a:solidFill>
                <a:srgbClr val="FFFFFF"/>
              </a:solidFill>
            </a:endParaRP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a:t>
            </a:r>
            <a:r>
              <a:rPr lang="bg-BG" sz="2800" noProof="1" smtClean="0">
                <a:solidFill>
                  <a:srgbClr val="FFFFFF"/>
                </a:solidFill>
              </a:rPr>
              <a:t> условие</a:t>
            </a:r>
            <a:endParaRPr lang="en-US" sz="2800" noProof="1">
              <a:solidFill>
                <a:srgbClr val="FFFFFF"/>
              </a:solidFill>
            </a:endParaRPr>
          </a:p>
        </p:txBody>
      </p:sp>
    </p:spTree>
    <p:extLst>
      <p:ext uri="{BB962C8B-B14F-4D97-AF65-F5344CB8AC3E}">
        <p14:creationId xmlns:p14="http://schemas.microsoft.com/office/powerpoint/2010/main" val="2931812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smtClean="0"/>
              <a:t>Филтър при групиране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7</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393</Words>
  <Application>Microsoft Office PowerPoint</Application>
  <PresentationFormat>Custom</PresentationFormat>
  <Paragraphs>89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Consolas</vt:lpstr>
      <vt:lpstr>Wingdings</vt:lpstr>
      <vt:lpstr>Wingdings 2</vt:lpstr>
      <vt:lpstr>SoftUni 16x9</vt:lpstr>
      <vt:lpstr>PowerPoint Presentation</vt:lpstr>
      <vt:lpstr>Having</vt:lpstr>
      <vt:lpstr>Having</vt:lpstr>
      <vt:lpstr>Having Clause: Пример</vt:lpstr>
      <vt:lpstr>Синтаксис на HAVING</vt:lpstr>
      <vt:lpstr>Филтър при групиране</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2018-10-18T15:03:23Z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