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394" r:id="rId3"/>
    <p:sldId id="595" r:id="rId4"/>
    <p:sldId id="597" r:id="rId5"/>
    <p:sldId id="598" r:id="rId6"/>
    <p:sldId id="599" r:id="rId7"/>
    <p:sldId id="600" r:id="rId8"/>
    <p:sldId id="601" r:id="rId9"/>
    <p:sldId id="602" r:id="rId10"/>
    <p:sldId id="594" r:id="rId11"/>
    <p:sldId id="593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95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6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4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5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2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27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0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Функции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8045" cy="2524722"/>
            <a:chOff x="745783" y="3624633"/>
            <a:chExt cx="5818045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15006" y="3706052"/>
              <a:ext cx="154882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2540" y="4813887"/>
            <a:ext cx="113768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 smtClean="0"/>
              <a:t>Потребителски-дефинирани функции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2530" name="Picture 2" descr="http://i.zdnet.com/blogs/frustrated_computer_us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6812" y="1636117"/>
            <a:ext cx="3124200" cy="2077594"/>
          </a:xfrm>
          <a:prstGeom prst="roundRect">
            <a:avLst>
              <a:gd name="adj" fmla="val 55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532" name="Picture 4" descr="http://www.icondrawer.com/img/icons_512/User_Delete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89212" y="2849334"/>
            <a:ext cx="3105150" cy="1728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0435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 dirty="0" smtClean="0"/>
              <a:t>Потребителски-дефинирани функции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Винаги връщат стойност</a:t>
            </a:r>
            <a:endParaRPr lang="en-US" dirty="0" smtClean="0"/>
          </a:p>
          <a:p>
            <a:endParaRPr lang="en-US" dirty="0"/>
          </a:p>
          <a:p>
            <a:r>
              <a:rPr lang="bg-BG" dirty="0" smtClean="0"/>
              <a:t>Могат да приемат параметри</a:t>
            </a:r>
            <a:endParaRPr lang="en-US" dirty="0" smtClean="0"/>
          </a:p>
          <a:p>
            <a:endParaRPr lang="en-US" dirty="0"/>
          </a:p>
          <a:p>
            <a:r>
              <a:rPr lang="bg-BG" dirty="0" smtClean="0"/>
              <a:t>Могат да са вложени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10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Създаване на функции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1042913"/>
            <a:ext cx="11925397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 $$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udf_project_weeks (start_date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DATETIME,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end_date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project_weeks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IF(end_date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NULL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THEN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SET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end_date := NOW();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2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IF;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project_weeks := DATEDIFF(DATE(end_date), DATE(start_date)) / 7;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project_weeks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$$</a:t>
            </a:r>
            <a:endParaRPr lang="en-GB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18012" y="475713"/>
            <a:ext cx="3290755" cy="476903"/>
          </a:xfrm>
          <a:prstGeom prst="wedgeRoundRectCallout">
            <a:avLst>
              <a:gd name="adj1" fmla="val -44044"/>
              <a:gd name="adj2" fmla="val 1463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Име на функцията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854555" y="1915241"/>
            <a:ext cx="3290755" cy="476903"/>
          </a:xfrm>
          <a:prstGeom prst="wedgeRoundRectCallout">
            <a:avLst>
              <a:gd name="adj1" fmla="val -49484"/>
              <a:gd name="adj2" fmla="val -782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Параметри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08612" y="1812430"/>
            <a:ext cx="3290755" cy="476903"/>
          </a:xfrm>
          <a:prstGeom prst="wedgeRoundRectCallout">
            <a:avLst>
              <a:gd name="adj1" fmla="val -55994"/>
              <a:gd name="adj2" fmla="val 926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Променлива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42504" y="3148839"/>
            <a:ext cx="3290755" cy="476903"/>
          </a:xfrm>
          <a:prstGeom prst="wedgeRoundRectCallout">
            <a:avLst>
              <a:gd name="adj1" fmla="val -78980"/>
              <a:gd name="adj2" fmla="val -90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Оператор </a:t>
            </a:r>
            <a:r>
              <a:rPr lang="en-US" sz="2800" noProof="1" smtClean="0">
                <a:solidFill>
                  <a:srgbClr val="FFFFFF"/>
                </a:solidFill>
              </a:rPr>
              <a:t>IF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977613" y="4384692"/>
            <a:ext cx="3290755" cy="476903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Връщан резултат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7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Изпълнение на функции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1042913"/>
            <a:ext cx="118491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p.project_id,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DATE(p.start_date) AS 'start_date',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DATE(p.end_date) AS 'end_date',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udf_project_weeks(p.start_date, p.end_date)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'project_weeks'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projects AS p;</a:t>
            </a:r>
            <a:endParaRPr lang="en-GB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60412" y="4212287"/>
          <a:ext cx="10634420" cy="23945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58605">
                  <a:extLst>
                    <a:ext uri="{9D8B030D-6E8A-4147-A177-3AD203B41FA5}">
                      <a16:colId xmlns:a16="http://schemas.microsoft.com/office/drawing/2014/main" xmlns="" val="359195456"/>
                    </a:ext>
                  </a:extLst>
                </a:gridCol>
                <a:gridCol w="2658605">
                  <a:extLst>
                    <a:ext uri="{9D8B030D-6E8A-4147-A177-3AD203B41FA5}">
                      <a16:colId xmlns:a16="http://schemas.microsoft.com/office/drawing/2014/main" xmlns="" val="491820112"/>
                    </a:ext>
                  </a:extLst>
                </a:gridCol>
                <a:gridCol w="2658605">
                  <a:extLst>
                    <a:ext uri="{9D8B030D-6E8A-4147-A177-3AD203B41FA5}">
                      <a16:colId xmlns:a16="http://schemas.microsoft.com/office/drawing/2014/main" xmlns="" val="3774891810"/>
                    </a:ext>
                  </a:extLst>
                </a:gridCol>
                <a:gridCol w="2658605">
                  <a:extLst>
                    <a:ext uri="{9D8B030D-6E8A-4147-A177-3AD203B41FA5}">
                      <a16:colId xmlns:a16="http://schemas.microsoft.com/office/drawing/2014/main" xmlns="" val="3776866281"/>
                    </a:ext>
                  </a:extLst>
                </a:gridCol>
              </a:tblGrid>
              <a:tr h="598342">
                <a:tc>
                  <a:txBody>
                    <a:bodyPr/>
                    <a:lstStyle/>
                    <a:p>
                      <a:r>
                        <a:rPr lang="en-US" sz="3100" noProof="1" smtClean="0">
                          <a:solidFill>
                            <a:schemeClr val="tx1"/>
                          </a:solidFill>
                        </a:rPr>
                        <a:t>project_id</a:t>
                      </a:r>
                      <a:endParaRPr lang="en-US" sz="3100" noProof="1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100" noProof="1" smtClean="0">
                          <a:solidFill>
                            <a:schemeClr val="tx1"/>
                          </a:solidFill>
                        </a:rPr>
                        <a:t>start_date</a:t>
                      </a:r>
                      <a:endParaRPr lang="en-US" sz="3100" noProof="1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100" noProof="1" smtClean="0">
                          <a:solidFill>
                            <a:schemeClr val="tx1"/>
                          </a:solidFill>
                        </a:rPr>
                        <a:t>end_date</a:t>
                      </a:r>
                      <a:endParaRPr lang="en-US" sz="3100" noProof="1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100" noProof="1" smtClean="0">
                          <a:solidFill>
                            <a:schemeClr val="tx1"/>
                          </a:solidFill>
                        </a:rPr>
                        <a:t>project_weeks</a:t>
                      </a:r>
                      <a:endParaRPr lang="en-US" sz="3100" noProof="1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6601892"/>
                  </a:ext>
                </a:extLst>
              </a:tr>
              <a:tr h="599571">
                <a:tc>
                  <a:txBody>
                    <a:bodyPr/>
                    <a:lstStyle/>
                    <a:p>
                      <a:r>
                        <a:rPr lang="en-US" sz="3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2003-06-01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US" sz="3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 smtClean="0">
                          <a:solidFill>
                            <a:schemeClr val="tx1"/>
                          </a:solidFill>
                        </a:rPr>
                        <a:t>732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236447"/>
                  </a:ext>
                </a:extLst>
              </a:tr>
              <a:tr h="598342">
                <a:tc>
                  <a:txBody>
                    <a:bodyPr/>
                    <a:lstStyle/>
                    <a:p>
                      <a:r>
                        <a:rPr lang="en-US" sz="3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2001-06-01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2003-06-01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0275746"/>
                  </a:ext>
                </a:extLst>
              </a:tr>
              <a:tr h="598342">
                <a:tc>
                  <a:txBody>
                    <a:bodyPr/>
                    <a:lstStyle/>
                    <a:p>
                      <a:r>
                        <a:rPr lang="en-US" sz="3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2002-06-01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3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2003-06-01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100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3521319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5812" y="448507"/>
            <a:ext cx="3290755" cy="476903"/>
          </a:xfrm>
          <a:prstGeom prst="wedgeRoundRectCallout">
            <a:avLst>
              <a:gd name="adj1" fmla="val -38792"/>
              <a:gd name="adj2" fmla="val 89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Извикване на функция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 smtClean="0"/>
              <a:t>Напишете функция</a:t>
            </a:r>
            <a:r>
              <a:rPr lang="en-GB" sz="3200" dirty="0" smtClean="0"/>
              <a:t> </a:t>
            </a:r>
            <a:r>
              <a:rPr lang="en-GB" sz="3200" b="1" noProof="1" smtClean="0"/>
              <a:t>udf_get_salary_level</a:t>
            </a:r>
            <a:r>
              <a:rPr lang="en-GB" sz="3200" dirty="0" smtClean="0"/>
              <a:t>(salary DECIMAL(19,4)) </a:t>
            </a:r>
            <a:r>
              <a:rPr lang="bg-BG" sz="3200" dirty="0" smtClean="0"/>
              <a:t>която получава </a:t>
            </a:r>
            <a:r>
              <a:rPr lang="bg-BG" sz="3200" b="1" dirty="0" smtClean="0"/>
              <a:t>заплата</a:t>
            </a:r>
            <a:r>
              <a:rPr lang="en-GB" sz="3200" dirty="0" smtClean="0"/>
              <a:t> </a:t>
            </a:r>
            <a:r>
              <a:rPr lang="bg-BG" sz="3200" dirty="0" smtClean="0"/>
              <a:t>на работник и връща </a:t>
            </a:r>
            <a:r>
              <a:rPr lang="bg-BG" sz="3200" b="1" dirty="0" smtClean="0"/>
              <a:t>нивото на заплатата</a:t>
            </a:r>
            <a:r>
              <a:rPr lang="en-GB" sz="3200" dirty="0" smtClean="0"/>
              <a:t>.</a:t>
            </a:r>
            <a:endParaRPr lang="en-US" sz="3200" dirty="0"/>
          </a:p>
          <a:p>
            <a:pPr lvl="1"/>
            <a:r>
              <a:rPr lang="bg-BG" sz="2800" dirty="0" smtClean="0"/>
              <a:t>Ако заплатата е </a:t>
            </a:r>
            <a:r>
              <a:rPr lang="en-GB" sz="2800" b="1" dirty="0" smtClean="0"/>
              <a:t>&lt; </a:t>
            </a:r>
            <a:r>
              <a:rPr lang="en-GB" sz="2800" b="1" dirty="0"/>
              <a:t>30000</a:t>
            </a:r>
            <a:r>
              <a:rPr lang="en-GB" sz="2800" dirty="0"/>
              <a:t> </a:t>
            </a:r>
            <a:r>
              <a:rPr lang="bg-BG" sz="2800" dirty="0" smtClean="0"/>
              <a:t>връща</a:t>
            </a:r>
            <a:r>
              <a:rPr lang="en-GB" sz="2800" dirty="0" smtClean="0"/>
              <a:t> </a:t>
            </a:r>
            <a:r>
              <a:rPr lang="en-GB" sz="2800" b="1" dirty="0"/>
              <a:t>"Low"</a:t>
            </a:r>
            <a:endParaRPr lang="en-US" sz="2800" dirty="0"/>
          </a:p>
          <a:p>
            <a:pPr lvl="1"/>
            <a:r>
              <a:rPr lang="bg-BG" sz="2800" dirty="0" smtClean="0"/>
              <a:t>Ако заплатата е </a:t>
            </a:r>
            <a:r>
              <a:rPr lang="bg-BG" sz="2800" b="1" dirty="0" smtClean="0"/>
              <a:t>между</a:t>
            </a:r>
            <a:r>
              <a:rPr lang="en-GB" sz="2800" b="1" dirty="0" smtClean="0"/>
              <a:t> </a:t>
            </a:r>
            <a:r>
              <a:rPr lang="en-GB" sz="2800" b="1" dirty="0"/>
              <a:t>30000 </a:t>
            </a:r>
            <a:r>
              <a:rPr lang="bg-BG" sz="2800" b="1" dirty="0" smtClean="0"/>
              <a:t>и </a:t>
            </a:r>
            <a:r>
              <a:rPr lang="en-GB" sz="2800" b="1" dirty="0" smtClean="0"/>
              <a:t>50000 (</a:t>
            </a:r>
            <a:r>
              <a:rPr lang="bg-BG" sz="2800" b="1" dirty="0" smtClean="0"/>
              <a:t>вкл</a:t>
            </a:r>
            <a:r>
              <a:rPr lang="en-GB" sz="2800" b="1" dirty="0" smtClean="0"/>
              <a:t>)</a:t>
            </a:r>
            <a:r>
              <a:rPr lang="en-GB" sz="2800" dirty="0" smtClean="0"/>
              <a:t> </a:t>
            </a:r>
            <a:r>
              <a:rPr lang="bg-BG" sz="2800" dirty="0" smtClean="0"/>
              <a:t>връща</a:t>
            </a:r>
            <a:r>
              <a:rPr lang="en-GB" sz="2800" b="1" dirty="0" smtClean="0"/>
              <a:t>"Average</a:t>
            </a:r>
            <a:r>
              <a:rPr lang="en-GB" sz="2800" b="1" dirty="0"/>
              <a:t>"</a:t>
            </a:r>
            <a:endParaRPr lang="en-US" sz="2800" dirty="0"/>
          </a:p>
          <a:p>
            <a:pPr lvl="1"/>
            <a:r>
              <a:rPr lang="bg-BG" sz="2800" dirty="0" smtClean="0"/>
              <a:t>Ако заплатата е </a:t>
            </a:r>
            <a:r>
              <a:rPr lang="en-GB" sz="2800" b="1" dirty="0" smtClean="0"/>
              <a:t>&gt; </a:t>
            </a:r>
            <a:r>
              <a:rPr lang="en-GB" sz="2800" b="1" dirty="0"/>
              <a:t>50000</a:t>
            </a:r>
            <a:r>
              <a:rPr lang="en-GB" sz="2800" dirty="0"/>
              <a:t> </a:t>
            </a:r>
            <a:r>
              <a:rPr lang="bg-BG" sz="2800" dirty="0" smtClean="0"/>
              <a:t>връща </a:t>
            </a:r>
            <a:r>
              <a:rPr lang="en-GB" sz="2800" b="1" dirty="0" smtClean="0"/>
              <a:t>"High</a:t>
            </a:r>
            <a:r>
              <a:rPr lang="en-GB" sz="2800" b="1" dirty="0"/>
              <a:t>"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Функция за ниво на заплата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170" y="4358072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12" y="4722167"/>
            <a:ext cx="708999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Функция за ниво на заплатата</a:t>
            </a:r>
            <a:r>
              <a:rPr lang="en-US" dirty="0" smtClean="0"/>
              <a:t> </a:t>
            </a:r>
            <a:r>
              <a:rPr lang="en-US" dirty="0"/>
              <a:t>(1)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379412" y="2895600"/>
            <a:ext cx="1161582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 FUNCTION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udf_get_salary_level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 DECIMAL(19,4)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VARCHAR(10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BEGIN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 Function logic here.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370012" y="1828800"/>
            <a:ext cx="3290755" cy="629303"/>
          </a:xfrm>
          <a:prstGeom prst="wedgeRoundRectCallout">
            <a:avLst>
              <a:gd name="adj1" fmla="val 42510"/>
              <a:gd name="adj2" fmla="val 1316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Име на функцията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923212" y="1810481"/>
            <a:ext cx="3290755" cy="629303"/>
          </a:xfrm>
          <a:prstGeom prst="wedgeRoundRectCallout">
            <a:avLst>
              <a:gd name="adj1" fmla="val -39307"/>
              <a:gd name="adj2" fmla="val 1370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Входни параметри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799012" y="3704332"/>
            <a:ext cx="3290755" cy="629303"/>
          </a:xfrm>
          <a:prstGeom prst="wedgeRoundRectCallout">
            <a:avLst>
              <a:gd name="adj1" fmla="val -62919"/>
              <a:gd name="adj2" fmla="val -734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Връщан тип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4410934" y="4917432"/>
            <a:ext cx="3290755" cy="629303"/>
          </a:xfrm>
          <a:prstGeom prst="wedgeRoundRectCallout">
            <a:avLst>
              <a:gd name="adj1" fmla="val -41365"/>
              <a:gd name="adj2" fmla="val -917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Тяло на функцията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5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Функция за ниво на заплатата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bg-BG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2" y="1371600"/>
            <a:ext cx="9991724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DECLARE </a:t>
            </a:r>
            <a:r>
              <a:rPr lang="en-US" sz="2800" b="1" noProof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salary_level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VARCHAR(10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 30000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THEN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SET </a:t>
            </a:r>
            <a:r>
              <a:rPr lang="en-US" sz="2800" b="1" noProof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salary_level :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'Low';</a:t>
            </a:r>
          </a:p>
          <a:p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ELSEIF(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&gt;= 30000 AND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 50000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THEN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SET </a:t>
            </a:r>
            <a:r>
              <a:rPr lang="en-US" sz="2800" b="1" noProof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salary_level :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'Average';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SET </a:t>
            </a:r>
            <a:r>
              <a:rPr lang="en-US" sz="2800" b="1" noProof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salary_level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:= 'High';</a:t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 IF;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</a:t>
            </a:r>
            <a:r>
              <a:rPr lang="en-US" sz="2800" b="1" noProof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salary_level;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56657" y="1066800"/>
            <a:ext cx="3290755" cy="476903"/>
          </a:xfrm>
          <a:prstGeom prst="wedgeRoundRectCallout">
            <a:avLst>
              <a:gd name="adj1" fmla="val -61022"/>
              <a:gd name="adj2" fmla="val 506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Променлива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99212" y="2113897"/>
            <a:ext cx="3290755" cy="476903"/>
          </a:xfrm>
          <a:prstGeom prst="wedgeRoundRectCallout">
            <a:avLst>
              <a:gd name="adj1" fmla="val -81440"/>
              <a:gd name="adj2" fmla="val 489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Оператор </a:t>
            </a:r>
            <a:r>
              <a:rPr lang="en-US" sz="2800" noProof="1" smtClean="0">
                <a:solidFill>
                  <a:srgbClr val="FFFFFF"/>
                </a:solidFill>
              </a:rPr>
              <a:t>IF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37212" y="5238097"/>
            <a:ext cx="3290755" cy="476903"/>
          </a:xfrm>
          <a:prstGeom prst="wedgeRoundRectCallout">
            <a:avLst>
              <a:gd name="adj1" fmla="val -74574"/>
              <a:gd name="adj2" fmla="val -891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Връщан резултат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53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mtClean="0"/>
              <a:t>Функции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371</Words>
  <Application>Microsoft Office PowerPoint</Application>
  <PresentationFormat>Custom</PresentationFormat>
  <Paragraphs>113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Потребителски-дефинирани функции</vt:lpstr>
      <vt:lpstr>Потребителски-дефинирани функции</vt:lpstr>
      <vt:lpstr>Създаване на функции</vt:lpstr>
      <vt:lpstr>Изпълнение на функции</vt:lpstr>
      <vt:lpstr>Задача: Функция за ниво на заплата</vt:lpstr>
      <vt:lpstr>Решение: Функция за ниво на заплатата (1)</vt:lpstr>
      <vt:lpstr>Решение: Функция за ниво на заплатата (2)</vt:lpstr>
      <vt:lpstr>Функции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2018-10-18T16:40:45Z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