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394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594" r:id="rId13"/>
    <p:sldId id="59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0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6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Транзакции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6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Модерните СУБД имат вградена поддръжка на транзакции.</a:t>
            </a:r>
            <a:endParaRPr lang="en-US" dirty="0"/>
          </a:p>
          <a:p>
            <a:pPr lvl="1"/>
            <a:r>
              <a:rPr lang="bg-BG" dirty="0" smtClean="0"/>
              <a:t>Имплементират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ACID</a:t>
            </a:r>
            <a:r>
              <a:rPr lang="en-US" dirty="0"/>
              <a:t>” </a:t>
            </a:r>
            <a:r>
              <a:rPr lang="bg-BG" dirty="0" smtClean="0"/>
              <a:t>транзакциите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en-US" dirty="0" smtClean="0"/>
              <a:t>Oracle</a:t>
            </a:r>
            <a:r>
              <a:rPr lang="en-US" dirty="0"/>
              <a:t>, MySQL, MS SQL Server, …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ACID</a:t>
            </a:r>
            <a:r>
              <a:rPr lang="en-US" dirty="0"/>
              <a:t> </a:t>
            </a:r>
            <a:r>
              <a:rPr lang="bg-BG" dirty="0" smtClean="0"/>
              <a:t>означава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tomicity</a:t>
            </a:r>
            <a:r>
              <a:rPr lang="bg-BG" dirty="0" smtClean="0"/>
              <a:t> (атомарност)</a:t>
            </a:r>
            <a:endParaRPr lang="bg-BG" dirty="0"/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  <a:r>
              <a:rPr lang="bg-BG" dirty="0" smtClean="0"/>
              <a:t>(консистенция)</a:t>
            </a:r>
            <a:endParaRPr lang="bg-BG" dirty="0"/>
          </a:p>
          <a:p>
            <a:pPr lvl="1"/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solation</a:t>
            </a:r>
            <a:r>
              <a:rPr lang="bg-BG" dirty="0" smtClean="0"/>
              <a:t> (изолираност)</a:t>
            </a:r>
            <a:endParaRPr lang="bg-BG" dirty="0"/>
          </a:p>
          <a:p>
            <a:pPr lvl="1"/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urability</a:t>
            </a:r>
            <a:r>
              <a:rPr lang="bg-BG" dirty="0" smtClean="0"/>
              <a:t> (трайност)</a:t>
            </a:r>
            <a:endParaRPr lang="bg-BG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Свойства на транзакциите</a:t>
            </a:r>
            <a:endParaRPr lang="bg-BG" sz="3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37212" y="3429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Транзакции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bg-BG" dirty="0" smtClean="0"/>
              <a:t>Какво е транзакция?</a:t>
            </a:r>
            <a:endParaRPr lang="en-GB" dirty="0"/>
          </a:p>
        </p:txBody>
      </p:sp>
      <p:pic>
        <p:nvPicPr>
          <p:cNvPr id="4" name="Picture 2" descr="http://www.elkhouryandpartners.com/hosting/elkhourypartners/images/Transaction_pi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540" y="1534608"/>
            <a:ext cx="4387104" cy="3095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5981" y="1260673"/>
            <a:ext cx="2505481" cy="177763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gal.com/gallery/image/11555/blue_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573">
            <a:off x="7657855" y="2953316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Транзакцията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 поредица от действия</a:t>
            </a:r>
            <a:r>
              <a:rPr lang="bg-BG" dirty="0" smtClean="0"/>
              <a:t> (операции в базата данни)</a:t>
            </a:r>
            <a:r>
              <a:rPr lang="en-US" dirty="0" smtClean="0"/>
              <a:t> </a:t>
            </a:r>
            <a:r>
              <a:rPr lang="bg-BG" dirty="0" smtClean="0"/>
              <a:t>изпълнявани като цялост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Или всички се изпълняват заедно успешно или нито едно от тях не се изпълнява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Пример за транзакция: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Банков превод от една сметка към друга (изтегляне + внасяне)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Ако изтеглянето или внасянето се провалят, цялата операция се отменя</a:t>
            </a:r>
            <a:endParaRPr lang="bg-BG" dirty="0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Транзакции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Транзакции</a:t>
            </a:r>
            <a:r>
              <a:rPr lang="en-US" dirty="0" smtClean="0"/>
              <a:t>: </a:t>
            </a:r>
            <a:r>
              <a:rPr lang="bg-BG" dirty="0" smtClean="0"/>
              <a:t>Жизнен цикъл (</a:t>
            </a:r>
            <a:r>
              <a:rPr lang="en-US" dirty="0" smtClean="0"/>
              <a:t>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5030" y="4498085"/>
            <a:ext cx="2875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Връщане назад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396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Четене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83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Запис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3440" y="4504543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83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Запис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Стабилно начално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2151528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Стабилно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съгласувано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Крайно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Поредица от прочитания и записвания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Транзакции</a:t>
            </a:r>
            <a:r>
              <a:rPr lang="en-US" dirty="0" smtClean="0"/>
              <a:t>: </a:t>
            </a:r>
            <a:r>
              <a:rPr lang="bg-BG" dirty="0" smtClean="0"/>
              <a:t>Жизнен цикъл </a:t>
            </a:r>
            <a:r>
              <a:rPr lang="en-US" dirty="0" smtClean="0"/>
              <a:t>(Commit</a:t>
            </a:r>
            <a:r>
              <a:rPr lang="en-US" dirty="0"/>
              <a:t>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20978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Предаване</a:t>
            </a:r>
            <a:b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за съхра-</a:t>
            </a:r>
            <a:b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нение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 flipV="1">
            <a:off x="7105956" y="3627684"/>
            <a:ext cx="2393092" cy="1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396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Четене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454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Писане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454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Писане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Стабилно начално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9499048" y="2551920"/>
            <a:ext cx="2501102" cy="2151528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Стабилно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съгласувано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крайно </a:t>
            </a: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bg-BG" sz="32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Поредица от прочитания и записвания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1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bg-BG" dirty="0" smtClean="0"/>
              <a:t>Транзакциите гарантират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пълнотата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цялостността </a:t>
            </a:r>
            <a:r>
              <a:rPr lang="bg-BG" dirty="0" smtClean="0"/>
              <a:t>на базата данни</a:t>
            </a:r>
            <a:r>
              <a:rPr lang="bg-BG" dirty="0" smtClean="0"/>
              <a:t>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bg-BG" dirty="0" smtClean="0"/>
              <a:t>Всички промени в транзакцията са временни.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bg-BG" dirty="0" smtClean="0"/>
              <a:t>Промените се съхраняват едва след изпълнението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bg-BG" dirty="0" smtClean="0"/>
              <a:t>По всяко време всички промени могат да се отменят 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bg-BG" dirty="0">
                <a:latin typeface="+mj-lt"/>
                <a:cs typeface="Consolas" panose="020B0609020204030204" pitchFamily="49" charset="0"/>
              </a:rPr>
              <a:t>.</a:t>
            </a:r>
          </a:p>
          <a:p>
            <a:r>
              <a:rPr lang="bg-BG" dirty="0" smtClean="0"/>
              <a:t>Всички операции се изпълняват като едно цяло.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Поведение на транзакции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7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Пунктове в игри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4003" y="4211244"/>
            <a:ext cx="168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Замък </a:t>
            </a:r>
            <a:r>
              <a:rPr lang="en-US" sz="2800" dirty="0" smtClean="0"/>
              <a:t>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63570" y="4191000"/>
            <a:ext cx="168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Замък </a:t>
            </a:r>
            <a:r>
              <a:rPr lang="en-US" sz="2800" dirty="0" smtClean="0"/>
              <a:t>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22069" y="1918240"/>
            <a:ext cx="113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Смърт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850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Оцеляване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3350" y="5425279"/>
            <a:ext cx="133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Марио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71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3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6874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транзакциите?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2" y="2620341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83" y="4211244"/>
            <a:ext cx="204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Състояние </a:t>
            </a:r>
            <a:r>
              <a:rPr lang="en-US" sz="2800" dirty="0" smtClean="0"/>
              <a:t>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95" y="2620341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4682" y="4239164"/>
            <a:ext cx="204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Състояние </a:t>
            </a:r>
            <a:r>
              <a:rPr lang="en-US" sz="2800" dirty="0" smtClean="0"/>
              <a:t>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5685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3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7612" y="5561311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Заявки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949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 на транзакция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1812" y="1524000"/>
            <a:ext cx="11201400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TRANSACTION</a:t>
            </a:r>
          </a:p>
          <a:p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 accounts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 –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withdraw_amount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</a:t>
            </a:r>
            <a:endParaRPr lang="en-US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ROW_COUNT()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&lt;&gt;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THEN</a:t>
            </a:r>
            <a:r>
              <a:rPr lang="bg-BG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3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</a:t>
            </a:r>
            <a:r>
              <a:rPr lang="en-US" sz="23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Affected rows are different than one.</a:t>
            </a:r>
          </a:p>
          <a:p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SIGNAL SQLSTATE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'45000' SET MESSAGE_TEXT = 'Invalid account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bg-BG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ROLLBACK</a:t>
            </a:r>
            <a:r>
              <a:rPr lang="bg-BG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3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</a:t>
            </a:r>
          </a:p>
          <a:p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COMMIT;</a:t>
            </a:r>
            <a:endParaRPr lang="en-US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  <a:endParaRPr lang="en-US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56012" y="1102946"/>
            <a:ext cx="4800600" cy="476903"/>
          </a:xfrm>
          <a:prstGeom prst="wedgeRoundRectCallout">
            <a:avLst>
              <a:gd name="adj1" fmla="val -56212"/>
              <a:gd name="adj2" fmla="val 11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Започване на транзакцията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273275" y="3962400"/>
            <a:ext cx="4792937" cy="476903"/>
          </a:xfrm>
          <a:prstGeom prst="wedgeRoundRectCallout">
            <a:avLst>
              <a:gd name="adj1" fmla="val -57939"/>
              <a:gd name="adj2" fmla="val -1655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Отменяне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741612" y="5334000"/>
            <a:ext cx="6324600" cy="476903"/>
          </a:xfrm>
          <a:prstGeom prst="wedgeRoundRectCallout">
            <a:avLst>
              <a:gd name="adj1" fmla="val -62667"/>
              <a:gd name="adj2" fmla="val -1723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Запазване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1752600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Изтегляне на пари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609</Words>
  <Application>Microsoft Office PowerPoint</Application>
  <PresentationFormat>Custom</PresentationFormat>
  <Paragraphs>131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Какво е транзакция?</vt:lpstr>
      <vt:lpstr>Транзакции</vt:lpstr>
      <vt:lpstr>Транзакции: Жизнен цикъл (Rollback)</vt:lpstr>
      <vt:lpstr>Транзакции: Жизнен цикъл (Commit)</vt:lpstr>
      <vt:lpstr>Поведение на транзакции</vt:lpstr>
      <vt:lpstr>Пунктове в игри</vt:lpstr>
      <vt:lpstr>Какво са транзакциите?</vt:lpstr>
      <vt:lpstr>Синтаксис на транзакция</vt:lpstr>
      <vt:lpstr>Свойства на транзакциите</vt:lpstr>
      <vt:lpstr>Транзакции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2018-10-18T16:54:55Z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