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60" r:id="rId2"/>
  </p:sldMasterIdLst>
  <p:notesMasterIdLst>
    <p:notesMasterId r:id="rId18"/>
  </p:notesMasterIdLst>
  <p:handoutMasterIdLst>
    <p:handoutMasterId r:id="rId19"/>
  </p:handoutMasterIdLst>
  <p:sldIdLst>
    <p:sldId id="394" r:id="rId3"/>
    <p:sldId id="595" r:id="rId4"/>
    <p:sldId id="596" r:id="rId5"/>
    <p:sldId id="597" r:id="rId6"/>
    <p:sldId id="598" r:id="rId7"/>
    <p:sldId id="599" r:id="rId8"/>
    <p:sldId id="600" r:id="rId9"/>
    <p:sldId id="601" r:id="rId10"/>
    <p:sldId id="602" r:id="rId11"/>
    <p:sldId id="603" r:id="rId12"/>
    <p:sldId id="604" r:id="rId13"/>
    <p:sldId id="605" r:id="rId14"/>
    <p:sldId id="606" r:id="rId15"/>
    <p:sldId id="594" r:id="rId16"/>
    <p:sldId id="593" r:id="rId1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5D7E5960-A9BC-43C4-BCE0-8E99BC3BA6A9}">
          <p14:sldIdLst>
            <p14:sldId id="394"/>
            <p14:sldId id="595"/>
            <p14:sldId id="596"/>
            <p14:sldId id="597"/>
            <p14:sldId id="598"/>
            <p14:sldId id="599"/>
            <p14:sldId id="600"/>
            <p14:sldId id="601"/>
            <p14:sldId id="602"/>
            <p14:sldId id="603"/>
            <p14:sldId id="604"/>
            <p14:sldId id="605"/>
            <p14:sldId id="606"/>
          </p14:sldIdLst>
        </p14:section>
        <p14:section name="Conclusion" id="{3E23A7B0-228F-4458-953E-A0823B82CFF0}">
          <p14:sldIdLst>
            <p14:sldId id="594"/>
            <p14:sldId id="5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8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BE60"/>
    <a:srgbClr val="D2A010"/>
    <a:srgbClr val="F6D18E"/>
    <a:srgbClr val="FFFFFF"/>
    <a:srgbClr val="C6C0AA"/>
    <a:srgbClr val="F9F0AB"/>
    <a:srgbClr val="F9E6AB"/>
    <a:srgbClr val="F9FAAB"/>
    <a:srgbClr val="767691"/>
    <a:srgbClr val="7676A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76" autoAdjust="0"/>
    <p:restoredTop sz="98670" autoAdjust="0"/>
  </p:normalViewPr>
  <p:slideViewPr>
    <p:cSldViewPr>
      <p:cViewPr varScale="1">
        <p:scale>
          <a:sx n="68" d="100"/>
          <a:sy n="68" d="100"/>
        </p:scale>
        <p:origin x="432" y="9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19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10/18/2018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10/18/2018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4A168B-E675-4B5B-A100-7BE280D1D07A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37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7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824215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577010-E72C-43E2-A3EA-4608701522CE}" type="slidenum">
              <a:rPr lang="en-US"/>
              <a:pPr/>
              <a:t>7</a:t>
            </a:fld>
            <a:r>
              <a:rPr lang="en-US" dirty="0"/>
              <a:t>##</a:t>
            </a:r>
          </a:p>
        </p:txBody>
      </p:sp>
      <p:sp>
        <p:nvSpPr>
          <p:cNvPr id="488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8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095599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FA7091-1169-4A3F-A158-1ACE5A626F08}" type="slidenum">
              <a:rPr lang="en-US"/>
              <a:pPr/>
              <a:t>11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4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2700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FA7091-1169-4A3F-A158-1ACE5A626F08}" type="slidenum">
              <a:rPr lang="en-US"/>
              <a:pPr/>
              <a:t>12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4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788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FA7091-1169-4A3F-A158-1ACE5A626F08}" type="slidenum">
              <a:rPr lang="en-US"/>
              <a:pPr/>
              <a:t>13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4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0994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14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69306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628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543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it-kariera.mon.bg/e-learning/" TargetMode="External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s://csharp-book.softuni.bg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4"/>
          <p:cNvSpPr txBox="1">
            <a:spLocks/>
          </p:cNvSpPr>
          <p:nvPr/>
        </p:nvSpPr>
        <p:spPr>
          <a:xfrm>
            <a:off x="3351212" y="762000"/>
            <a:ext cx="8215099" cy="117155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r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F6D18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dirty="0" smtClean="0"/>
              <a:t>Съхранени процедури</a:t>
            </a:r>
            <a:endParaRPr lang="en-US" dirty="0"/>
          </a:p>
        </p:txBody>
      </p:sp>
      <p:sp>
        <p:nvSpPr>
          <p:cNvPr id="22" name="Subtitle 5"/>
          <p:cNvSpPr txBox="1">
            <a:spLocks/>
          </p:cNvSpPr>
          <p:nvPr/>
        </p:nvSpPr>
        <p:spPr>
          <a:xfrm>
            <a:off x="3503612" y="1915602"/>
            <a:ext cx="8062699" cy="13350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r" defTabSz="1218987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4000" b="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32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None/>
              <a:defRPr sz="30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None/>
              <a:defRPr sz="28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None/>
              <a:defRPr sz="26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="" xmlns:a16="http://schemas.microsoft.com/office/drawing/2014/main" id="{A0ADD6E4-664D-4B27-BE61-5A56E60D9702}"/>
              </a:ext>
            </a:extLst>
          </p:cNvPr>
          <p:cNvGrpSpPr/>
          <p:nvPr/>
        </p:nvGrpSpPr>
        <p:grpSpPr>
          <a:xfrm>
            <a:off x="745783" y="3624633"/>
            <a:ext cx="5818045" cy="2524722"/>
            <a:chOff x="745783" y="3624633"/>
            <a:chExt cx="5818045" cy="2524722"/>
          </a:xfrm>
        </p:grpSpPr>
        <p:pic>
          <p:nvPicPr>
            <p:cNvPr id="24" name="Picture 23" descr="http://softuni.bg">
              <a:extLst>
                <a:ext uri="{FF2B5EF4-FFF2-40B4-BE49-F238E27FC236}">
                  <a16:creationId xmlns="" xmlns:a16="http://schemas.microsoft.com/office/drawing/2014/main" id="{09FAB067-40A6-4A38-93D1-07FB4AB7C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="" xmlns:a16="http://schemas.microsoft.com/office/drawing/2014/main" id="{4F5A4366-F5D6-4393-BD7A-141ED3660C17}"/>
                </a:ext>
              </a:extLst>
            </p:cNvPr>
            <p:cNvSpPr txBox="1"/>
            <p:nvPr/>
          </p:nvSpPr>
          <p:spPr>
            <a:xfrm rot="576164">
              <a:off x="5015006" y="3706052"/>
              <a:ext cx="1548822" cy="3562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bg-BG" sz="2000" b="1" spc="50" dirty="0" smtClean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  <a:t>Бази Данни</a:t>
              </a:r>
              <a:endPara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endParaRPr>
            </a:p>
          </p:txBody>
        </p:sp>
        <p:pic>
          <p:nvPicPr>
            <p:cNvPr id="26" name="Picture 4" title="CC-BY-NC-SA License">
              <a:hlinkClick r:id="rId4" tooltip="This work is licensed under the &quot;Creative Commons Attribution-NonCommercial-ShareAlike 4.0 International&quot; license"/>
              <a:extLst>
                <a:ext uri="{FF2B5EF4-FFF2-40B4-BE49-F238E27FC236}">
                  <a16:creationId xmlns="" xmlns:a16="http://schemas.microsoft.com/office/drawing/2014/main" id="{56E2204D-C57C-439A-9210-E0B131EC6C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745783" y="4076772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7" name="Text Placeholder 7">
              <a:extLst>
                <a:ext uri="{FF2B5EF4-FFF2-40B4-BE49-F238E27FC236}">
                  <a16:creationId xmlns="" xmlns:a16="http://schemas.microsoft.com/office/drawing/2014/main" id="{DEC0E384-8CE2-4278-814B-20BBC04E211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3" y="4998598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/>
                <a:t> екип</a:t>
              </a:r>
            </a:p>
          </p:txBody>
        </p:sp>
        <p:sp>
          <p:nvSpPr>
            <p:cNvPr id="28" name="Text Placeholder 10">
              <a:extLst>
                <a:ext uri="{FF2B5EF4-FFF2-40B4-BE49-F238E27FC236}">
                  <a16:creationId xmlns="" xmlns:a16="http://schemas.microsoft.com/office/drawing/2014/main" id="{6B9D00F6-6C28-4C4E-8777-DB21EB7CFB3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403725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/>
                <a:t>Обучение за ИТ кариера</a:t>
              </a:r>
            </a:p>
          </p:txBody>
        </p:sp>
        <p:sp>
          <p:nvSpPr>
            <p:cNvPr id="29" name="Text Placeholder 11">
              <a:extLst>
                <a:ext uri="{FF2B5EF4-FFF2-40B4-BE49-F238E27FC236}">
                  <a16:creationId xmlns="" xmlns:a16="http://schemas.microsoft.com/office/drawing/2014/main" id="{F4228145-6F82-4534-95DE-2617A32E17B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690893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>
                  <a:hlinkClick r:id="rId6"/>
                </a:rPr>
                <a:t>https://it-kariera.mon.bg/e-learning/</a:t>
              </a:r>
              <a:endParaRPr lang="en-GB"/>
            </a:p>
          </p:txBody>
        </p:sp>
      </p:grpSp>
      <p:pic>
        <p:nvPicPr>
          <p:cNvPr id="12" name="Pictur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2748" y="3353217"/>
            <a:ext cx="3363639" cy="2663564"/>
          </a:xfrm>
          <a:prstGeom prst="rect">
            <a:avLst/>
          </a:prstGeom>
        </p:spPr>
      </p:pic>
      <p:pic>
        <p:nvPicPr>
          <p:cNvPr id="13" name="Picture 2" descr="database, storage icon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3143" y="3760536"/>
            <a:ext cx="2450807" cy="2450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Връщане на стойности чрез </a:t>
            </a:r>
            <a:r>
              <a:rPr lang="en-US" dirty="0" smtClean="0"/>
              <a:t>OUTPUT </a:t>
            </a:r>
            <a:r>
              <a:rPr lang="bg-BG" dirty="0" smtClean="0"/>
              <a:t>параметри</a:t>
            </a:r>
            <a:endParaRPr lang="bg-BG" dirty="0"/>
          </a:p>
        </p:txBody>
      </p:sp>
      <p:sp>
        <p:nvSpPr>
          <p:cNvPr id="483332" name="Rectangle 4"/>
          <p:cNvSpPr>
            <a:spLocks noChangeArrowheads="1"/>
          </p:cNvSpPr>
          <p:nvPr/>
        </p:nvSpPr>
        <p:spPr bwMode="auto">
          <a:xfrm>
            <a:off x="1903412" y="1752600"/>
            <a:ext cx="8458200" cy="476027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 PROCEDURE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usp_add_numbers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(first_number INT,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second_number INT,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OUT result INT)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BEGIN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SET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result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first_number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second_number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END $$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DELIMITER ;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SET @answer=0;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CALL usp_add_numbers(5, 6,@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answer);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answer;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11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7008812" y="2270214"/>
            <a:ext cx="4343400" cy="449080"/>
          </a:xfrm>
          <a:prstGeom prst="wedgeRoundRectCallout">
            <a:avLst>
              <a:gd name="adj1" fmla="val -72243"/>
              <a:gd name="adj2" fmla="val 1370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Създаване на процедура</a:t>
            </a:r>
            <a:endParaRPr lang="bg-BG" sz="2800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6170612" y="4267200"/>
            <a:ext cx="4662355" cy="449080"/>
          </a:xfrm>
          <a:prstGeom prst="wedgeRoundRectCallout">
            <a:avLst>
              <a:gd name="adj1" fmla="val -39112"/>
              <a:gd name="adj2" fmla="val 8027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Изпълнение на процедура</a:t>
            </a:r>
            <a:endParaRPr lang="bg-BG" sz="2800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4307312" y="6039646"/>
            <a:ext cx="6033955" cy="449080"/>
          </a:xfrm>
          <a:prstGeom prst="wedgeRoundRectCallout">
            <a:avLst>
              <a:gd name="adj1" fmla="val -44990"/>
              <a:gd name="adj2" fmla="val -14292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Изпечатване на резултати</a:t>
            </a:r>
            <a:endParaRPr lang="bg-BG" sz="2800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13793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33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833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833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833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833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833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833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833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8333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8333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8333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8333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Резултат с изображение за bank clipart transparen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6383" y="3581400"/>
            <a:ext cx="1800057" cy="1794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0675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bg-BG" dirty="0" smtClean="0"/>
              <a:t>Създайте съхранена процедура</a:t>
            </a:r>
            <a:r>
              <a:rPr lang="en-GB" dirty="0" smtClean="0"/>
              <a:t> </a:t>
            </a:r>
            <a:r>
              <a:rPr lang="en-GB" b="1" noProof="1" smtClean="0"/>
              <a:t>usp_withdraw_money </a:t>
            </a:r>
            <a:r>
              <a:rPr lang="en-GB" b="1" noProof="1"/>
              <a:t/>
            </a:r>
            <a:br>
              <a:rPr lang="en-GB" b="1" noProof="1"/>
            </a:br>
            <a:r>
              <a:rPr lang="en-GB" noProof="1" smtClean="0"/>
              <a:t>(account_id</a:t>
            </a:r>
            <a:r>
              <a:rPr lang="en-GB" noProof="1"/>
              <a:t>, </a:t>
            </a:r>
            <a:r>
              <a:rPr lang="en-GB" noProof="1" smtClean="0"/>
              <a:t>money_amount</a:t>
            </a:r>
            <a:r>
              <a:rPr lang="en-GB" noProof="1"/>
              <a:t>) </a:t>
            </a:r>
            <a:r>
              <a:rPr lang="bg-BG" noProof="1" smtClean="0"/>
              <a:t>която използва транзакции</a:t>
            </a:r>
            <a:r>
              <a:rPr lang="en-GB" dirty="0" smtClean="0"/>
              <a:t>.</a:t>
            </a:r>
            <a:endParaRPr lang="en-GB" dirty="0"/>
          </a:p>
          <a:p>
            <a:pPr lvl="1"/>
            <a:r>
              <a:rPr lang="bg-BG" dirty="0" smtClean="0"/>
              <a:t>Влидарайте</a:t>
            </a:r>
            <a:r>
              <a:rPr lang="en-US" dirty="0" smtClean="0"/>
              <a:t> </a:t>
            </a:r>
            <a:r>
              <a:rPr lang="bg-BG" b="1" dirty="0" smtClean="0"/>
              <a:t>само</a:t>
            </a:r>
            <a:r>
              <a:rPr lang="en-US" dirty="0" smtClean="0"/>
              <a:t> </a:t>
            </a:r>
            <a:r>
              <a:rPr lang="bg-BG" dirty="0" smtClean="0"/>
              <a:t>ако сметката е съществувана и хвърлете изключение в противен случай.</a:t>
            </a:r>
            <a:endParaRPr lang="en-US" dirty="0"/>
          </a:p>
        </p:txBody>
      </p:sp>
      <p:sp>
        <p:nvSpPr>
          <p:cNvPr id="5406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Задача: изтегляне на пари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6687" y="3936298"/>
            <a:ext cx="6631237" cy="1439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64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0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067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Решение</a:t>
            </a:r>
            <a:r>
              <a:rPr lang="en-US" dirty="0" smtClean="0"/>
              <a:t>: </a:t>
            </a:r>
            <a:r>
              <a:rPr lang="bg-BG" dirty="0"/>
              <a:t>изтегляне на пари </a:t>
            </a:r>
            <a:r>
              <a:rPr lang="en-US" dirty="0" smtClean="0"/>
              <a:t>(</a:t>
            </a:r>
            <a:r>
              <a:rPr lang="en-US" dirty="0"/>
              <a:t>1)</a:t>
            </a:r>
          </a:p>
        </p:txBody>
      </p:sp>
      <p:sp>
        <p:nvSpPr>
          <p:cNvPr id="540676" name="Rectangle 4"/>
          <p:cNvSpPr>
            <a:spLocks noChangeArrowheads="1"/>
          </p:cNvSpPr>
          <p:nvPr/>
        </p:nvSpPr>
        <p:spPr bwMode="auto">
          <a:xfrm>
            <a:off x="1279051" y="2496799"/>
            <a:ext cx="9539762" cy="20928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noProof="1">
                <a:latin typeface="Consolas" panose="020B0609020204030204" pitchFamily="49" charset="0"/>
              </a:rPr>
              <a:t>CREATE PROCEDURE </a:t>
            </a:r>
            <a:r>
              <a:rPr lang="en-US" sz="2600" b="1" noProof="1" smtClean="0">
                <a:latin typeface="Consolas" panose="020B0609020204030204" pitchFamily="49" charset="0"/>
              </a:rPr>
              <a:t>usp_withdraw_money </a:t>
            </a:r>
            <a:r>
              <a:rPr lang="en-US" sz="2600" b="1" noProof="1">
                <a:latin typeface="Consolas" panose="020B0609020204030204" pitchFamily="49" charset="0"/>
              </a:rPr>
              <a:t/>
            </a:r>
            <a:br>
              <a:rPr lang="en-US" sz="2600" b="1" noProof="1">
                <a:latin typeface="Consolas" panose="020B0609020204030204" pitchFamily="49" charset="0"/>
              </a:rPr>
            </a:br>
            <a:r>
              <a:rPr lang="en-US" sz="2600" b="1" noProof="1">
                <a:latin typeface="Consolas" panose="020B0609020204030204" pitchFamily="49" charset="0"/>
              </a:rPr>
              <a:t>  (account_id INT, money_amount DECIMAL</a:t>
            </a:r>
            <a:r>
              <a:rPr lang="en-US" sz="2600" b="1" noProof="1" smtClean="0">
                <a:latin typeface="Consolas" panose="020B0609020204030204" pitchFamily="49" charset="0"/>
              </a:rPr>
              <a:t>)</a:t>
            </a:r>
            <a:endParaRPr lang="en-US" sz="2600" b="1" noProof="1">
              <a:latin typeface="Consolas" panose="020B0609020204030204" pitchFamily="49" charset="0"/>
            </a:endParaRPr>
          </a:p>
          <a:p>
            <a:r>
              <a:rPr lang="en-US" sz="2600" b="1" noProof="1">
                <a:latin typeface="Consolas" panose="020B0609020204030204" pitchFamily="49" charset="0"/>
              </a:rPr>
              <a:t>BEGIN</a:t>
            </a:r>
          </a:p>
          <a:p>
            <a:r>
              <a:rPr lang="en-US" sz="2600" b="1" i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-- Transaction logic goes here.</a:t>
            </a:r>
          </a:p>
          <a:p>
            <a:r>
              <a:rPr lang="en-US" sz="2600" b="1" noProof="1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4494212" y="1600200"/>
            <a:ext cx="3931377" cy="577925"/>
          </a:xfrm>
          <a:prstGeom prst="wedgeRoundRectCallout">
            <a:avLst>
              <a:gd name="adj1" fmla="val -39153"/>
              <a:gd name="adj2" fmla="val 10589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 smtClean="0">
                <a:solidFill>
                  <a:srgbClr val="FFFFFF"/>
                </a:solidFill>
              </a:rPr>
              <a:t>Име на процедурата</a:t>
            </a:r>
            <a:endParaRPr lang="en-US" sz="2800" noProof="1">
              <a:solidFill>
                <a:srgbClr val="FFFFFF"/>
              </a:solidFill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9142412" y="2159770"/>
            <a:ext cx="2286000" cy="525280"/>
          </a:xfrm>
          <a:prstGeom prst="wedgeRoundRectCallout">
            <a:avLst>
              <a:gd name="adj1" fmla="val -86413"/>
              <a:gd name="adj2" fmla="val 10470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 smtClean="0">
                <a:solidFill>
                  <a:srgbClr val="FFFFFF"/>
                </a:solidFill>
              </a:rPr>
              <a:t>Параметри</a:t>
            </a:r>
            <a:endParaRPr lang="en-US" sz="2800" noProof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773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0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406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406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406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Решение</a:t>
            </a:r>
            <a:r>
              <a:rPr lang="en-US" dirty="0" smtClean="0"/>
              <a:t>: </a:t>
            </a:r>
            <a:r>
              <a:rPr lang="bg-BG" dirty="0" smtClean="0"/>
              <a:t>Изтегляне на пари</a:t>
            </a:r>
            <a:r>
              <a:rPr lang="en-US" dirty="0" smtClean="0"/>
              <a:t> </a:t>
            </a:r>
            <a:r>
              <a:rPr lang="en-US" dirty="0"/>
              <a:t>(2)</a:t>
            </a:r>
          </a:p>
        </p:txBody>
      </p:sp>
      <p:sp>
        <p:nvSpPr>
          <p:cNvPr id="540676" name="Rectangle 4"/>
          <p:cNvSpPr>
            <a:spLocks noChangeArrowheads="1"/>
          </p:cNvSpPr>
          <p:nvPr/>
        </p:nvSpPr>
        <p:spPr bwMode="auto">
          <a:xfrm>
            <a:off x="977017" y="832509"/>
            <a:ext cx="10377961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dirty="0">
                <a:latin typeface="Consolas" panose="020B0609020204030204" pitchFamily="49" charset="0"/>
              </a:rPr>
              <a:t>BEGIN </a:t>
            </a:r>
            <a:endParaRPr lang="en-US" sz="2600" b="1" dirty="0" smtClean="0">
              <a:latin typeface="Consolas" panose="020B0609020204030204" pitchFamily="49" charset="0"/>
            </a:endParaRPr>
          </a:p>
          <a:p>
            <a:r>
              <a:rPr lang="en-US" sz="2600" b="1" dirty="0" smtClean="0">
                <a:latin typeface="Consolas" panose="020B0609020204030204" pitchFamily="49" charset="0"/>
              </a:rPr>
              <a:t>START TRANSACTION</a:t>
            </a:r>
            <a:endParaRPr lang="en-US" sz="2600" b="1" dirty="0">
              <a:latin typeface="Consolas" panose="020B0609020204030204" pitchFamily="49" charset="0"/>
            </a:endParaRPr>
          </a:p>
          <a:p>
            <a:endParaRPr lang="en-US" sz="2600" b="1" dirty="0">
              <a:latin typeface="Consolas" panose="020B0609020204030204" pitchFamily="49" charset="0"/>
            </a:endParaRPr>
          </a:p>
          <a:p>
            <a:r>
              <a:rPr lang="en-US" sz="2600" b="1" dirty="0">
                <a:latin typeface="Consolas" panose="020B0609020204030204" pitchFamily="49" charset="0"/>
              </a:rPr>
              <a:t>UPDATE </a:t>
            </a:r>
            <a:r>
              <a:rPr lang="en-US" sz="2600" b="1" dirty="0" smtClean="0">
                <a:latin typeface="Consolas" panose="020B0609020204030204" pitchFamily="49" charset="0"/>
              </a:rPr>
              <a:t>accounts </a:t>
            </a:r>
            <a:r>
              <a:rPr lang="en-US" sz="2600" b="1" dirty="0">
                <a:latin typeface="Consolas" panose="020B0609020204030204" pitchFamily="49" charset="0"/>
              </a:rPr>
              <a:t>SET b</a:t>
            </a:r>
            <a:r>
              <a:rPr lang="en-US" sz="2600" b="1" dirty="0" smtClean="0">
                <a:latin typeface="Consolas" panose="020B0609020204030204" pitchFamily="49" charset="0"/>
              </a:rPr>
              <a:t>alance </a:t>
            </a:r>
            <a:r>
              <a:rPr lang="en-US" sz="2600" b="1" dirty="0">
                <a:latin typeface="Consolas" panose="020B0609020204030204" pitchFamily="49" charset="0"/>
              </a:rPr>
              <a:t>= </a:t>
            </a:r>
            <a:br>
              <a:rPr lang="en-US" sz="2600" b="1" dirty="0">
                <a:latin typeface="Consolas" panose="020B0609020204030204" pitchFamily="49" charset="0"/>
              </a:rPr>
            </a:br>
            <a:r>
              <a:rPr lang="en-US" sz="2600" b="1" dirty="0">
                <a:latin typeface="Consolas" panose="020B0609020204030204" pitchFamily="49" charset="0"/>
              </a:rPr>
              <a:t>  </a:t>
            </a:r>
            <a:r>
              <a:rPr lang="en-US" sz="2600" b="1" dirty="0" smtClean="0">
                <a:latin typeface="Consolas" panose="020B0609020204030204" pitchFamily="49" charset="0"/>
              </a:rPr>
              <a:t>balance – </a:t>
            </a:r>
            <a:r>
              <a:rPr lang="en-US" sz="2600" b="1" noProof="1" smtClean="0">
                <a:latin typeface="Consolas" panose="020B0609020204030204" pitchFamily="49" charset="0"/>
              </a:rPr>
              <a:t>money_amount</a:t>
            </a:r>
            <a:endParaRPr lang="en-US" sz="2600" b="1" noProof="1">
              <a:latin typeface="Consolas" panose="020B0609020204030204" pitchFamily="49" charset="0"/>
            </a:endParaRPr>
          </a:p>
          <a:p>
            <a:r>
              <a:rPr lang="en-US" sz="2600" b="1" dirty="0">
                <a:latin typeface="Consolas" panose="020B0609020204030204" pitchFamily="49" charset="0"/>
              </a:rPr>
              <a:t>WHERE </a:t>
            </a:r>
            <a:r>
              <a:rPr lang="en-US" sz="2600" b="1" dirty="0" smtClean="0">
                <a:latin typeface="Consolas" panose="020B0609020204030204" pitchFamily="49" charset="0"/>
              </a:rPr>
              <a:t>id </a:t>
            </a:r>
            <a:r>
              <a:rPr lang="en-US" sz="2600" b="1" dirty="0">
                <a:latin typeface="Consolas" panose="020B0609020204030204" pitchFamily="49" charset="0"/>
              </a:rPr>
              <a:t>= </a:t>
            </a:r>
            <a:r>
              <a:rPr lang="en-US" sz="2600" b="1" dirty="0" err="1" smtClean="0">
                <a:latin typeface="Consolas" panose="020B0609020204030204" pitchFamily="49" charset="0"/>
              </a:rPr>
              <a:t>account_id</a:t>
            </a:r>
            <a:r>
              <a:rPr lang="en-US" sz="2600" b="1" dirty="0" smtClean="0">
                <a:latin typeface="Consolas" panose="020B0609020204030204" pitchFamily="49" charset="0"/>
              </a:rPr>
              <a:t>;</a:t>
            </a:r>
            <a:endParaRPr lang="en-US" sz="2600" b="1" dirty="0">
              <a:latin typeface="Consolas" panose="020B0609020204030204" pitchFamily="49" charset="0"/>
            </a:endParaRPr>
          </a:p>
          <a:p>
            <a:r>
              <a:rPr lang="en-US" sz="2600" b="1" dirty="0">
                <a:latin typeface="Consolas" panose="020B0609020204030204" pitchFamily="49" charset="0"/>
              </a:rPr>
              <a:t>IF(SELECT COUNT</a:t>
            </a:r>
            <a:r>
              <a:rPr lang="en-US" sz="2600" b="1" dirty="0" smtClean="0">
                <a:latin typeface="Consolas" panose="020B0609020204030204" pitchFamily="49" charset="0"/>
              </a:rPr>
              <a:t>(*) FROM accounts</a:t>
            </a:r>
          </a:p>
          <a:p>
            <a:r>
              <a:rPr lang="en-US" sz="2600" b="1" dirty="0">
                <a:latin typeface="Consolas" panose="020B0609020204030204" pitchFamily="49" charset="0"/>
              </a:rPr>
              <a:t>	</a:t>
            </a:r>
            <a:r>
              <a:rPr lang="en-US" sz="2600" b="1" dirty="0" smtClean="0">
                <a:latin typeface="Consolas" panose="020B0609020204030204" pitchFamily="49" charset="0"/>
              </a:rPr>
              <a:t>	      WHERE </a:t>
            </a:r>
            <a:r>
              <a:rPr lang="en-US" sz="2600" b="1" dirty="0">
                <a:latin typeface="Consolas" panose="020B0609020204030204" pitchFamily="49" charset="0"/>
              </a:rPr>
              <a:t>id = </a:t>
            </a:r>
            <a:r>
              <a:rPr lang="en-US" sz="2600" b="1" dirty="0" err="1">
                <a:latin typeface="Consolas" panose="020B0609020204030204" pitchFamily="49" charset="0"/>
              </a:rPr>
              <a:t>account_id</a:t>
            </a:r>
            <a:r>
              <a:rPr lang="en-US" sz="2600" b="1" dirty="0">
                <a:latin typeface="Consolas" panose="020B0609020204030204" pitchFamily="49" charset="0"/>
              </a:rPr>
              <a:t>) &lt;&gt; 1		THEN ROLLBACK;	</a:t>
            </a:r>
            <a:endParaRPr lang="en-US" sz="2600" b="1" dirty="0" smtClean="0">
              <a:latin typeface="Consolas" panose="020B0609020204030204" pitchFamily="49" charset="0"/>
            </a:endParaRPr>
          </a:p>
          <a:p>
            <a:r>
              <a:rPr lang="en-US" sz="2600" b="1" dirty="0" smtClean="0">
                <a:latin typeface="Consolas" panose="020B0609020204030204" pitchFamily="49" charset="0"/>
              </a:rPr>
              <a:t>END </a:t>
            </a:r>
            <a:r>
              <a:rPr lang="en-US" sz="2600" b="1" dirty="0">
                <a:latin typeface="Consolas" panose="020B0609020204030204" pitchFamily="49" charset="0"/>
              </a:rPr>
              <a:t>IF;</a:t>
            </a:r>
          </a:p>
          <a:p>
            <a:r>
              <a:rPr lang="en-US" sz="2600" b="1" dirty="0" smtClean="0">
                <a:latin typeface="Consolas" panose="020B0609020204030204" pitchFamily="49" charset="0"/>
              </a:rPr>
              <a:t>COMMIT;</a:t>
            </a:r>
          </a:p>
          <a:p>
            <a:r>
              <a:rPr lang="en-US" sz="2600" b="1" noProof="1" smtClean="0">
                <a:latin typeface="Consolas" panose="020B0609020204030204" pitchFamily="49" charset="0"/>
              </a:rPr>
              <a:t>END $$</a:t>
            </a:r>
            <a:endParaRPr lang="en-US" sz="2600" b="1" noProof="1">
              <a:latin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5713412" y="1151121"/>
            <a:ext cx="4319699" cy="577925"/>
          </a:xfrm>
          <a:prstGeom prst="wedgeRoundRectCallout">
            <a:avLst>
              <a:gd name="adj1" fmla="val -70645"/>
              <a:gd name="adj2" fmla="val 12398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 smtClean="0">
                <a:solidFill>
                  <a:srgbClr val="FFFFFF"/>
                </a:solidFill>
              </a:rPr>
              <a:t>Обновяване на баланса</a:t>
            </a:r>
            <a:endParaRPr lang="en-US" sz="2800" noProof="1">
              <a:solidFill>
                <a:srgbClr val="FFFFFF"/>
              </a:solidFill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6656236" y="2383189"/>
            <a:ext cx="3290755" cy="577925"/>
          </a:xfrm>
          <a:prstGeom prst="wedgeRoundRectCallout">
            <a:avLst>
              <a:gd name="adj1" fmla="val -39153"/>
              <a:gd name="adj2" fmla="val 10589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 smtClean="0">
                <a:solidFill>
                  <a:srgbClr val="FFFFFF"/>
                </a:solidFill>
              </a:rPr>
              <a:t>Връщане назад</a:t>
            </a:r>
            <a:endParaRPr lang="en-US" sz="2800" noProof="1">
              <a:solidFill>
                <a:srgbClr val="FFFFFF"/>
              </a:solidFill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3332235" y="5413968"/>
            <a:ext cx="5048177" cy="577925"/>
          </a:xfrm>
          <a:prstGeom prst="wedgeRoundRectCallout">
            <a:avLst>
              <a:gd name="adj1" fmla="val -77790"/>
              <a:gd name="adj2" fmla="val -17571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 smtClean="0">
                <a:solidFill>
                  <a:srgbClr val="FFFFFF"/>
                </a:solidFill>
              </a:rPr>
              <a:t>Запазване на промените</a:t>
            </a:r>
            <a:endParaRPr lang="en-US" sz="2800" noProof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4565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0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406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406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406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406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406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mtClean="0"/>
              <a:t>Съхранени процедури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https://it-kariera.mon.bg/e-learning/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8652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/>
              <a:t>Настоящият курс </a:t>
            </a:r>
            <a:r>
              <a:rPr lang="en-US" dirty="0"/>
              <a:t>(</a:t>
            </a:r>
            <a:r>
              <a:rPr lang="bg-BG" dirty="0"/>
              <a:t>слайдове</a:t>
            </a:r>
            <a:r>
              <a:rPr lang="en-US" dirty="0"/>
              <a:t>, </a:t>
            </a:r>
            <a:r>
              <a:rPr lang="bg-BG" dirty="0"/>
              <a:t>примери</a:t>
            </a:r>
            <a:r>
              <a:rPr lang="en-US" dirty="0"/>
              <a:t>, </a:t>
            </a:r>
            <a:r>
              <a:rPr lang="bg-BG" dirty="0"/>
              <a:t>видео</a:t>
            </a:r>
            <a:r>
              <a:rPr lang="en-US" dirty="0"/>
              <a:t>, </a:t>
            </a:r>
            <a:r>
              <a:rPr lang="bg-BG" dirty="0"/>
              <a:t>задачи и др.</a:t>
            </a:r>
            <a:r>
              <a:rPr lang="en-US" dirty="0"/>
              <a:t>)</a:t>
            </a:r>
            <a:r>
              <a:rPr lang="bg-BG" dirty="0"/>
              <a:t> се разпространяват под свободен лиценз </a:t>
            </a:r>
            <a:r>
              <a:rPr lang="en-US" dirty="0"/>
              <a:t>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/>
              <a:t>Благодарности</a:t>
            </a:r>
            <a:r>
              <a:rPr lang="en-US" sz="2400" dirty="0"/>
              <a:t>: </a:t>
            </a:r>
            <a:r>
              <a:rPr lang="bg-BG" sz="2400" dirty="0"/>
              <a:t>настоящият материал може да съдържа части от следните източници</a:t>
            </a:r>
            <a:endParaRPr lang="en-US" sz="2400" dirty="0"/>
          </a:p>
          <a:p>
            <a:pPr lvl="1"/>
            <a:r>
              <a:rPr lang="bg-BG" sz="2000" dirty="0"/>
              <a:t>Книга </a:t>
            </a:r>
            <a:r>
              <a:rPr lang="en-US" sz="2000" dirty="0"/>
              <a:t>"</a:t>
            </a:r>
            <a:r>
              <a:rPr lang="bg-BG" sz="2000" dirty="0">
                <a:hlinkClick r:id="rId4"/>
              </a:rPr>
              <a:t>Основи на програмирането със </a:t>
            </a:r>
            <a:r>
              <a:rPr lang="en-US" sz="2000" dirty="0">
                <a:hlinkClick r:id="rId4"/>
              </a:rPr>
              <a:t>C#"</a:t>
            </a:r>
            <a:r>
              <a:rPr lang="bg-BG" sz="2000" dirty="0"/>
              <a:t> от Светлин Наков и колектив с лиценз</a:t>
            </a:r>
            <a:r>
              <a:rPr lang="en-US" sz="2000" dirty="0"/>
              <a:t> </a:t>
            </a:r>
            <a:r>
              <a:rPr lang="en-US" sz="2000" dirty="0">
                <a:hlinkClick r:id="rId5"/>
              </a:rPr>
              <a:t>CC-BY-SA</a:t>
            </a:r>
            <a:endParaRPr lang="bg-BG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07637" y="3462620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6185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6212" y="4832518"/>
            <a:ext cx="8938472" cy="941082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bg-BG" dirty="0" smtClean="0"/>
              <a:t>Съхранени процедури</a:t>
            </a:r>
            <a:endParaRPr lang="bg-BG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3010" name="Picture 2" descr="http://www.edv-expert.de/img/serve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51312" y="1591304"/>
            <a:ext cx="3619500" cy="2675896"/>
          </a:xfrm>
          <a:prstGeom prst="roundRect">
            <a:avLst>
              <a:gd name="adj" fmla="val 396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8003624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Какво са съхранените процедури?</a:t>
            </a:r>
            <a:endParaRPr lang="bg-BG" dirty="0"/>
          </a:p>
        </p:txBody>
      </p:sp>
      <p:sp>
        <p:nvSpPr>
          <p:cNvPr id="4741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altLang="en-US" b="1" dirty="0" smtClean="0">
                <a:solidFill>
                  <a:schemeClr val="tx2">
                    <a:lumMod val="75000"/>
                  </a:schemeClr>
                </a:solidFill>
              </a:rPr>
              <a:t>Съхранените процедури</a:t>
            </a:r>
            <a:endParaRPr lang="en-US" altLang="en-US" dirty="0"/>
          </a:p>
          <a:p>
            <a:pPr lvl="1"/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Капсулират </a:t>
            </a:r>
            <a:r>
              <a:rPr lang="bg-BG" dirty="0" smtClean="0"/>
              <a:t>повтаряща се </a:t>
            </a:r>
            <a:r>
              <a:rPr lang="bg-BG" dirty="0" smtClean="0"/>
              <a:t>програмна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логика</a:t>
            </a:r>
            <a:r>
              <a:rPr lang="bg-BG" dirty="0" smtClean="0"/>
              <a:t>.</a:t>
            </a:r>
            <a:endParaRPr lang="en-US" dirty="0"/>
          </a:p>
          <a:p>
            <a:pPr lvl="1"/>
            <a:r>
              <a:rPr lang="bg-BG" dirty="0" smtClean="0"/>
              <a:t>Могат да приемат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входни</a:t>
            </a:r>
            <a:r>
              <a:rPr lang="en-US" dirty="0" smtClean="0"/>
              <a:t> </a:t>
            </a:r>
            <a:r>
              <a:rPr lang="bg-BG" dirty="0" smtClean="0"/>
              <a:t>параметри</a:t>
            </a:r>
            <a:r>
              <a:rPr lang="bg-BG" dirty="0" smtClean="0"/>
              <a:t>.</a:t>
            </a:r>
            <a:endParaRPr lang="en-US" dirty="0"/>
          </a:p>
          <a:p>
            <a:pPr lvl="1"/>
            <a:r>
              <a:rPr lang="bg-BG" dirty="0" smtClean="0"/>
              <a:t>Могат да връщат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изходни</a:t>
            </a:r>
            <a:r>
              <a:rPr lang="en-US" dirty="0" smtClean="0"/>
              <a:t> </a:t>
            </a:r>
            <a:r>
              <a:rPr lang="bg-BG" dirty="0" smtClean="0"/>
              <a:t>резултати.</a:t>
            </a:r>
            <a:endParaRPr lang="en-US" dirty="0"/>
          </a:p>
          <a:p>
            <a:r>
              <a:rPr lang="bg-BG" dirty="0" smtClean="0"/>
              <a:t>Ползите от съхранените процедури.</a:t>
            </a:r>
            <a:endParaRPr lang="en-US" dirty="0"/>
          </a:p>
          <a:p>
            <a:pPr lvl="1"/>
            <a:r>
              <a:rPr lang="bg-BG" dirty="0" smtClean="0"/>
              <a:t>Споделяне на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логика</a:t>
            </a:r>
            <a:r>
              <a:rPr lang="bg-BG" dirty="0" smtClean="0"/>
              <a:t>.</a:t>
            </a:r>
            <a:endParaRPr lang="en-US" dirty="0"/>
          </a:p>
          <a:p>
            <a:pPr lvl="1"/>
            <a:r>
              <a:rPr lang="bg-BG" dirty="0" smtClean="0"/>
              <a:t>Подобрена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производителност</a:t>
            </a:r>
            <a:r>
              <a:rPr lang="bg-BG" dirty="0" smtClean="0"/>
              <a:t>.</a:t>
            </a:r>
            <a:endParaRPr lang="en-US" dirty="0"/>
          </a:p>
          <a:p>
            <a:pPr lvl="1"/>
            <a:r>
              <a:rPr lang="bg-BG" dirty="0" smtClean="0"/>
              <a:t>Намалят мрежовия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трафик</a:t>
            </a:r>
            <a:r>
              <a:rPr lang="bg-BG" dirty="0" smtClean="0"/>
              <a:t>.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4284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4601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4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74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74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74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74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74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74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411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altLang="en-US" dirty="0" smtClean="0"/>
              <a:t>Създаване на съхранена процедура</a:t>
            </a:r>
            <a:endParaRPr lang="bg-BG" dirty="0"/>
          </a:p>
        </p:txBody>
      </p:sp>
      <p:sp>
        <p:nvSpPr>
          <p:cNvPr id="476163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alt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CREATE</a:t>
            </a:r>
            <a:r>
              <a:rPr lang="en-US" alt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PROCEDURE</a:t>
            </a:r>
            <a:r>
              <a:rPr lang="en-US" alt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endParaRPr lang="bg-BG" altLang="en-US" b="1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altLang="en-US" dirty="0" smtClean="0"/>
              <a:t>Пример</a:t>
            </a:r>
            <a:r>
              <a:rPr lang="en-US" altLang="en-US" dirty="0" smtClean="0"/>
              <a:t>:</a:t>
            </a:r>
            <a:endParaRPr lang="en-US" altLang="en-US" dirty="0"/>
          </a:p>
        </p:txBody>
      </p:sp>
      <p:sp>
        <p:nvSpPr>
          <p:cNvPr id="476164" name="Rectangle 4"/>
          <p:cNvSpPr>
            <a:spLocks noChangeArrowheads="1"/>
          </p:cNvSpPr>
          <p:nvPr/>
        </p:nvSpPr>
        <p:spPr bwMode="auto">
          <a:xfrm>
            <a:off x="760412" y="2819400"/>
            <a:ext cx="10134600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DELIMITER $$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 PROCEDURE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usp_select_employees_by_seniority() </a:t>
            </a:r>
            <a:endParaRPr lang="bg-BG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BEGIN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SELECT *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FROM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employees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WHERE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ROUND((DATEDIFF(NOW(), hire_date) / 365.25)) &lt; 15;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END $$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4284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942012" y="2326909"/>
            <a:ext cx="3290755" cy="449080"/>
          </a:xfrm>
          <a:prstGeom prst="wedgeRoundRectCallout">
            <a:avLst>
              <a:gd name="adj1" fmla="val -49270"/>
              <a:gd name="adj2" fmla="val 17650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 smtClean="0">
                <a:solidFill>
                  <a:srgbClr val="FFFFFF"/>
                </a:solidFill>
              </a:rPr>
              <a:t>Име на процедура</a:t>
            </a:r>
            <a:endParaRPr lang="en-US" sz="2800" noProof="1">
              <a:solidFill>
                <a:srgbClr val="FFFFFF"/>
              </a:solidFill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6627812" y="3810000"/>
            <a:ext cx="3290755" cy="449080"/>
          </a:xfrm>
          <a:prstGeom prst="wedgeRoundRectCallout">
            <a:avLst>
              <a:gd name="adj1" fmla="val -42073"/>
              <a:gd name="adj2" fmla="val 16331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 smtClean="0">
                <a:solidFill>
                  <a:srgbClr val="FFFFFF"/>
                </a:solidFill>
              </a:rPr>
              <a:t>Процедурна логика</a:t>
            </a:r>
            <a:endParaRPr lang="en-US" sz="2800" noProof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62760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61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76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761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761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761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761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761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altLang="en-US" dirty="0" smtClean="0"/>
              <a:t>Изпълняване на съхранени процедури</a:t>
            </a:r>
            <a:endParaRPr lang="bg-BG" dirty="0"/>
          </a:p>
        </p:txBody>
      </p:sp>
      <p:sp>
        <p:nvSpPr>
          <p:cNvPr id="4802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bg-BG" dirty="0" smtClean="0"/>
              <a:t>Изпълняване на съхранена процедура чрез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CALL</a:t>
            </a:r>
            <a:r>
              <a:rPr lang="bg-BG" dirty="0" smtClean="0">
                <a:latin typeface="+mj-lt"/>
                <a:cs typeface="Consolas" pitchFamily="49" charset="0"/>
              </a:rPr>
              <a:t>.</a:t>
            </a:r>
            <a:endParaRPr lang="en-US" dirty="0">
              <a:latin typeface="+mj-lt"/>
              <a:cs typeface="Consolas" pitchFamily="49" charset="0"/>
            </a:endParaRPr>
          </a:p>
          <a:p>
            <a:endParaRPr lang="en-US" dirty="0"/>
          </a:p>
          <a:p>
            <a:pPr>
              <a:spcBef>
                <a:spcPts val="1800"/>
              </a:spcBef>
            </a:pPr>
            <a:endParaRPr lang="en-US" dirty="0"/>
          </a:p>
        </p:txBody>
      </p:sp>
      <p:sp>
        <p:nvSpPr>
          <p:cNvPr id="480260" name="Rectangle 4"/>
          <p:cNvSpPr>
            <a:spLocks noChangeArrowheads="1"/>
          </p:cNvSpPr>
          <p:nvPr/>
        </p:nvSpPr>
        <p:spPr bwMode="auto">
          <a:xfrm>
            <a:off x="1751012" y="2895600"/>
            <a:ext cx="831056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CALL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usp_select_employees_by_seniority();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4284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3627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4782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DROP</a:t>
            </a:r>
            <a:r>
              <a:rPr lang="en-US" alt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PROCEDURE</a:t>
            </a:r>
          </a:p>
          <a:p>
            <a:pPr>
              <a:lnSpc>
                <a:spcPct val="100000"/>
              </a:lnSpc>
            </a:pPr>
            <a:endParaRPr lang="en-US" altLang="en-US" b="1" dirty="0">
              <a:solidFill>
                <a:schemeClr val="tx2">
                  <a:lumMod val="75000"/>
                </a:schemeClr>
              </a:solidFill>
              <a:latin typeface="Consolas" pitchFamily="49" charset="0"/>
            </a:endParaRPr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78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altLang="en-US" dirty="0" smtClean="0"/>
              <a:t>Изтриване на съхранени процедури</a:t>
            </a:r>
            <a:endParaRPr lang="bg-BG" dirty="0"/>
          </a:p>
        </p:txBody>
      </p:sp>
      <p:sp>
        <p:nvSpPr>
          <p:cNvPr id="478212" name="Rectangle 4"/>
          <p:cNvSpPr>
            <a:spLocks noChangeArrowheads="1"/>
          </p:cNvSpPr>
          <p:nvPr/>
        </p:nvSpPr>
        <p:spPr bwMode="auto">
          <a:xfrm>
            <a:off x="836612" y="2209800"/>
            <a:ext cx="1021079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DROP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PROCEDURE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usp_select_employees_by_seniority;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17727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27412" y="1560374"/>
            <a:ext cx="4777528" cy="2991642"/>
          </a:xfrm>
          <a:prstGeom prst="roundRect">
            <a:avLst>
              <a:gd name="adj" fmla="val 4031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8742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6212" y="4832518"/>
            <a:ext cx="8938472" cy="941082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bg-BG" dirty="0" smtClean="0"/>
              <a:t>Съхранени процедури</a:t>
            </a:r>
            <a:endParaRPr lang="bg-BG" dirty="0"/>
          </a:p>
        </p:txBody>
      </p:sp>
      <p:sp>
        <p:nvSpPr>
          <p:cNvPr id="4" name="Subtit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 smtClean="0"/>
              <a:t>С параметри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447764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4812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35000"/>
              </a:spcBef>
            </a:pPr>
            <a:r>
              <a:rPr lang="bg-BG" altLang="en-US" dirty="0" smtClean="0"/>
              <a:t>За да дефиниране параметризирана процедура, използвайте:</a:t>
            </a:r>
            <a:endParaRPr lang="en-US" altLang="en-US" dirty="0"/>
          </a:p>
          <a:p>
            <a:pPr lvl="1">
              <a:spcBef>
                <a:spcPct val="35000"/>
              </a:spcBef>
            </a:pPr>
            <a:endParaRPr lang="en-US" dirty="0"/>
          </a:p>
          <a:p>
            <a:pPr lvl="1">
              <a:spcBef>
                <a:spcPct val="35000"/>
              </a:spcBef>
            </a:pPr>
            <a:endParaRPr lang="en-US" dirty="0"/>
          </a:p>
        </p:txBody>
      </p:sp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Дефиниране на параметризирани процедури</a:t>
            </a:r>
            <a:endParaRPr lang="bg-BG" dirty="0"/>
          </a:p>
        </p:txBody>
      </p:sp>
      <p:sp>
        <p:nvSpPr>
          <p:cNvPr id="481284" name="Rectangle 4"/>
          <p:cNvSpPr>
            <a:spLocks noChangeArrowheads="1"/>
          </p:cNvSpPr>
          <p:nvPr/>
        </p:nvSpPr>
        <p:spPr bwMode="auto">
          <a:xfrm>
            <a:off x="608012" y="2643636"/>
            <a:ext cx="10134600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 PROCEDURE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usp_procedure_name 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(parameter_1_name parameter_type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arameter_2_name parameter_type,…)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23433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1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81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283" grpId="0" build="p"/>
      <p:bldP spid="48128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Параметризирани съхранени процедури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98512" y="1669147"/>
            <a:ext cx="10591800" cy="50937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DELIMITER $$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 PROCEDURE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usp_select_employees_by_seniority(min_years_at_work INT)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BEGIN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SELECT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first_name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last_name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hire_date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ROUND(DATEDIFF(NOW(),DATE(hire_date)) /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365.25,0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AS 'years'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FROM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employees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WHERE ROUND(DATEDIFF(NOW(),DATE(hire_date)) /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365.25,0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&gt;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min_years_at_work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ORDER BY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hire_date;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END $$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CALL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usp_select_employees_by_seniority(15);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4189412" y="1174708"/>
            <a:ext cx="5791200" cy="449080"/>
          </a:xfrm>
          <a:prstGeom prst="wedgeRoundRectCallout">
            <a:avLst>
              <a:gd name="adj1" fmla="val -44746"/>
              <a:gd name="adj2" fmla="val 16977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 smtClean="0">
                <a:solidFill>
                  <a:srgbClr val="FFFFFF"/>
                </a:solidFill>
              </a:rPr>
              <a:t>Име на процедурата</a:t>
            </a:r>
            <a:endParaRPr lang="en-US" sz="2800" noProof="1">
              <a:solidFill>
                <a:srgbClr val="FFFFFF"/>
              </a:solidFill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609012" y="3505200"/>
            <a:ext cx="3290755" cy="449080"/>
          </a:xfrm>
          <a:prstGeom prst="wedgeRoundRectCallout">
            <a:avLst>
              <a:gd name="adj1" fmla="val -82626"/>
              <a:gd name="adj2" fmla="val 13479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 smtClean="0">
                <a:solidFill>
                  <a:srgbClr val="FFFFFF"/>
                </a:solidFill>
              </a:rPr>
              <a:t>Процедурна логика</a:t>
            </a:r>
            <a:endParaRPr lang="en-US" sz="2800" noProof="1">
              <a:solidFill>
                <a:srgbClr val="FFFFFF"/>
              </a:solidFill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8099557" y="5313138"/>
            <a:ext cx="3290755" cy="449080"/>
          </a:xfrm>
          <a:prstGeom prst="wedgeRoundRectCallout">
            <a:avLst>
              <a:gd name="adj1" fmla="val -52192"/>
              <a:gd name="adj2" fmla="val 8049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 smtClean="0">
                <a:solidFill>
                  <a:srgbClr val="FFFFFF"/>
                </a:solidFill>
              </a:rPr>
              <a:t>Използване</a:t>
            </a:r>
            <a:endParaRPr lang="en-US" sz="2800" noProof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4942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491</Words>
  <Application>Microsoft Office PowerPoint</Application>
  <PresentationFormat>Custom</PresentationFormat>
  <Paragraphs>134</Paragraphs>
  <Slides>15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Consolas</vt:lpstr>
      <vt:lpstr>Wingdings</vt:lpstr>
      <vt:lpstr>Wingdings 2</vt:lpstr>
      <vt:lpstr>SoftUni 16x9</vt:lpstr>
      <vt:lpstr>PowerPoint Presentation</vt:lpstr>
      <vt:lpstr>Съхранени процедури</vt:lpstr>
      <vt:lpstr>Какво са съхранените процедури?</vt:lpstr>
      <vt:lpstr>Създаване на съхранена процедура</vt:lpstr>
      <vt:lpstr>Изпълняване на съхранени процедури</vt:lpstr>
      <vt:lpstr>Изтриване на съхранени процедури</vt:lpstr>
      <vt:lpstr>Съхранени процедури</vt:lpstr>
      <vt:lpstr>Дефиниране на параметризирани процедури</vt:lpstr>
      <vt:lpstr>Параметризирани съхранени процедури</vt:lpstr>
      <vt:lpstr>Връщане на стойности чрез OUTPUT параметри</vt:lpstr>
      <vt:lpstr>Задача: изтегляне на пари</vt:lpstr>
      <vt:lpstr>Решение: изтегляне на пари (1)</vt:lpstr>
      <vt:lpstr>Решение: Изтегляне на пари (2)</vt:lpstr>
      <vt:lpstr>Съхранени процедури</vt:lpstr>
      <vt:lpstr>Лиценз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Defining Classes</dc:title>
  <dc:subject>C# Basics Course</dc:subject>
  <dc:creator/>
  <cp:keywords>C#, class, object, fields, methods, properties, constructors, static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2018-10-18T17:03:35Z</dcterms:modified>
  <cp:category>programming, software engineering, C#, OOP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