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394" r:id="rId3"/>
    <p:sldId id="607" r:id="rId4"/>
    <p:sldId id="608" r:id="rId5"/>
    <p:sldId id="609" r:id="rId6"/>
    <p:sldId id="610" r:id="rId7"/>
    <p:sldId id="611" r:id="rId8"/>
    <p:sldId id="594" r:id="rId9"/>
    <p:sldId id="593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607"/>
            <p14:sldId id="608"/>
            <p14:sldId id="609"/>
            <p14:sldId id="610"/>
            <p14:sldId id="611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179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r>
              <a:rPr lang="en-US" dirty="0"/>
              <a:t>Key words for getting data inside them are NEW and OLD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7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9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Тригери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 smtClean="0"/>
              <a:t>Тригери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Спусъци</a:t>
            </a:r>
            <a:endParaRPr lang="en-GB" dirty="0"/>
          </a:p>
        </p:txBody>
      </p:sp>
      <p:pic>
        <p:nvPicPr>
          <p:cNvPr id="28674" name="Picture 2" descr="http://www.pyramydair.com/blog/images/men-triggers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5573" y="1523463"/>
            <a:ext cx="4015722" cy="29337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7" name="Picture 5" descr="E:\Movies\Job Projects\Current Job\2.6. Intro to Transact-SQL\largeCalloutCoachTrigg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2" y="1524000"/>
            <a:ext cx="2930522" cy="2930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1283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са тригерите?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Тригерите много приличат на съхранените процедури.</a:t>
            </a:r>
            <a:endParaRPr lang="en-US" dirty="0"/>
          </a:p>
          <a:p>
            <a:pPr lvl="1"/>
            <a:r>
              <a:rPr lang="bg-BG" dirty="0" smtClean="0"/>
              <a:t>Извикват се в случай на дадено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събитие</a:t>
            </a:r>
            <a:r>
              <a:rPr lang="bg-BG" dirty="0" smtClean="0"/>
              <a:t>.</a:t>
            </a:r>
            <a:endParaRPr lang="en-US" dirty="0"/>
          </a:p>
          <a:p>
            <a:r>
              <a:rPr lang="bg-BG" dirty="0" smtClean="0"/>
              <a:t>Не извикваме тригерите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изрично</a:t>
            </a:r>
            <a:r>
              <a:rPr lang="bg-BG" dirty="0" smtClean="0"/>
              <a:t>.</a:t>
            </a:r>
            <a:endParaRPr lang="en-US" dirty="0"/>
          </a:p>
          <a:p>
            <a:pPr lvl="1"/>
            <a:r>
              <a:rPr lang="bg-BG" dirty="0" smtClean="0"/>
              <a:t>Тригерите се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прикрепят</a:t>
            </a:r>
            <a:r>
              <a:rPr lang="en-US" dirty="0" smtClean="0"/>
              <a:t> </a:t>
            </a:r>
            <a:r>
              <a:rPr lang="bg-BG" dirty="0" smtClean="0"/>
              <a:t>към таблицата</a:t>
            </a:r>
            <a:r>
              <a:rPr lang="bg-BG" dirty="0" smtClean="0"/>
              <a:t>.</a:t>
            </a:r>
            <a:endParaRPr lang="en-US" dirty="0"/>
          </a:p>
          <a:p>
            <a:pPr lvl="1"/>
            <a:r>
              <a:rPr lang="bg-BG" dirty="0" smtClean="0"/>
              <a:t>Тригерите се изпълняват, когато определена</a:t>
            </a:r>
            <a:r>
              <a:rPr lang="en-US" dirty="0" smtClean="0"/>
              <a:t> </a:t>
            </a:r>
            <a:r>
              <a:rPr lang="en-US" dirty="0"/>
              <a:t>SQL </a:t>
            </a:r>
            <a:r>
              <a:rPr lang="bg-BG" dirty="0" smtClean="0"/>
              <a:t>заявка се изпълнява върху съдържанието на таблицата.</a:t>
            </a:r>
            <a:endParaRPr lang="en-US" dirty="0"/>
          </a:p>
          <a:p>
            <a:pPr lvl="1"/>
            <a:r>
              <a:rPr lang="bg-BG" dirty="0" smtClean="0"/>
              <a:t>Например при добавяне на нов ред в таблицата.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74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bg-BG" dirty="0" smtClean="0"/>
              <a:t>Тригери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9760" y="1151121"/>
            <a:ext cx="5827799" cy="9824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  <a:tabLst/>
            </a:pPr>
            <a:r>
              <a:rPr lang="bg-BG" sz="4800" b="1" dirty="0" smtClean="0">
                <a:solidFill>
                  <a:srgbClr val="F3BE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Преди</a:t>
            </a:r>
            <a:endParaRPr lang="en-US" sz="4000" b="1" dirty="0">
              <a:solidFill>
                <a:srgbClr val="F3BE60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70612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468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bg-BG" sz="4800" b="1" dirty="0" smtClean="0">
                <a:solidFill>
                  <a:srgbClr val="F3BE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След</a:t>
            </a:r>
            <a:endParaRPr lang="en-US" sz="4800" b="1" dirty="0">
              <a:solidFill>
                <a:srgbClr val="F3BE60"/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b="1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7755023" y="4646625"/>
            <a:ext cx="1828800" cy="1447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/>
              <a:t>Събитие</a:t>
            </a:r>
            <a:endParaRPr lang="en-US" sz="2800" b="1" dirty="0"/>
          </a:p>
        </p:txBody>
      </p:sp>
      <p:sp>
        <p:nvSpPr>
          <p:cNvPr id="10" name="Cloud 9"/>
          <p:cNvSpPr/>
          <p:nvPr/>
        </p:nvSpPr>
        <p:spPr>
          <a:xfrm>
            <a:off x="8755191" y="2389175"/>
            <a:ext cx="2286000" cy="1371599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/>
              <a:t>Тригер</a:t>
            </a:r>
            <a:endParaRPr lang="en-US" sz="2800" b="1" dirty="0"/>
          </a:p>
        </p:txBody>
      </p:sp>
      <p:sp>
        <p:nvSpPr>
          <p:cNvPr id="11" name="Arrow: Down 10"/>
          <p:cNvSpPr/>
          <p:nvPr/>
        </p:nvSpPr>
        <p:spPr>
          <a:xfrm rot="16200000">
            <a:off x="6718240" y="4722825"/>
            <a:ext cx="571597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rrow: Down 13"/>
          <p:cNvSpPr/>
          <p:nvPr/>
        </p:nvSpPr>
        <p:spPr>
          <a:xfrm rot="10800000">
            <a:off x="9572487" y="3884625"/>
            <a:ext cx="353828" cy="1513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rrow: Down 14"/>
          <p:cNvSpPr/>
          <p:nvPr/>
        </p:nvSpPr>
        <p:spPr>
          <a:xfrm rot="16200000">
            <a:off x="11026818" y="4584718"/>
            <a:ext cx="571597" cy="157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rrow: Down 15"/>
          <p:cNvSpPr/>
          <p:nvPr/>
        </p:nvSpPr>
        <p:spPr>
          <a:xfrm rot="20894067">
            <a:off x="10260373" y="3758952"/>
            <a:ext cx="329848" cy="1373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Oval 23"/>
          <p:cNvSpPr/>
          <p:nvPr/>
        </p:nvSpPr>
        <p:spPr>
          <a:xfrm>
            <a:off x="2297391" y="4646626"/>
            <a:ext cx="1828800" cy="1447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/>
              <a:t>Събитие</a:t>
            </a:r>
            <a:endParaRPr lang="en-US" sz="2800" b="1" dirty="0"/>
          </a:p>
        </p:txBody>
      </p:sp>
      <p:sp>
        <p:nvSpPr>
          <p:cNvPr id="25" name="Cloud 24"/>
          <p:cNvSpPr/>
          <p:nvPr/>
        </p:nvSpPr>
        <p:spPr>
          <a:xfrm>
            <a:off x="1154391" y="2195328"/>
            <a:ext cx="2286000" cy="1371599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/>
              <a:t>Тригер</a:t>
            </a:r>
            <a:endParaRPr lang="en-US" sz="2800" b="1" dirty="0"/>
          </a:p>
        </p:txBody>
      </p:sp>
      <p:sp>
        <p:nvSpPr>
          <p:cNvPr id="26" name="Arrow: Down 25"/>
          <p:cNvSpPr/>
          <p:nvPr/>
        </p:nvSpPr>
        <p:spPr>
          <a:xfrm rot="16200000">
            <a:off x="603918" y="4722826"/>
            <a:ext cx="571597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Arrow: Down 26"/>
          <p:cNvSpPr/>
          <p:nvPr/>
        </p:nvSpPr>
        <p:spPr>
          <a:xfrm rot="10800000">
            <a:off x="1575478" y="3701721"/>
            <a:ext cx="353828" cy="1513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Arrow: Down 27"/>
          <p:cNvSpPr/>
          <p:nvPr/>
        </p:nvSpPr>
        <p:spPr>
          <a:xfrm rot="16200000">
            <a:off x="4912496" y="4584719"/>
            <a:ext cx="571597" cy="157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Arrow: Down 28"/>
          <p:cNvSpPr/>
          <p:nvPr/>
        </p:nvSpPr>
        <p:spPr>
          <a:xfrm rot="20894067">
            <a:off x="2153620" y="3638672"/>
            <a:ext cx="311252" cy="1219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08656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Има три различни събития, които могат да се изпълнят в рамките на тригер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Събития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Rectangle: Rounded Corners 31"/>
          <p:cNvSpPr/>
          <p:nvPr/>
        </p:nvSpPr>
        <p:spPr>
          <a:xfrm>
            <a:off x="4701429" y="2743200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Събития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pSp>
        <p:nvGrpSpPr>
          <p:cNvPr id="13" name="Group 32"/>
          <p:cNvGrpSpPr/>
          <p:nvPr/>
        </p:nvGrpSpPr>
        <p:grpSpPr>
          <a:xfrm>
            <a:off x="3275012" y="5168857"/>
            <a:ext cx="5638800" cy="517456"/>
            <a:chOff x="568292" y="5426144"/>
            <a:chExt cx="5581701" cy="517456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2469290" y="5426144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Промяна</a:t>
              </a:r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568292" y="5426144"/>
              <a:ext cx="1553418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Вмъкване</a:t>
              </a:r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370289" y="5426144"/>
              <a:ext cx="177970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Изтриване</a:t>
              </a:r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Group 36"/>
          <p:cNvGrpSpPr/>
          <p:nvPr/>
        </p:nvGrpSpPr>
        <p:grpSpPr>
          <a:xfrm>
            <a:off x="4059667" y="3551223"/>
            <a:ext cx="3955190" cy="1617634"/>
            <a:chOff x="4059667" y="3551223"/>
            <a:chExt cx="3955190" cy="1617634"/>
          </a:xfrm>
        </p:grpSpPr>
        <p:cxnSp>
          <p:nvCxnSpPr>
            <p:cNvPr id="18" name="Straight Connector 37"/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4059667" y="3551223"/>
              <a:ext cx="1893053" cy="1617634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38"/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5952720" y="3551223"/>
              <a:ext cx="27392" cy="1617634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39"/>
            <p:cNvCxnSpPr>
              <a:stCxn id="12" idx="2"/>
              <a:endCxn id="16" idx="0"/>
            </p:cNvCxnSpPr>
            <p:nvPr/>
          </p:nvCxnSpPr>
          <p:spPr>
            <a:xfrm>
              <a:off x="5952720" y="3551223"/>
              <a:ext cx="2062137" cy="1617634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07656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Тригери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1293812" y="1876485"/>
            <a:ext cx="972017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tr_delete_records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DELETE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employees_projects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EACH ROW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INSERT INTO employees_projects_history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(employee_id, project_id)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VALUES(old.employee_id, old.project_id);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$$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03812" y="1410303"/>
            <a:ext cx="3290755" cy="449080"/>
          </a:xfrm>
          <a:prstGeom prst="wedgeRoundRectCallout">
            <a:avLst>
              <a:gd name="adj1" fmla="val -49809"/>
              <a:gd name="adj2" fmla="val 1604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Име на тригера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60777" y="3618946"/>
            <a:ext cx="3290755" cy="449080"/>
          </a:xfrm>
          <a:prstGeom prst="wedgeRoundRectCallout">
            <a:avLst>
              <a:gd name="adj1" fmla="val -58729"/>
              <a:gd name="adj2" fmla="val -111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786314" y="2669042"/>
            <a:ext cx="4584698" cy="449080"/>
          </a:xfrm>
          <a:prstGeom prst="wedgeRoundRectCallout">
            <a:avLst>
              <a:gd name="adj1" fmla="val -76846"/>
              <a:gd name="adj2" fmla="val -161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Вид на тригера + събитие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45715" y="5545593"/>
            <a:ext cx="5930097" cy="449080"/>
          </a:xfrm>
          <a:prstGeom prst="wedgeRoundRectCallout">
            <a:avLst>
              <a:gd name="adj1" fmla="val -45762"/>
              <a:gd name="adj2" fmla="val -1199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Изтриване на информацията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409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0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Тригери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317</Words>
  <Application>Microsoft Office PowerPoint</Application>
  <PresentationFormat>Custom</PresentationFormat>
  <Paragraphs>76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Тригери</vt:lpstr>
      <vt:lpstr>Какво са тригерите?</vt:lpstr>
      <vt:lpstr>MySQL Тригери</vt:lpstr>
      <vt:lpstr>Събития</vt:lpstr>
      <vt:lpstr>Тригери</vt:lpstr>
      <vt:lpstr>Тригери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2018-10-18T17:09:57Z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