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0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4" r:id="rId14"/>
    <p:sldId id="265" r:id="rId15"/>
    <p:sldId id="269" r:id="rId16"/>
    <p:sldId id="270" r:id="rId17"/>
    <p:sldId id="271" r:id="rId18"/>
    <p:sldId id="289" r:id="rId19"/>
    <p:sldId id="290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Loika" initials="IL" lastIdx="1" clrIdx="0">
    <p:extLst>
      <p:ext uri="{19B8F6BF-5375-455C-9EA6-DF929625EA0E}">
        <p15:presenceInfo xmlns:p15="http://schemas.microsoft.com/office/powerpoint/2012/main" userId="Ilya Lo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3571A-C657-427A-961C-6B6328CF6FD6}" v="27" dt="2019-11-13T16:51:32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46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6E58-1915-48C7-8621-E0DCEEA5C43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9F64-F03E-4A5C-8BE6-6E0750AF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A9F64-F03E-4A5C-8BE6-6E0750AFA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9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3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74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963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0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8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81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227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30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03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09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56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419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39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631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60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392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4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285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5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56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0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465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8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58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74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89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02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2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2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BBC-D315-488B-A88C-1F86C64FA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23944-15C4-452E-B021-0396E90E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93C-917F-4E4E-82B9-D20904B7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D768-CEDE-4C7E-B95E-FA757880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0CA2-5575-48B3-A542-05D8F90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74B2-0481-470D-B24F-5D5FCC36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5009-1F3F-460F-ACD0-C461E3225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0BE3-219A-49EA-A3CD-B4288059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0693-C1EA-4695-98F0-07B224AA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F030-3607-48D1-9AED-1D96A3E8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62C07-9C3B-41A4-9C40-CF01B70A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2660C-9BDF-4F16-9C5E-2A03CA5AD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FC8D-EADE-49AE-AB2A-0972CC2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A1D3-D037-42D7-9ED1-20C9151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F892-8378-482B-9A5B-C87E306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9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89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6419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7069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5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8328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7872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781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2819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47A-DF39-4749-A1DC-493B29D3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F582-558E-4650-B083-FFA74700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8AFC-1AD6-4E44-ACBB-4D06C440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4EF5-C38C-490B-9F43-AE9AE606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DA15-D062-4148-B24E-87D0994D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8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31307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237442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619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414490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15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576314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1623761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/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649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7766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63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D60F-EA80-46CE-BB47-AF47DD49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54EA-69E9-40B0-B3A1-C629E8C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3A61-06F7-4CD7-9CDC-30BB5896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8C65-2120-4A46-8345-3E03E2E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029C-8DB0-49C4-99F0-BAEF4B48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18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218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5E1E-3E6A-4782-920C-CAA52928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6095-E903-41D8-BAF4-4C1F6469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549B1-34F1-418C-BB99-8D4B34E3B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A9F8-1C62-4DC0-BB2F-6959B4BD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D65F5-883D-4E51-B256-F321169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3B714-CDC9-44D4-B973-0C037B09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102-0240-463E-A3F6-C0F53D40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2F0A-F687-4125-BE75-C7DBF845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8B7F5-1FD2-454C-AD12-0956947C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A8D3C-589A-4AF3-A065-9976D747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1D3D8-A33E-4503-98DF-0CE187547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B493D-6884-46CF-A54C-B80A4FB2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36954-50EC-4948-8873-80972B07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85DBF-5E09-478B-B4EC-ABBA2372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17A9-3493-4582-8D25-B2A7B534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FD33F-A71F-4196-BD78-F1087613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795F0-7632-431A-A3A7-B29FA111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05B0-E07C-48DD-B7F5-02D23B7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80DA-4A94-47DD-A00B-611AAAEF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5D6FD-466F-436A-A64C-25C2871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547DC-02AD-4544-84D1-141CA816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3CA1-4771-4E9C-B66E-C4D34A76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D53E-1499-466E-94BD-1EABD548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7C874-EEAE-4282-B4A8-6A65D26F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3073D-77C6-40E3-91AB-B3BDB8A3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9E30F-8C79-4ED8-A98D-F634323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3569B-5E11-42FD-A4D2-6DBB57C2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588F-64C9-4403-B163-A461E83C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53C05-8C0A-4E11-B5AD-40089B368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609A4-8681-4933-A90E-2866A4C0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5FE10-E1BE-4727-A0C2-DA14878B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8537-0ABF-4CF5-9B4C-C3C4B38E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BFD0-A581-471B-B1BE-802AAFD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8A1F2-F61B-43C1-B724-91A3DE11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D6AF-36CF-4294-B712-CE24C735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A39D-16D3-44DF-96BD-8FE0F4F2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C615-49B7-443A-A7EE-388EC0C0218E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4FBC-B985-4ACC-8138-E4FD0C15F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6F2F-F751-4EEE-9D78-6367F732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4D9D-3EE6-46D9-91B9-0AD350BC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meta/aggregation-quick-reference/#express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meta/aggregation-quick-reference/#express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aggregation-pipeline-optimizatio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sql-aggregation-comparis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ocs.mongodb.com/manual/core/map-reduce/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&amp;v=flCFVFBRsK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youtu.be/dn45G2yw20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-pipeline/#aggregation-pipeline-stag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880532" y="3675238"/>
            <a:ext cx="9213851" cy="758797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Aggregation &amp; Scaling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 lIns="68580" tIns="34290" rIns="68580" bIns="34290" anchor="t">
            <a:normAutofit/>
          </a:bodyPr>
          <a:lstStyle/>
          <a:p>
            <a:r>
              <a:rPr lang="en-US" sz="1850" dirty="0">
                <a:latin typeface="Trebuchet MS"/>
                <a:cs typeface="Trebuchet MS"/>
              </a:rPr>
              <a:t>NOVEMBER 14, 2019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7BB18B-BE50-4138-969E-1C17B916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48" y="1374515"/>
            <a:ext cx="533992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db.airlines.aggregate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carrier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"$carrier"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$limit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B9E3E22-D783-437B-AD41-EF87A0C0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639" y="1132163"/>
            <a:ext cx="437331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"Pensacola, FL"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"Delta Air Lines Inc."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28623.428571428572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"Hilo, HI"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"Hawaiian Airlines Inc."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26452.571428571428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"Richmond, VA"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"Delta Air Lines Inc."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23695.1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772069-1135-441A-AC02-128B06103402}"/>
              </a:ext>
            </a:extLst>
          </p:cNvPr>
          <p:cNvSpPr/>
          <p:nvPr/>
        </p:nvSpPr>
        <p:spPr>
          <a:xfrm>
            <a:off x="5739319" y="3501957"/>
            <a:ext cx="1186775" cy="3599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772069-1135-441A-AC02-128B06103402}"/>
              </a:ext>
            </a:extLst>
          </p:cNvPr>
          <p:cNvSpPr/>
          <p:nvPr/>
        </p:nvSpPr>
        <p:spPr>
          <a:xfrm>
            <a:off x="5324539" y="3501956"/>
            <a:ext cx="1186775" cy="3599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20B4F-206D-4284-8B6D-83834065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2" y="958096"/>
            <a:ext cx="4926349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db.airlines.aggregate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carrier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"$carrier"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"$_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id.destCountry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"$_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id.destCity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avgPassangers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$limit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7E5781-38C0-4A4C-AEFB-35B86ECA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83" y="1120676"/>
            <a:ext cx="544732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Arab Emirates"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"Abu Dhabi, United Arab Emirates"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8052.380952380952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"Egypt"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"Cairo, Egypt"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6186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"Kuwait"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"destCity"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"Kuwait, Kuwait"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6089.142857142857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C22D04-5190-4B5E-A902-02DEE6B3C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30835"/>
              </p:ext>
            </p:extLst>
          </p:nvPr>
        </p:nvGraphicFramePr>
        <p:xfrm>
          <a:off x="2298220" y="1392834"/>
          <a:ext cx="7595560" cy="300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892">
                  <a:extLst>
                    <a:ext uri="{9D8B030D-6E8A-4147-A177-3AD203B41FA5}">
                      <a16:colId xmlns:a16="http://schemas.microsoft.com/office/drawing/2014/main" val="170859862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3863326085"/>
                    </a:ext>
                  </a:extLst>
                </a:gridCol>
              </a:tblGrid>
              <a:tr h="345788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7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9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from first document from each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0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from last document from each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2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$max/$min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Max/min value for each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values for each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6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addToSet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unique values for each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08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D70821-82EB-4A88-BEC5-EB26D23779AC}"/>
              </a:ext>
            </a:extLst>
          </p:cNvPr>
          <p:cNvSpPr txBox="1"/>
          <p:nvPr/>
        </p:nvSpPr>
        <p:spPr>
          <a:xfrm>
            <a:off x="4045603" y="511751"/>
            <a:ext cx="80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https://docs.mongodb.com/manual/meta/aggregation-quick-reference/#expressions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5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366FF33-0110-48D0-832C-B71FF229F9F0}"/>
              </a:ext>
            </a:extLst>
          </p:cNvPr>
          <p:cNvSpPr/>
          <p:nvPr/>
        </p:nvSpPr>
        <p:spPr>
          <a:xfrm>
            <a:off x="6096000" y="3186260"/>
            <a:ext cx="1379456" cy="3582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496CF289-E170-4ED2-B74F-FEAE22C7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82" y="2088096"/>
            <a:ext cx="450475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item.category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8BF384F-1D21-4CBB-95AA-9559AD2C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382" y="1132163"/>
            <a:ext cx="277672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"blondie"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"chiffon"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"lemon"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"carrot"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0FF1-EDCF-4F0B-9FC4-41B95AFA351C}"/>
              </a:ext>
            </a:extLst>
          </p:cNvPr>
          <p:cNvSpPr txBox="1"/>
          <p:nvPr/>
        </p:nvSpPr>
        <p:spPr>
          <a:xfrm>
            <a:off x="254524" y="1234911"/>
            <a:ext cx="762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$unwind</a:t>
            </a:r>
            <a:r>
              <a:rPr lang="en-US" dirty="0"/>
              <a:t> deconstructs an array field to output document for each field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FF941E-5ED8-4D20-9C4C-771A79282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46" y="1767967"/>
            <a:ext cx="3270447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$unwind: &lt;field path&gt;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95A3B05-B448-4026-86A0-B363C9980212}"/>
              </a:ext>
            </a:extLst>
          </p:cNvPr>
          <p:cNvSpPr/>
          <p:nvPr/>
        </p:nvSpPr>
        <p:spPr>
          <a:xfrm>
            <a:off x="6672925" y="3797376"/>
            <a:ext cx="1379456" cy="3582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AD24D67-01DA-491A-88CD-DA2271D5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49" y="2735233"/>
            <a:ext cx="4504759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item.category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$push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$unwind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"$types"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6BD484B-920D-474C-AA13-26AAD8FA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014" y="1073244"/>
            <a:ext cx="308449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"blondie"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"chiffon"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"lemon"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"carrot"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0FF1-EDCF-4F0B-9FC4-41B95AFA351C}"/>
              </a:ext>
            </a:extLst>
          </p:cNvPr>
          <p:cNvSpPr txBox="1"/>
          <p:nvPr/>
        </p:nvSpPr>
        <p:spPr>
          <a:xfrm>
            <a:off x="254524" y="1234911"/>
            <a:ext cx="775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$project</a:t>
            </a:r>
            <a:r>
              <a:rPr lang="en-US" dirty="0"/>
              <a:t> passes documents with the requested fields to the next stage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A6820F-7466-4C3F-BBF8-D4A26DBFF2E5}"/>
              </a:ext>
            </a:extLst>
          </p:cNvPr>
          <p:cNvSpPr/>
          <p:nvPr/>
        </p:nvSpPr>
        <p:spPr>
          <a:xfrm>
            <a:off x="6095999" y="3930977"/>
            <a:ext cx="1143787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912019-5887-45B1-8114-E4633B70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822" y="1937244"/>
            <a:ext cx="278794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"blondie"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"chiffon"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909A883-C937-4142-A02A-C4F478FC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694" y="2284372"/>
            <a:ext cx="448071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db.orders.aggregate([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"$item.category"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$push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"$item.type"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$unwind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"$types"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$project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"$_id"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"$types"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64FFD6F-4D78-4B47-993E-BA86CED6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46" y="1749114"/>
            <a:ext cx="462819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$project: { &lt;specification(s)&gt; } 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1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0FF1-EDCF-4F0B-9FC4-41B95AFA351C}"/>
              </a:ext>
            </a:extLst>
          </p:cNvPr>
          <p:cNvSpPr txBox="1"/>
          <p:nvPr/>
        </p:nvSpPr>
        <p:spPr>
          <a:xfrm>
            <a:off x="254524" y="1234911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$min, $max, $</a:t>
            </a:r>
            <a:r>
              <a:rPr lang="en-US" sz="2000" dirty="0" err="1">
                <a:latin typeface="Consolas" panose="020B0609020204030204" pitchFamily="49" charset="0"/>
              </a:rPr>
              <a:t>avg</a:t>
            </a:r>
            <a:r>
              <a:rPr lang="en-US" sz="2000" dirty="0">
                <a:latin typeface="Consolas" panose="020B0609020204030204" pitchFamily="49" charset="0"/>
              </a:rPr>
              <a:t>, $sum</a:t>
            </a:r>
            <a:r>
              <a:rPr lang="en-US" dirty="0"/>
              <a:t> can be used in </a:t>
            </a:r>
            <a:r>
              <a:rPr lang="en-US" sz="2000" dirty="0">
                <a:latin typeface="Consolas" panose="020B0609020204030204" pitchFamily="49" charset="0"/>
              </a:rPr>
              <a:t>$project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A6820F-7466-4C3F-BBF8-D4A26DBFF2E5}"/>
              </a:ext>
            </a:extLst>
          </p:cNvPr>
          <p:cNvSpPr/>
          <p:nvPr/>
        </p:nvSpPr>
        <p:spPr>
          <a:xfrm>
            <a:off x="6095999" y="3930977"/>
            <a:ext cx="1143787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9B37B2-4052-40F7-BC11-FBC3279A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377" y="2058127"/>
            <a:ext cx="36407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"milka"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"avgAmount"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A32F177-D3AF-4CFA-BC11-23A87656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" y="2486674"/>
            <a:ext cx="586250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db.orders.aggregate([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$match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"item.category"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$project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"item.type"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avgAmount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3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025919-0301-492E-9785-2BA7C745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386" y="1075603"/>
            <a:ext cx="573907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items: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items: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items: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0F16F-26C2-4E3B-8131-D5777B9EA156}"/>
              </a:ext>
            </a:extLst>
          </p:cNvPr>
          <p:cNvSpPr txBox="1"/>
          <p:nvPr/>
        </p:nvSpPr>
        <p:spPr>
          <a:xfrm>
            <a:off x="395924" y="1396582"/>
            <a:ext cx="539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$filter </a:t>
            </a:r>
            <a:r>
              <a:rPr lang="en-US" dirty="0"/>
              <a:t>can be used to filter array elements.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CA6CAB-1755-46EA-8C16-DF360A7D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2" y="2260586"/>
            <a:ext cx="302358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{$filter: {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as: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678CEA-CD42-4207-BEC9-042AEB68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9761"/>
            <a:ext cx="598433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"items"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"quantity"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"price"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"items"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"quantity"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"price"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"quantity"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"price"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"items"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 ] 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CB4434-4834-4C93-8E13-15E3EF21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9" y="1767006"/>
            <a:ext cx="56621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db.sales.aggregate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"$items"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"$$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item.price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85E430-6383-45CB-9C14-F24907A25DFF}"/>
              </a:ext>
            </a:extLst>
          </p:cNvPr>
          <p:cNvSpPr/>
          <p:nvPr/>
        </p:nvSpPr>
        <p:spPr>
          <a:xfrm>
            <a:off x="5191328" y="2967741"/>
            <a:ext cx="904672" cy="2962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1B0EB-2316-4258-BD22-35A714919258}"/>
              </a:ext>
            </a:extLst>
          </p:cNvPr>
          <p:cNvSpPr txBox="1"/>
          <p:nvPr/>
        </p:nvSpPr>
        <p:spPr>
          <a:xfrm>
            <a:off x="4045603" y="511751"/>
            <a:ext cx="807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https://docs.mongodb.com/manual/meta/aggregation-quick-reference/#expressions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BEB54F3-CD14-45D7-9A79-CB3174F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6" y="989250"/>
            <a:ext cx="5662127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db.airlines.aggregate([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"$destCountry"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"$destCity"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maxPassangers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$first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"$passangers"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carrier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$first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"$carrier"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maxPassangers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$limit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BDA7936-9742-48BB-9B6A-3A0696F1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898" y="989250"/>
            <a:ext cx="394370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"Orlando, FL"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maxPassangers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90309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"Delta Air Lines Inc."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"Atlanta, GA"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maxPassangers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89183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"Delta Air Lines Inc."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"Seattle, WA"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maxPassangers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88556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"Alaska Airlines Inc."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401FE7-091E-443D-9CF3-D574D41E7713}"/>
              </a:ext>
            </a:extLst>
          </p:cNvPr>
          <p:cNvSpPr/>
          <p:nvPr/>
        </p:nvSpPr>
        <p:spPr>
          <a:xfrm>
            <a:off x="5929460" y="3242821"/>
            <a:ext cx="970961" cy="3299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63206" y="5263636"/>
            <a:ext cx="5480731" cy="842090"/>
          </a:xfrm>
        </p:spPr>
        <p:txBody>
          <a:bodyPr/>
          <a:lstStyle/>
          <a:p>
            <a:r>
              <a:rPr lang="en-US" dirty="0"/>
              <a:t>&amp; operators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63206" y="4525827"/>
            <a:ext cx="3636893" cy="84209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3206" y="3826604"/>
            <a:ext cx="4434547" cy="842090"/>
          </a:xfrm>
        </p:spPr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1377621" cy="356572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67557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1C42-9923-4A3F-BBDA-12915B3A98BF}"/>
              </a:ext>
            </a:extLst>
          </p:cNvPr>
          <p:cNvSpPr txBox="1"/>
          <p:nvPr/>
        </p:nvSpPr>
        <p:spPr>
          <a:xfrm>
            <a:off x="1751701" y="1140645"/>
            <a:ext cx="8688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$sort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and </a:t>
            </a:r>
            <a:r>
              <a:rPr lang="en-US" sz="2000" dirty="0">
                <a:latin typeface="Consolas" panose="020B0609020204030204" pitchFamily="49" charset="0"/>
              </a:rPr>
              <a:t>$match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can use indexes if they are at the </a:t>
            </a:r>
            <a:r>
              <a:rPr lang="en-US" b="1" dirty="0"/>
              <a:t>beginning</a:t>
            </a:r>
            <a:r>
              <a:rPr lang="en-US" dirty="0"/>
              <a:t> of the pipeline.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840D1-39AA-4B02-A128-0090DDD43BAD}"/>
              </a:ext>
            </a:extLst>
          </p:cNvPr>
          <p:cNvSpPr txBox="1"/>
          <p:nvPr/>
        </p:nvSpPr>
        <p:spPr>
          <a:xfrm>
            <a:off x="3650457" y="2441542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Aggregation Pipeline Optimization</a:t>
            </a:r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98FE3A-5EF1-43C8-9765-D6177087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8" y="3803994"/>
            <a:ext cx="351731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3FD7B0-E29F-4857-93D6-C3BE0EE0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558" y="3803994"/>
            <a:ext cx="36407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$match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-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AC69DB-830C-4F6F-9B0C-DA6BEDD15DA3}"/>
              </a:ext>
            </a:extLst>
          </p:cNvPr>
          <p:cNvSpPr/>
          <p:nvPr/>
        </p:nvSpPr>
        <p:spPr>
          <a:xfrm>
            <a:off x="4786075" y="3941088"/>
            <a:ext cx="1338606" cy="2923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CAA3428-A6AB-4BB2-B94A-73A30B69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103" y="2018628"/>
            <a:ext cx="425789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db.airlines.explain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().aggregate([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85CE48D-AC41-40A9-904F-51D8910BA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721" y="1098500"/>
            <a:ext cx="343876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"stages"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"$cursor"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queryPlanner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parsedQuery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winningPlan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"stage"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"COLLSCAN"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"filter"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York"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"direction"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"forward"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rejectedPlans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[ 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"$sort"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E7BB35-3141-45AF-9282-4D48597DCD3D}"/>
              </a:ext>
            </a:extLst>
          </p:cNvPr>
          <p:cNvSpPr/>
          <p:nvPr/>
        </p:nvSpPr>
        <p:spPr>
          <a:xfrm>
            <a:off x="6429080" y="3110845"/>
            <a:ext cx="984641" cy="3181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7A456-F370-4903-821F-7F00146735EC}"/>
              </a:ext>
            </a:extLst>
          </p:cNvPr>
          <p:cNvSpPr txBox="1"/>
          <p:nvPr/>
        </p:nvSpPr>
        <p:spPr>
          <a:xfrm>
            <a:off x="970962" y="2474893"/>
            <a:ext cx="9217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restrictions: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Returned document size &lt; 16 Mb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Pipeline stage RAM limit = 100 Mb; use </a:t>
            </a:r>
            <a:r>
              <a:rPr lang="en-US" dirty="0" err="1"/>
              <a:t>allowDiskUse</a:t>
            </a:r>
            <a:r>
              <a:rPr lang="en-US" dirty="0"/>
              <a:t> to enable using temporary files</a:t>
            </a:r>
          </a:p>
        </p:txBody>
      </p:sp>
    </p:spTree>
    <p:extLst>
      <p:ext uri="{BB962C8B-B14F-4D97-AF65-F5344CB8AC3E}">
        <p14:creationId xmlns:p14="http://schemas.microsoft.com/office/powerpoint/2010/main" val="19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7A456-F370-4903-821F-7F00146735EC}"/>
              </a:ext>
            </a:extLst>
          </p:cNvPr>
          <p:cNvSpPr txBox="1"/>
          <p:nvPr/>
        </p:nvSpPr>
        <p:spPr>
          <a:xfrm>
            <a:off x="4713403" y="2757697"/>
            <a:ext cx="1853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67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37E9F-41BD-45F5-A174-3185F891AC6C}"/>
              </a:ext>
            </a:extLst>
          </p:cNvPr>
          <p:cNvSpPr/>
          <p:nvPr/>
        </p:nvSpPr>
        <p:spPr>
          <a:xfrm>
            <a:off x="747861" y="15578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SQL to Aggregation Mapping Chart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816C-3FC4-479F-8ED3-5DD24864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87" y="1290049"/>
            <a:ext cx="7341213" cy="4732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B9CD5-E06D-444B-A0BD-8919FFC39681}"/>
              </a:ext>
            </a:extLst>
          </p:cNvPr>
          <p:cNvSpPr txBox="1"/>
          <p:nvPr/>
        </p:nvSpPr>
        <p:spPr>
          <a:xfrm>
            <a:off x="747861" y="3790114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Map-Reduce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63206" y="5263636"/>
            <a:ext cx="4933723" cy="842090"/>
          </a:xfrm>
        </p:spPr>
        <p:txBody>
          <a:bodyPr/>
          <a:lstStyle/>
          <a:p>
            <a:r>
              <a:rPr lang="en-US" dirty="0"/>
              <a:t>&amp;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63206" y="4525827"/>
            <a:ext cx="5179110" cy="842090"/>
          </a:xfrm>
        </p:spPr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3206" y="3826604"/>
            <a:ext cx="2724785" cy="842090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155505" y="3276170"/>
            <a:ext cx="1377621" cy="356572"/>
          </a:xfrm>
        </p:spPr>
        <p:txBody>
          <a:bodyPr/>
          <a:lstStyle/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52306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Write Concern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ED5D4-87C5-4290-83EA-6DB43F0B75CB}"/>
              </a:ext>
            </a:extLst>
          </p:cNvPr>
          <p:cNvSpPr txBox="1"/>
          <p:nvPr/>
        </p:nvSpPr>
        <p:spPr>
          <a:xfrm>
            <a:off x="505559" y="1159496"/>
            <a:ext cx="113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Write concern </a:t>
            </a:r>
            <a:r>
              <a:rPr lang="en-US" dirty="0"/>
              <a:t>describes the guarantee that MongoDB provides when reporting success of a write operation.</a:t>
            </a:r>
          </a:p>
        </p:txBody>
      </p:sp>
      <p:pic>
        <p:nvPicPr>
          <p:cNvPr id="1026" name="Picture 2" descr="Write operation to a ``mongod`` instance with write concern of ``journaled``. The ``mongod`` sends acknowledgment after it commits the write operation to the journal.">
            <a:extLst>
              <a:ext uri="{FF2B5EF4-FFF2-40B4-BE49-F238E27FC236}">
                <a16:creationId xmlns:a16="http://schemas.microsoft.com/office/drawing/2014/main" id="{40312F5D-6D97-49C9-832B-6B090D55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3474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12B7198-5152-4B50-8871-BF8FC92F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518" y="1658057"/>
            <a:ext cx="610936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j: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08FF4-B6DF-4423-BB89-DA7F9B59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369" y="2423474"/>
            <a:ext cx="4410075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BDE4F-4DBC-4BF3-8D92-AA3E9F78F335}"/>
              </a:ext>
            </a:extLst>
          </p:cNvPr>
          <p:cNvSpPr txBox="1"/>
          <p:nvPr/>
        </p:nvSpPr>
        <p:spPr>
          <a:xfrm>
            <a:off x="1868538" y="205414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Journaled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39B9D-FFAD-421E-ABDE-6B38B8EB4E16}"/>
              </a:ext>
            </a:extLst>
          </p:cNvPr>
          <p:cNvSpPr txBox="1"/>
          <p:nvPr/>
        </p:nvSpPr>
        <p:spPr>
          <a:xfrm>
            <a:off x="8657621" y="2058797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Acknowledged</a:t>
            </a:r>
          </a:p>
        </p:txBody>
      </p:sp>
    </p:spTree>
    <p:extLst>
      <p:ext uri="{BB962C8B-B14F-4D97-AF65-F5344CB8AC3E}">
        <p14:creationId xmlns:p14="http://schemas.microsoft.com/office/powerpoint/2010/main" val="3298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Write Concern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052" name="Picture 4" descr="Write operation to a ``mongod`` instance with write concern of ``unacknowledged``. The client does not wait for any acknowledgment.">
            <a:extLst>
              <a:ext uri="{FF2B5EF4-FFF2-40B4-BE49-F238E27FC236}">
                <a16:creationId xmlns:a16="http://schemas.microsoft.com/office/drawing/2014/main" id="{BAC1F5C5-A877-45B0-BEE5-EFCCA1B6F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" y="1355160"/>
            <a:ext cx="4381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rite operation to a replica set with write concern level of ``w:2`` or write to the primary and at least one secondary.">
            <a:extLst>
              <a:ext uri="{FF2B5EF4-FFF2-40B4-BE49-F238E27FC236}">
                <a16:creationId xmlns:a16="http://schemas.microsoft.com/office/drawing/2014/main" id="{21ADAA26-8ABF-4CD9-A3AE-4C19F6338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53" y="1328590"/>
            <a:ext cx="4953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B72850-A681-48EA-8D6E-9F258CFCBFCF}"/>
              </a:ext>
            </a:extLst>
          </p:cNvPr>
          <p:cNvSpPr txBox="1"/>
          <p:nvPr/>
        </p:nvSpPr>
        <p:spPr>
          <a:xfrm>
            <a:off x="8154185" y="959258"/>
            <a:ext cx="247086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Replica Acknowledged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890FA-181C-48C2-9916-76D6145CAC5A}"/>
              </a:ext>
            </a:extLst>
          </p:cNvPr>
          <p:cNvSpPr txBox="1"/>
          <p:nvPr/>
        </p:nvSpPr>
        <p:spPr>
          <a:xfrm>
            <a:off x="1838226" y="959258"/>
            <a:ext cx="192713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/>
              <a:t>Unacknowledged</a:t>
            </a:r>
          </a:p>
        </p:txBody>
      </p:sp>
    </p:spTree>
    <p:extLst>
      <p:ext uri="{BB962C8B-B14F-4D97-AF65-F5344CB8AC3E}">
        <p14:creationId xmlns:p14="http://schemas.microsoft.com/office/powerpoint/2010/main" val="17052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Replication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3074" name="Picture 2" descr="Diagram of default routing of reads and writes to the primary.">
            <a:extLst>
              <a:ext uri="{FF2B5EF4-FFF2-40B4-BE49-F238E27FC236}">
                <a16:creationId xmlns:a16="http://schemas.microsoft.com/office/drawing/2014/main" id="{A2C234DA-85C3-4178-9C8B-098D9776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352" y="1481137"/>
            <a:ext cx="4762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B4F71-02AD-4E41-96F2-AA29521E7F6C}"/>
              </a:ext>
            </a:extLst>
          </p:cNvPr>
          <p:cNvSpPr txBox="1"/>
          <p:nvPr/>
        </p:nvSpPr>
        <p:spPr>
          <a:xfrm>
            <a:off x="443060" y="1481137"/>
            <a:ext cx="592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instance accepts write operations from clients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0C528-FAE8-4251-AF4D-01CF6E502339}"/>
              </a:ext>
            </a:extLst>
          </p:cNvPr>
          <p:cNvSpPr txBox="1"/>
          <p:nvPr/>
        </p:nvSpPr>
        <p:spPr>
          <a:xfrm>
            <a:off x="443060" y="2214252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Secondaries</a:t>
            </a:r>
            <a:r>
              <a:rPr lang="en-US" dirty="0"/>
              <a:t> replicate data from primary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43C8-E84C-49F7-A332-84834D7F344D}"/>
              </a:ext>
            </a:extLst>
          </p:cNvPr>
          <p:cNvSpPr txBox="1"/>
          <p:nvPr/>
        </p:nvSpPr>
        <p:spPr>
          <a:xfrm>
            <a:off x="443060" y="2947367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can read from </a:t>
            </a:r>
            <a:r>
              <a:rPr lang="en-US" dirty="0" err="1"/>
              <a:t>secondaries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Replication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EC5A5-DB43-40C0-ABB6-D08F903479AF}"/>
              </a:ext>
            </a:extLst>
          </p:cNvPr>
          <p:cNvSpPr txBox="1"/>
          <p:nvPr/>
        </p:nvSpPr>
        <p:spPr>
          <a:xfrm>
            <a:off x="443060" y="1737135"/>
            <a:ext cx="592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primary instance is unavailable, the replica set will elect a secondary to be primary</a:t>
            </a:r>
          </a:p>
        </p:txBody>
      </p:sp>
      <p:pic>
        <p:nvPicPr>
          <p:cNvPr id="4098" name="Picture 2" descr="Diagram of an election of a new primary. In a three member replica set with two secondaries, the primary becomes unreachable. The loss of a primary triggers an election where one of the secondaries becomes the new primary">
            <a:extLst>
              <a:ext uri="{FF2B5EF4-FFF2-40B4-BE49-F238E27FC236}">
                <a16:creationId xmlns:a16="http://schemas.microsoft.com/office/drawing/2014/main" id="{2F78893F-E090-4C8F-83D7-C49C7651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42" y="1737135"/>
            <a:ext cx="47625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F63B7-A82E-4729-89D7-EFAAAF07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111799"/>
            <a:ext cx="60579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3A9105-A47B-4132-9194-710B691EC3B5}"/>
              </a:ext>
            </a:extLst>
          </p:cNvPr>
          <p:cNvSpPr txBox="1"/>
          <p:nvPr/>
        </p:nvSpPr>
        <p:spPr>
          <a:xfrm>
            <a:off x="970960" y="4364512"/>
            <a:ext cx="504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Category,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Total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Orders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Category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CBE062-3772-45FA-8899-2768565A9B66}"/>
              </a:ext>
            </a:extLst>
          </p:cNvPr>
          <p:cNvSpPr/>
          <p:nvPr/>
        </p:nvSpPr>
        <p:spPr>
          <a:xfrm>
            <a:off x="6014300" y="4659198"/>
            <a:ext cx="1112363" cy="4242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6DB22-4B09-4034-B17D-58E35639A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333" y="4107039"/>
            <a:ext cx="3228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745AC-082F-4D97-B494-DDB330F2913F}"/>
              </a:ext>
            </a:extLst>
          </p:cNvPr>
          <p:cNvSpPr txBox="1"/>
          <p:nvPr/>
        </p:nvSpPr>
        <p:spPr>
          <a:xfrm>
            <a:off x="311085" y="1385740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Sharding</a:t>
            </a:r>
            <a:r>
              <a:rPr lang="en-US" dirty="0"/>
              <a:t> is a method for distributing data across multiple machines.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3CD5F4-CA0F-49DD-A669-C98B060C9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6829" y="2087644"/>
            <a:ext cx="5905500" cy="4191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F73A38-C3F3-4122-84FA-3F7451C9B140}"/>
              </a:ext>
            </a:extLst>
          </p:cNvPr>
          <p:cNvSpPr txBox="1"/>
          <p:nvPr/>
        </p:nvSpPr>
        <p:spPr>
          <a:xfrm>
            <a:off x="622169" y="3209433"/>
            <a:ext cx="4543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and write operations can be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storage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25894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FEE7889-DEDA-4BB7-967D-B490724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2707" y="1714500"/>
            <a:ext cx="8727256" cy="46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6AE2C-862A-4468-BAE8-E9FD81FED518}"/>
              </a:ext>
            </a:extLst>
          </p:cNvPr>
          <p:cNvSpPr txBox="1"/>
          <p:nvPr/>
        </p:nvSpPr>
        <p:spPr>
          <a:xfrm>
            <a:off x="339365" y="1187778"/>
            <a:ext cx="110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Shard key is used to partition a collection. It is immutable and </a:t>
            </a:r>
            <a:r>
              <a:rPr lang="en-US" dirty="0" err="1"/>
              <a:t>sharded</a:t>
            </a:r>
            <a:r>
              <a:rPr lang="en-US" dirty="0"/>
              <a:t> collections can not be </a:t>
            </a:r>
            <a:r>
              <a:rPr lang="en-US" dirty="0" err="1"/>
              <a:t>unsharded</a:t>
            </a:r>
            <a:r>
              <a:rPr lang="en-US" dirty="0"/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A46E79B-3DC0-46CD-8915-D27CAE1BC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827" y="1557110"/>
            <a:ext cx="6667500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6F554E-0B3B-4241-927C-EDFEB1D49527}"/>
              </a:ext>
            </a:extLst>
          </p:cNvPr>
          <p:cNvSpPr txBox="1"/>
          <p:nvPr/>
        </p:nvSpPr>
        <p:spPr>
          <a:xfrm>
            <a:off x="1485635" y="244752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Hashed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AD10712-64BE-40A6-8CD7-0AC5612DE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6077" y="4170869"/>
            <a:ext cx="7239000" cy="2381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AF468-16CA-41FB-BAFD-588DA07FD27D}"/>
              </a:ext>
            </a:extLst>
          </p:cNvPr>
          <p:cNvSpPr txBox="1"/>
          <p:nvPr/>
        </p:nvSpPr>
        <p:spPr>
          <a:xfrm>
            <a:off x="1656889" y="499216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Ranged </a:t>
            </a:r>
            <a:r>
              <a:rPr lang="en-US" dirty="0" err="1"/>
              <a:t>sharding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7DB8F6-4892-487D-9FB0-7BF8B36E9A83}"/>
              </a:ext>
            </a:extLst>
          </p:cNvPr>
          <p:cNvCxnSpPr/>
          <p:nvPr/>
        </p:nvCxnSpPr>
        <p:spPr>
          <a:xfrm>
            <a:off x="782425" y="4048318"/>
            <a:ext cx="11001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20719-9A78-4691-9000-6A9F2BC083F5}"/>
              </a:ext>
            </a:extLst>
          </p:cNvPr>
          <p:cNvSpPr txBox="1"/>
          <p:nvPr/>
        </p:nvSpPr>
        <p:spPr>
          <a:xfrm>
            <a:off x="2950591" y="3013501"/>
            <a:ext cx="5467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Creating a Replica Set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Building a </a:t>
            </a:r>
            <a:r>
              <a:rPr lang="en-US" sz="2400" dirty="0" err="1">
                <a:hlinkClick r:id="rId4"/>
              </a:rPr>
              <a:t>Sharded</a:t>
            </a:r>
            <a:r>
              <a:rPr lang="en-US" sz="2400" dirty="0">
                <a:hlinkClick r:id="rId4"/>
              </a:rPr>
              <a:t> Environment</a:t>
            </a:r>
            <a:endParaRPr lang="en-US" sz="2400" dirty="0"/>
          </a:p>
          <a:p>
            <a:r>
              <a:rPr lang="en-US" sz="2400" dirty="0"/>
              <a:t>(lectures from MongoDB University)</a:t>
            </a:r>
          </a:p>
        </p:txBody>
      </p:sp>
    </p:spTree>
    <p:extLst>
      <p:ext uri="{BB962C8B-B14F-4D97-AF65-F5344CB8AC3E}">
        <p14:creationId xmlns:p14="http://schemas.microsoft.com/office/powerpoint/2010/main" val="1720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20719-9A78-4691-9000-6A9F2BC083F5}"/>
              </a:ext>
            </a:extLst>
          </p:cNvPr>
          <p:cNvSpPr txBox="1"/>
          <p:nvPr/>
        </p:nvSpPr>
        <p:spPr>
          <a:xfrm>
            <a:off x="4703976" y="2875002"/>
            <a:ext cx="5467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519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CBE062-3772-45FA-8899-2768565A9B66}"/>
              </a:ext>
            </a:extLst>
          </p:cNvPr>
          <p:cNvSpPr/>
          <p:nvPr/>
        </p:nvSpPr>
        <p:spPr>
          <a:xfrm>
            <a:off x="5539817" y="4269582"/>
            <a:ext cx="1112363" cy="4242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C89372F-9258-4C22-AC1B-4FEC2EF2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493" y="3769827"/>
            <a:ext cx="432697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item.category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517D5A6-8CA8-4CE2-A2B5-6514516F3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30" y="1072964"/>
            <a:ext cx="1154033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"chiffon"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milka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"lemon"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"carrot"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"blondie"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0E6DAD2-C058-4F3A-9A6D-2FC439DD8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534" y="4066187"/>
            <a:ext cx="532082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E30EE45-C530-4F7E-A9C9-ED904249E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623" y="932688"/>
            <a:ext cx="7810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99D0A-7CCA-4E55-9D3D-2140FB393B82}"/>
              </a:ext>
            </a:extLst>
          </p:cNvPr>
          <p:cNvSpPr/>
          <p:nvPr/>
        </p:nvSpPr>
        <p:spPr>
          <a:xfrm>
            <a:off x="6096000" y="229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https://docs.mongodb.com/manual/reference/operator/aggregation-pipeline/#aggregation-pipeline-stages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C38D1-5C27-4B67-8839-4ED560B1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5991"/>
              </p:ext>
            </p:extLst>
          </p:nvPr>
        </p:nvGraphicFramePr>
        <p:xfrm>
          <a:off x="2032000" y="1425444"/>
          <a:ext cx="8127999" cy="300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1823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7240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089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3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2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82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4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$unwind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Denormalize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7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9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0FF1-EDCF-4F0B-9FC4-41B95AFA351C}"/>
              </a:ext>
            </a:extLst>
          </p:cNvPr>
          <p:cNvSpPr txBox="1"/>
          <p:nvPr/>
        </p:nvSpPr>
        <p:spPr>
          <a:xfrm>
            <a:off x="254524" y="1234911"/>
            <a:ext cx="6503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$match</a:t>
            </a:r>
            <a:r>
              <a:rPr lang="en-US" dirty="0"/>
              <a:t> filters documents to pass to the next pipeline stage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778DDE-0A29-4561-B853-746725E0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66" y="1767967"/>
            <a:ext cx="302358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$match: {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}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69FCAA1-1970-4464-958F-74D7FB8A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74" y="3317626"/>
            <a:ext cx="376417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EBF1E4-275A-45F4-9DE6-06E08797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910" y="2294472"/>
            <a:ext cx="3640740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"lemon"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"item"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"category"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"chocolate chip"</a:t>
            </a:r>
            <a:b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61E3E5-25FB-46EE-A17B-EDCF11B83C85}"/>
              </a:ext>
            </a:extLst>
          </p:cNvPr>
          <p:cNvSpPr/>
          <p:nvPr/>
        </p:nvSpPr>
        <p:spPr>
          <a:xfrm>
            <a:off x="5373278" y="3817856"/>
            <a:ext cx="1046376" cy="400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E0FF1-EDCF-4F0B-9FC4-41B95AFA351C}"/>
              </a:ext>
            </a:extLst>
          </p:cNvPr>
          <p:cNvSpPr txBox="1"/>
          <p:nvPr/>
        </p:nvSpPr>
        <p:spPr>
          <a:xfrm>
            <a:off x="254524" y="1234911"/>
            <a:ext cx="9725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$group</a:t>
            </a:r>
            <a:r>
              <a:rPr lang="en-US" dirty="0"/>
              <a:t> groups documents by some specified expression; </a:t>
            </a:r>
            <a:r>
              <a:rPr lang="en-US" sz="2000" dirty="0">
                <a:latin typeface="Consolas" panose="020B0609020204030204" pitchFamily="49" charset="0"/>
              </a:rPr>
              <a:t>_id</a:t>
            </a:r>
            <a:r>
              <a:rPr lang="en-US" dirty="0"/>
              <a:t> field is the distinct group key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8BBDEC-9F8B-48BE-B0BC-64DD3B82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5" y="1767967"/>
            <a:ext cx="1055288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$group: { _id: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&gt;: {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: 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}, ... } 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46250-8D9B-468A-80C8-E29A6A00B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84" y="3330362"/>
            <a:ext cx="512191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db.orders.aggregate([{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$group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"$item.category"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$sum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averageAmount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$avg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CA3A8B7-6597-4957-9939-E3B49E3B8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458" y="2445864"/>
            <a:ext cx="302358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"brownies"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"cookies"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32.5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"cake"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"total"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"averageAmount"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A6820F-7466-4C3F-BBF8-D4A26DBFF2E5}"/>
              </a:ext>
            </a:extLst>
          </p:cNvPr>
          <p:cNvSpPr/>
          <p:nvPr/>
        </p:nvSpPr>
        <p:spPr>
          <a:xfrm>
            <a:off x="6095999" y="3930977"/>
            <a:ext cx="1143787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535531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8A989-BE60-4509-8515-67E1C14E1BC6}"/>
              </a:ext>
            </a:extLst>
          </p:cNvPr>
          <p:cNvSpPr txBox="1"/>
          <p:nvPr/>
        </p:nvSpPr>
        <p:spPr>
          <a:xfrm>
            <a:off x="461914" y="1291472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key can be compound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631F7A-1F0D-47DB-962B-F9E2A8B0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68" y="2133354"/>
            <a:ext cx="598593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"_id"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"5a5a650111e629fb0ad2a5ff"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passangers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"carrier"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"Korean Air Lines Co. Ltd."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originCity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"Atlanta, GA"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originState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"Georgia"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originCountry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"United States"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"Seoul, South Korea"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destState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destCountry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"South Korea"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"G"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1"/>
    </mc:Choice>
    <mc:Fallback xmlns="">
      <p:transition spd="slow" advTm="5946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34FBBAEB2E4B4591CD129812EDC89D" ma:contentTypeVersion="2" ma:contentTypeDescription="Create a new document." ma:contentTypeScope="" ma:versionID="e1c1d737ffe91bc5d0aaed9cdecf3ae6">
  <xsd:schema xmlns:xsd="http://www.w3.org/2001/XMLSchema" xmlns:xs="http://www.w3.org/2001/XMLSchema" xmlns:p="http://schemas.microsoft.com/office/2006/metadata/properties" xmlns:ns2="5d8e9cac-9549-4aaf-aedc-434c0663ddeb" targetNamespace="http://schemas.microsoft.com/office/2006/metadata/properties" ma:root="true" ma:fieldsID="c5659a289752e69eb4194412a86d1c32" ns2:_="">
    <xsd:import namespace="5d8e9cac-9549-4aaf-aedc-434c0663d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e9cac-9549-4aaf-aedc-434c0663d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02157E-BC72-4C5F-8FCF-11F01CB92C13}"/>
</file>

<file path=customXml/itemProps2.xml><?xml version="1.0" encoding="utf-8"?>
<ds:datastoreItem xmlns:ds="http://schemas.openxmlformats.org/officeDocument/2006/customXml" ds:itemID="{FBAD2889-3933-4CC6-91C1-EF444DEF52DF}"/>
</file>

<file path=customXml/itemProps3.xml><?xml version="1.0" encoding="utf-8"?>
<ds:datastoreItem xmlns:ds="http://schemas.openxmlformats.org/officeDocument/2006/customXml" ds:itemID="{23BAE143-91DD-4606-BD28-3EE8C2F26280}"/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3309</Words>
  <Application>Microsoft Macintosh PowerPoint</Application>
  <PresentationFormat>Widescreen</PresentationFormat>
  <Paragraphs>189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Consolas</vt:lpstr>
      <vt:lpstr>Courier New</vt:lpstr>
      <vt:lpstr>Lucida Grande</vt:lpstr>
      <vt:lpstr>Trebuchet MS</vt:lpstr>
      <vt:lpstr>Office Theme</vt:lpstr>
      <vt:lpstr>Cover Slides</vt:lpstr>
      <vt:lpstr>PowerPoint Presentation</vt:lpstr>
      <vt:lpstr>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Loika</dc:creator>
  <cp:lastModifiedBy>Andrey Demchenko</cp:lastModifiedBy>
  <cp:revision>61</cp:revision>
  <dcterms:created xsi:type="dcterms:W3CDTF">2018-01-13T11:35:12Z</dcterms:created>
  <dcterms:modified xsi:type="dcterms:W3CDTF">2019-11-14T07:33:50Z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0x010100CF34FBBAEB2E4B4591CD129812EDC89D</vt:lpwstr>
  </property>
</Properties>
</file>