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7" r:id="rId2"/>
    <p:sldId id="258" r:id="rId3"/>
    <p:sldId id="260" r:id="rId4"/>
    <p:sldId id="286" r:id="rId5"/>
    <p:sldId id="2134807509" r:id="rId6"/>
    <p:sldId id="290" r:id="rId7"/>
    <p:sldId id="289" r:id="rId8"/>
    <p:sldId id="2134807517" r:id="rId9"/>
    <p:sldId id="2134807514" r:id="rId10"/>
    <p:sldId id="2076136880" r:id="rId11"/>
    <p:sldId id="2134807522" r:id="rId12"/>
    <p:sldId id="2134807548" r:id="rId13"/>
    <p:sldId id="2134807515" r:id="rId14"/>
    <p:sldId id="2134807520" r:id="rId15"/>
    <p:sldId id="2134807521" r:id="rId16"/>
    <p:sldId id="2134807513" r:id="rId17"/>
    <p:sldId id="2134807511" r:id="rId18"/>
    <p:sldId id="2134807512" r:id="rId19"/>
    <p:sldId id="283" r:id="rId20"/>
    <p:sldId id="2134807473" r:id="rId21"/>
    <p:sldId id="2134807523" r:id="rId22"/>
    <p:sldId id="2134807549" r:id="rId23"/>
    <p:sldId id="2134807550" r:id="rId24"/>
    <p:sldId id="213480755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00B0F0"/>
    <a:srgbClr val="F3F3F3"/>
    <a:srgbClr val="F4F4F4"/>
    <a:srgbClr val="F7F7F7"/>
    <a:srgbClr val="2C3E50"/>
    <a:srgbClr val="E4DFD3"/>
    <a:srgbClr val="02AFC4"/>
    <a:srgbClr val="D9D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 autoAdjust="0"/>
    <p:restoredTop sz="94678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E0AAE-E747-44D9-88FF-5038D4F65E05}" type="doc">
      <dgm:prSet loTypeId="urn:microsoft.com/office/officeart/2005/8/layout/target3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E97B7E3-0258-4708-B84D-CEF84DC0DD96}">
      <dgm:prSet/>
      <dgm:spPr/>
      <dgm:t>
        <a:bodyPr/>
        <a:lstStyle/>
        <a:p>
          <a:r>
            <a:rPr lang="en-US" b="1"/>
            <a:t>Knowledge</a:t>
          </a:r>
          <a:endParaRPr lang="en-US"/>
        </a:p>
      </dgm:t>
    </dgm:pt>
    <dgm:pt modelId="{36F7D0EC-DCC3-4E07-A8D9-6C5F98859610}" type="parTrans" cxnId="{4FE68ADE-1445-4F0E-9707-25B875B90C07}">
      <dgm:prSet/>
      <dgm:spPr/>
      <dgm:t>
        <a:bodyPr/>
        <a:lstStyle/>
        <a:p>
          <a:endParaRPr lang="en-US"/>
        </a:p>
      </dgm:t>
    </dgm:pt>
    <dgm:pt modelId="{A435BE07-562D-45F1-B183-3DFEB590EE69}" type="sibTrans" cxnId="{4FE68ADE-1445-4F0E-9707-25B875B90C07}">
      <dgm:prSet/>
      <dgm:spPr/>
      <dgm:t>
        <a:bodyPr/>
        <a:lstStyle/>
        <a:p>
          <a:endParaRPr lang="en-US"/>
        </a:p>
      </dgm:t>
    </dgm:pt>
    <dgm:pt modelId="{131B02F0-F150-4078-A999-2552E49E2D4C}" type="pres">
      <dgm:prSet presAssocID="{55DE0AAE-E747-44D9-88FF-5038D4F65E0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790190F-6AB5-4DDE-9D3D-1D2B8F9227E7}" type="pres">
      <dgm:prSet presAssocID="{2E97B7E3-0258-4708-B84D-CEF84DC0DD96}" presName="circle1" presStyleLbl="node1" presStyleIdx="0" presStyleCnt="1"/>
      <dgm:spPr/>
    </dgm:pt>
    <dgm:pt modelId="{086BE180-9143-4F09-BD6D-2AE422024C4B}" type="pres">
      <dgm:prSet presAssocID="{2E97B7E3-0258-4708-B84D-CEF84DC0DD96}" presName="space" presStyleCnt="0"/>
      <dgm:spPr/>
    </dgm:pt>
    <dgm:pt modelId="{9CA4033B-ACE3-4BF6-92B5-2A6310C87C90}" type="pres">
      <dgm:prSet presAssocID="{2E97B7E3-0258-4708-B84D-CEF84DC0DD96}" presName="rect1" presStyleLbl="alignAcc1" presStyleIdx="0" presStyleCnt="1"/>
      <dgm:spPr/>
    </dgm:pt>
    <dgm:pt modelId="{AA787B7D-C27E-467D-9204-17186F37DEE7}" type="pres">
      <dgm:prSet presAssocID="{2E97B7E3-0258-4708-B84D-CEF84DC0DD9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DE584A-E99D-43AD-941F-885B29861947}" type="presOf" srcId="{55DE0AAE-E747-44D9-88FF-5038D4F65E05}" destId="{131B02F0-F150-4078-A999-2552E49E2D4C}" srcOrd="0" destOrd="0" presId="urn:microsoft.com/office/officeart/2005/8/layout/target3"/>
    <dgm:cxn modelId="{3CD15D7F-F400-4A36-8A99-F1A698AD0329}" type="presOf" srcId="{2E97B7E3-0258-4708-B84D-CEF84DC0DD96}" destId="{AA787B7D-C27E-467D-9204-17186F37DEE7}" srcOrd="1" destOrd="0" presId="urn:microsoft.com/office/officeart/2005/8/layout/target3"/>
    <dgm:cxn modelId="{605686AE-D36A-44AA-9C87-213591A8CD52}" type="presOf" srcId="{2E97B7E3-0258-4708-B84D-CEF84DC0DD96}" destId="{9CA4033B-ACE3-4BF6-92B5-2A6310C87C90}" srcOrd="0" destOrd="0" presId="urn:microsoft.com/office/officeart/2005/8/layout/target3"/>
    <dgm:cxn modelId="{4FE68ADE-1445-4F0E-9707-25B875B90C07}" srcId="{55DE0AAE-E747-44D9-88FF-5038D4F65E05}" destId="{2E97B7E3-0258-4708-B84D-CEF84DC0DD96}" srcOrd="0" destOrd="0" parTransId="{36F7D0EC-DCC3-4E07-A8D9-6C5F98859610}" sibTransId="{A435BE07-562D-45F1-B183-3DFEB590EE69}"/>
    <dgm:cxn modelId="{1DF9E6B1-E1B6-4660-B3A6-AD5C6C7F8577}" type="presParOf" srcId="{131B02F0-F150-4078-A999-2552E49E2D4C}" destId="{6790190F-6AB5-4DDE-9D3D-1D2B8F9227E7}" srcOrd="0" destOrd="0" presId="urn:microsoft.com/office/officeart/2005/8/layout/target3"/>
    <dgm:cxn modelId="{E29BC2EE-FE71-4250-916C-6BCC07EB2A2B}" type="presParOf" srcId="{131B02F0-F150-4078-A999-2552E49E2D4C}" destId="{086BE180-9143-4F09-BD6D-2AE422024C4B}" srcOrd="1" destOrd="0" presId="urn:microsoft.com/office/officeart/2005/8/layout/target3"/>
    <dgm:cxn modelId="{B33A2804-841B-41D6-8A67-B53801ACF690}" type="presParOf" srcId="{131B02F0-F150-4078-A999-2552E49E2D4C}" destId="{9CA4033B-ACE3-4BF6-92B5-2A6310C87C90}" srcOrd="2" destOrd="0" presId="urn:microsoft.com/office/officeart/2005/8/layout/target3"/>
    <dgm:cxn modelId="{59B314EE-7E72-4EB8-8F84-A25D8C187D57}" type="presParOf" srcId="{131B02F0-F150-4078-A999-2552E49E2D4C}" destId="{AA787B7D-C27E-467D-9204-17186F37DEE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628A3-B8F5-4C80-8AA5-C802332BC5D8}" type="doc">
      <dgm:prSet loTypeId="urn:microsoft.com/office/officeart/2005/8/layout/target3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10E9659-222C-4C5F-8827-E2B78B7993C4}">
      <dgm:prSet/>
      <dgm:spPr/>
      <dgm:t>
        <a:bodyPr/>
        <a:lstStyle/>
        <a:p>
          <a:r>
            <a:rPr lang="en-US" b="1"/>
            <a:t>Actionable Insights</a:t>
          </a:r>
          <a:endParaRPr lang="en-US"/>
        </a:p>
      </dgm:t>
    </dgm:pt>
    <dgm:pt modelId="{416966A5-AA4E-4DAB-B251-D376A0178A0A}" type="parTrans" cxnId="{54787170-A4BD-4ED7-AE78-C5BEF6B4C942}">
      <dgm:prSet/>
      <dgm:spPr/>
      <dgm:t>
        <a:bodyPr/>
        <a:lstStyle/>
        <a:p>
          <a:endParaRPr lang="en-US"/>
        </a:p>
      </dgm:t>
    </dgm:pt>
    <dgm:pt modelId="{5F4E084F-C0FD-4618-B82B-8316CA9D22FD}" type="sibTrans" cxnId="{54787170-A4BD-4ED7-AE78-C5BEF6B4C942}">
      <dgm:prSet/>
      <dgm:spPr/>
      <dgm:t>
        <a:bodyPr/>
        <a:lstStyle/>
        <a:p>
          <a:endParaRPr lang="en-US"/>
        </a:p>
      </dgm:t>
    </dgm:pt>
    <dgm:pt modelId="{8FAFBBEF-D0CB-4AB7-B21C-5973938F7709}" type="pres">
      <dgm:prSet presAssocID="{3D6628A3-B8F5-4C80-8AA5-C802332BC5D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9CC5C47-570B-47E3-92E8-E463F6F6351B}" type="pres">
      <dgm:prSet presAssocID="{610E9659-222C-4C5F-8827-E2B78B7993C4}" presName="circle1" presStyleLbl="node1" presStyleIdx="0" presStyleCnt="1"/>
      <dgm:spPr/>
    </dgm:pt>
    <dgm:pt modelId="{BBC94789-3278-486E-8535-ED0AC7D989E0}" type="pres">
      <dgm:prSet presAssocID="{610E9659-222C-4C5F-8827-E2B78B7993C4}" presName="space" presStyleCnt="0"/>
      <dgm:spPr/>
    </dgm:pt>
    <dgm:pt modelId="{3D338B1B-8170-45F7-A17C-889B9AD48DE8}" type="pres">
      <dgm:prSet presAssocID="{610E9659-222C-4C5F-8827-E2B78B7993C4}" presName="rect1" presStyleLbl="alignAcc1" presStyleIdx="0" presStyleCnt="1"/>
      <dgm:spPr/>
    </dgm:pt>
    <dgm:pt modelId="{72252E45-C498-4B10-90A0-1973628123D1}" type="pres">
      <dgm:prSet presAssocID="{610E9659-222C-4C5F-8827-E2B78B7993C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107BB19-604F-4D6A-A4E4-8D79327146C3}" type="presOf" srcId="{3D6628A3-B8F5-4C80-8AA5-C802332BC5D8}" destId="{8FAFBBEF-D0CB-4AB7-B21C-5973938F7709}" srcOrd="0" destOrd="0" presId="urn:microsoft.com/office/officeart/2005/8/layout/target3"/>
    <dgm:cxn modelId="{31CD024D-4578-4D16-9134-50031F429ED6}" type="presOf" srcId="{610E9659-222C-4C5F-8827-E2B78B7993C4}" destId="{3D338B1B-8170-45F7-A17C-889B9AD48DE8}" srcOrd="0" destOrd="0" presId="urn:microsoft.com/office/officeart/2005/8/layout/target3"/>
    <dgm:cxn modelId="{54787170-A4BD-4ED7-AE78-C5BEF6B4C942}" srcId="{3D6628A3-B8F5-4C80-8AA5-C802332BC5D8}" destId="{610E9659-222C-4C5F-8827-E2B78B7993C4}" srcOrd="0" destOrd="0" parTransId="{416966A5-AA4E-4DAB-B251-D376A0178A0A}" sibTransId="{5F4E084F-C0FD-4618-B82B-8316CA9D22FD}"/>
    <dgm:cxn modelId="{32CCCDFA-7CF4-4D35-A023-97AF2551F608}" type="presOf" srcId="{610E9659-222C-4C5F-8827-E2B78B7993C4}" destId="{72252E45-C498-4B10-90A0-1973628123D1}" srcOrd="1" destOrd="0" presId="urn:microsoft.com/office/officeart/2005/8/layout/target3"/>
    <dgm:cxn modelId="{4ED429FE-8EF0-4BEC-A054-B84F2EF1E3E2}" type="presParOf" srcId="{8FAFBBEF-D0CB-4AB7-B21C-5973938F7709}" destId="{99CC5C47-570B-47E3-92E8-E463F6F6351B}" srcOrd="0" destOrd="0" presId="urn:microsoft.com/office/officeart/2005/8/layout/target3"/>
    <dgm:cxn modelId="{CF3EAE8A-F118-4992-B4EC-19974A7CAD8A}" type="presParOf" srcId="{8FAFBBEF-D0CB-4AB7-B21C-5973938F7709}" destId="{BBC94789-3278-486E-8535-ED0AC7D989E0}" srcOrd="1" destOrd="0" presId="urn:microsoft.com/office/officeart/2005/8/layout/target3"/>
    <dgm:cxn modelId="{C34A686B-830A-4D8F-AC45-6B9D3A3CF0A3}" type="presParOf" srcId="{8FAFBBEF-D0CB-4AB7-B21C-5973938F7709}" destId="{3D338B1B-8170-45F7-A17C-889B9AD48DE8}" srcOrd="2" destOrd="0" presId="urn:microsoft.com/office/officeart/2005/8/layout/target3"/>
    <dgm:cxn modelId="{629EC429-DDEC-4DF3-8344-E3614B04F68B}" type="presParOf" srcId="{8FAFBBEF-D0CB-4AB7-B21C-5973938F7709}" destId="{72252E45-C498-4B10-90A0-1973628123D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CF3E36-85DC-46D1-A0C9-294E876D6F5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D112A0-0E98-417B-9C40-D30881E23989}">
      <dgm:prSet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There is a 33% likelihood that an E-store item will be delayed delivery</a:t>
          </a:r>
        </a:p>
      </dgm:t>
    </dgm:pt>
    <dgm:pt modelId="{198BE395-BC27-4F10-B158-199327FE9044}" type="parTrans" cxnId="{2A3284A0-8D82-4B35-B8A0-2BC8B8C47CE5}">
      <dgm:prSet/>
      <dgm:spPr/>
      <dgm:t>
        <a:bodyPr/>
        <a:lstStyle/>
        <a:p>
          <a:endParaRPr lang="en-US"/>
        </a:p>
      </dgm:t>
    </dgm:pt>
    <dgm:pt modelId="{6A521435-B3EE-47AC-B207-CA73F43937C7}" type="sibTrans" cxnId="{2A3284A0-8D82-4B35-B8A0-2BC8B8C47CE5}">
      <dgm:prSet/>
      <dgm:spPr/>
      <dgm:t>
        <a:bodyPr/>
        <a:lstStyle/>
        <a:p>
          <a:endParaRPr lang="en-US"/>
        </a:p>
      </dgm:t>
    </dgm:pt>
    <dgm:pt modelId="{33E50098-5D95-4ADC-BB20-CC3CA48D75BB}" type="pres">
      <dgm:prSet presAssocID="{18CF3E36-85DC-46D1-A0C9-294E876D6F5F}" presName="linear" presStyleCnt="0">
        <dgm:presLayoutVars>
          <dgm:animLvl val="lvl"/>
          <dgm:resizeHandles val="exact"/>
        </dgm:presLayoutVars>
      </dgm:prSet>
      <dgm:spPr/>
    </dgm:pt>
    <dgm:pt modelId="{6B3A1D08-5015-4632-8470-BB7B803A6B66}" type="pres">
      <dgm:prSet presAssocID="{BCD112A0-0E98-417B-9C40-D30881E239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61A07D-207D-4205-A2DB-8D0B9730098B}" type="presOf" srcId="{18CF3E36-85DC-46D1-A0C9-294E876D6F5F}" destId="{33E50098-5D95-4ADC-BB20-CC3CA48D75BB}" srcOrd="0" destOrd="0" presId="urn:microsoft.com/office/officeart/2005/8/layout/vList2"/>
    <dgm:cxn modelId="{2A3284A0-8D82-4B35-B8A0-2BC8B8C47CE5}" srcId="{18CF3E36-85DC-46D1-A0C9-294E876D6F5F}" destId="{BCD112A0-0E98-417B-9C40-D30881E23989}" srcOrd="0" destOrd="0" parTransId="{198BE395-BC27-4F10-B158-199327FE9044}" sibTransId="{6A521435-B3EE-47AC-B207-CA73F43937C7}"/>
    <dgm:cxn modelId="{8886CCC8-A4D9-4FED-8387-E5597AF1339E}" type="presOf" srcId="{BCD112A0-0E98-417B-9C40-D30881E23989}" destId="{6B3A1D08-5015-4632-8470-BB7B803A6B66}" srcOrd="0" destOrd="0" presId="urn:microsoft.com/office/officeart/2005/8/layout/vList2"/>
    <dgm:cxn modelId="{81FF0092-3FB2-439E-A223-D51BAB523037}" type="presParOf" srcId="{33E50098-5D95-4ADC-BB20-CC3CA48D75BB}" destId="{6B3A1D08-5015-4632-8470-BB7B803A6B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49171-9995-495E-A85C-EC52B6758A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9D689-473B-42C9-863F-0F7A9F341266}">
      <dgm:prSet/>
      <dgm:spPr>
        <a:solidFill>
          <a:srgbClr val="FFFF00"/>
        </a:solidFill>
      </dgm:spPr>
      <dgm:t>
        <a:bodyPr/>
        <a:lstStyle/>
        <a:p>
          <a:r>
            <a:rPr lang="en-US">
              <a:solidFill>
                <a:srgbClr val="002060"/>
              </a:solidFill>
            </a:rPr>
            <a:t>Out of 100 document product type 6 will mostly be delayed delivery</a:t>
          </a:r>
        </a:p>
      </dgm:t>
    </dgm:pt>
    <dgm:pt modelId="{7BECA0C3-7FF0-4473-8E5A-4C8DE5E2ACF7}" type="parTrans" cxnId="{AEDB2FB6-7C36-4859-8BAB-12F1DEA00C47}">
      <dgm:prSet/>
      <dgm:spPr/>
      <dgm:t>
        <a:bodyPr/>
        <a:lstStyle/>
        <a:p>
          <a:endParaRPr lang="en-US"/>
        </a:p>
      </dgm:t>
    </dgm:pt>
    <dgm:pt modelId="{C7E18955-01A4-4A56-AFEE-BA84C938BC01}" type="sibTrans" cxnId="{AEDB2FB6-7C36-4859-8BAB-12F1DEA00C47}">
      <dgm:prSet/>
      <dgm:spPr/>
      <dgm:t>
        <a:bodyPr/>
        <a:lstStyle/>
        <a:p>
          <a:endParaRPr lang="en-US"/>
        </a:p>
      </dgm:t>
    </dgm:pt>
    <dgm:pt modelId="{CC0516D5-E604-4508-A02E-10A967AA38B7}" type="pres">
      <dgm:prSet presAssocID="{E0A49171-9995-495E-A85C-EC52B6758A1C}" presName="linear" presStyleCnt="0">
        <dgm:presLayoutVars>
          <dgm:animLvl val="lvl"/>
          <dgm:resizeHandles val="exact"/>
        </dgm:presLayoutVars>
      </dgm:prSet>
      <dgm:spPr/>
    </dgm:pt>
    <dgm:pt modelId="{17DEAC62-3C27-4B11-BE4B-B32EADC6FBB4}" type="pres">
      <dgm:prSet presAssocID="{5D39D689-473B-42C9-863F-0F7A9F3412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BD8EA8-1A95-411C-B562-EF4336AFF896}" type="presOf" srcId="{E0A49171-9995-495E-A85C-EC52B6758A1C}" destId="{CC0516D5-E604-4508-A02E-10A967AA38B7}" srcOrd="0" destOrd="0" presId="urn:microsoft.com/office/officeart/2005/8/layout/vList2"/>
    <dgm:cxn modelId="{AEDB2FB6-7C36-4859-8BAB-12F1DEA00C47}" srcId="{E0A49171-9995-495E-A85C-EC52B6758A1C}" destId="{5D39D689-473B-42C9-863F-0F7A9F341266}" srcOrd="0" destOrd="0" parTransId="{7BECA0C3-7FF0-4473-8E5A-4C8DE5E2ACF7}" sibTransId="{C7E18955-01A4-4A56-AFEE-BA84C938BC01}"/>
    <dgm:cxn modelId="{32E69DEB-8B1B-4B07-BB16-CC8C309ABCE6}" type="presOf" srcId="{5D39D689-473B-42C9-863F-0F7A9F341266}" destId="{17DEAC62-3C27-4B11-BE4B-B32EADC6FBB4}" srcOrd="0" destOrd="0" presId="urn:microsoft.com/office/officeart/2005/8/layout/vList2"/>
    <dgm:cxn modelId="{CEDAF25D-83C9-40E7-992E-94E8EF660BDA}" type="presParOf" srcId="{CC0516D5-E604-4508-A02E-10A967AA38B7}" destId="{17DEAC62-3C27-4B11-BE4B-B32EADC6FB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1A8C5-0007-4762-8ABE-B71E60F855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48CB8-786F-4FE9-A4C7-ABF3036451E0}">
      <dgm:prSet/>
      <dgm:spPr>
        <a:solidFill>
          <a:srgbClr val="FFFF00"/>
        </a:solidFill>
      </dgm:spPr>
      <dgm:t>
        <a:bodyPr/>
        <a:lstStyle/>
        <a:p>
          <a:r>
            <a:rPr lang="en-US">
              <a:solidFill>
                <a:srgbClr val="002060"/>
              </a:solidFill>
            </a:rPr>
            <a:t>Out of a 100 E-store items 33 will most likely be delivered late</a:t>
          </a:r>
        </a:p>
      </dgm:t>
    </dgm:pt>
    <dgm:pt modelId="{45D45002-3A14-4905-963E-6BD6D70C6F18}" type="parTrans" cxnId="{99A6CEC9-064F-4977-BAA4-34F14F91E2D5}">
      <dgm:prSet/>
      <dgm:spPr/>
      <dgm:t>
        <a:bodyPr/>
        <a:lstStyle/>
        <a:p>
          <a:endParaRPr lang="en-US"/>
        </a:p>
      </dgm:t>
    </dgm:pt>
    <dgm:pt modelId="{C3566AC1-11CA-4C5D-A69A-FD935674DD3E}" type="sibTrans" cxnId="{99A6CEC9-064F-4977-BAA4-34F14F91E2D5}">
      <dgm:prSet/>
      <dgm:spPr/>
      <dgm:t>
        <a:bodyPr/>
        <a:lstStyle/>
        <a:p>
          <a:endParaRPr lang="en-US"/>
        </a:p>
      </dgm:t>
    </dgm:pt>
    <dgm:pt modelId="{8FD14FE8-CD9F-40C4-B87F-70D655F78B78}" type="pres">
      <dgm:prSet presAssocID="{3D21A8C5-0007-4762-8ABE-B71E60F85542}" presName="linear" presStyleCnt="0">
        <dgm:presLayoutVars>
          <dgm:animLvl val="lvl"/>
          <dgm:resizeHandles val="exact"/>
        </dgm:presLayoutVars>
      </dgm:prSet>
      <dgm:spPr/>
    </dgm:pt>
    <dgm:pt modelId="{BF514081-E01E-4E30-A6FD-048CEB25F351}" type="pres">
      <dgm:prSet presAssocID="{31A48CB8-786F-4FE9-A4C7-ABF3036451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E77625-CD72-4752-AD6C-75FA441F4DB2}" type="presOf" srcId="{3D21A8C5-0007-4762-8ABE-B71E60F85542}" destId="{8FD14FE8-CD9F-40C4-B87F-70D655F78B78}" srcOrd="0" destOrd="0" presId="urn:microsoft.com/office/officeart/2005/8/layout/vList2"/>
    <dgm:cxn modelId="{27082892-DC57-4254-BEFA-96EC630BA7A2}" type="presOf" srcId="{31A48CB8-786F-4FE9-A4C7-ABF3036451E0}" destId="{BF514081-E01E-4E30-A6FD-048CEB25F351}" srcOrd="0" destOrd="0" presId="urn:microsoft.com/office/officeart/2005/8/layout/vList2"/>
    <dgm:cxn modelId="{99A6CEC9-064F-4977-BAA4-34F14F91E2D5}" srcId="{3D21A8C5-0007-4762-8ABE-B71E60F85542}" destId="{31A48CB8-786F-4FE9-A4C7-ABF3036451E0}" srcOrd="0" destOrd="0" parTransId="{45D45002-3A14-4905-963E-6BD6D70C6F18}" sibTransId="{C3566AC1-11CA-4C5D-A69A-FD935674DD3E}"/>
    <dgm:cxn modelId="{25112441-9C8B-4C94-BD9C-9C0C1FE1595D}" type="presParOf" srcId="{8FD14FE8-CD9F-40C4-B87F-70D655F78B78}" destId="{BF514081-E01E-4E30-A6FD-048CEB25F3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74E5C-7BD4-45DD-A104-94149FD77753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422460-1C34-4959-90D8-2C7C76EC1335}">
      <dgm:prSet phldrT="[Text]" custT="1"/>
      <dgm:spPr>
        <a:solidFill>
          <a:srgbClr val="0A3741"/>
        </a:solidFill>
        <a:ln>
          <a:solidFill>
            <a:srgbClr val="0A3741"/>
          </a:solidFill>
        </a:ln>
      </dgm:spPr>
      <dgm:t>
        <a:bodyPr/>
        <a:lstStyle/>
        <a:p>
          <a:r>
            <a:rPr lang="en-US" sz="1100" dirty="0">
              <a:solidFill>
                <a:srgbClr val="00C8E1"/>
              </a:solidFill>
            </a:rPr>
            <a:t>There is a </a:t>
          </a:r>
          <a:r>
            <a:rPr lang="en-US" sz="1100" b="1" dirty="0">
              <a:solidFill>
                <a:schemeClr val="accent1"/>
              </a:solidFill>
            </a:rPr>
            <a:t>28%</a:t>
          </a:r>
          <a:r>
            <a:rPr lang="en-US" sz="1100" dirty="0">
              <a:solidFill>
                <a:srgbClr val="00C8E1"/>
              </a:solidFill>
            </a:rPr>
            <a:t> probability of delay for an item that will be delivered to a main city compared to </a:t>
          </a:r>
          <a:r>
            <a:rPr lang="en-US" sz="1100" b="1" dirty="0">
              <a:solidFill>
                <a:schemeClr val="accent1"/>
              </a:solidFill>
            </a:rPr>
            <a:t>9%</a:t>
          </a:r>
          <a:r>
            <a:rPr lang="en-US" sz="1100" dirty="0">
              <a:solidFill>
                <a:srgbClr val="00C8E1"/>
              </a:solidFill>
            </a:rPr>
            <a:t> to a sub city for SLA of 2 days.</a:t>
          </a:r>
        </a:p>
      </dgm:t>
    </dgm:pt>
    <dgm:pt modelId="{53260807-506C-4188-9A2F-C1DED68A38D0}" type="parTrans" cxnId="{BCF3DA48-DF9A-4E55-8E2E-CBC10F679376}">
      <dgm:prSet/>
      <dgm:spPr/>
      <dgm:t>
        <a:bodyPr/>
        <a:lstStyle/>
        <a:p>
          <a:endParaRPr lang="en-US"/>
        </a:p>
      </dgm:t>
    </dgm:pt>
    <dgm:pt modelId="{A2837CCD-E96A-4A56-911C-54644E08ADCB}" type="sibTrans" cxnId="{BCF3DA48-DF9A-4E55-8E2E-CBC10F679376}">
      <dgm:prSet/>
      <dgm:spPr/>
      <dgm:t>
        <a:bodyPr/>
        <a:lstStyle/>
        <a:p>
          <a:endParaRPr lang="en-US"/>
        </a:p>
      </dgm:t>
    </dgm:pt>
    <dgm:pt modelId="{57E763E1-E5E4-42FB-8CDF-E66FC1FBDF1B}">
      <dgm:prSet phldrT="[Text]" custT="1"/>
      <dgm:spPr>
        <a:solidFill>
          <a:srgbClr val="0A3741"/>
        </a:solidFill>
        <a:ln>
          <a:solidFill>
            <a:srgbClr val="0A3741"/>
          </a:solidFill>
        </a:ln>
      </dgm:spPr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C8E1"/>
              </a:solidFill>
              <a:latin typeface="Tahoma"/>
              <a:ea typeface="+mn-ea"/>
              <a:cs typeface="+mn-cs"/>
            </a:rPr>
            <a:t>There is a sharp drop in probability of delays for both Main City and Sub City for an SLA of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3 days</a:t>
          </a:r>
        </a:p>
      </dgm:t>
    </dgm:pt>
    <dgm:pt modelId="{3F4150C8-5763-4BF2-A2D2-610CBA9676C5}" type="parTrans" cxnId="{0F6D822F-5724-414B-9F63-85F0747EBC3E}">
      <dgm:prSet/>
      <dgm:spPr/>
      <dgm:t>
        <a:bodyPr/>
        <a:lstStyle/>
        <a:p>
          <a:endParaRPr lang="en-US"/>
        </a:p>
      </dgm:t>
    </dgm:pt>
    <dgm:pt modelId="{536FD171-53BD-4B80-87DD-34CB64769143}" type="sibTrans" cxnId="{0F6D822F-5724-414B-9F63-85F0747EBC3E}">
      <dgm:prSet/>
      <dgm:spPr/>
      <dgm:t>
        <a:bodyPr/>
        <a:lstStyle/>
        <a:p>
          <a:endParaRPr lang="en-US"/>
        </a:p>
      </dgm:t>
    </dgm:pt>
    <dgm:pt modelId="{688AF2D0-830C-45DA-961E-188E5C633E93}">
      <dgm:prSet phldrT="[Text]" custT="1"/>
      <dgm:spPr>
        <a:solidFill>
          <a:srgbClr val="0A3741"/>
        </a:solidFill>
        <a:ln>
          <a:solidFill>
            <a:srgbClr val="0A3741"/>
          </a:solidFill>
        </a:ln>
      </dgm:spPr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C8E1"/>
              </a:solidFill>
              <a:latin typeface="Tahoma"/>
              <a:ea typeface="+mn-ea"/>
              <a:cs typeface="+mn-cs"/>
            </a:rPr>
            <a:t>There is an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increase</a:t>
          </a:r>
          <a:r>
            <a:rPr lang="en-US" sz="1100" kern="1200" dirty="0">
              <a:solidFill>
                <a:srgbClr val="00C8E1"/>
              </a:solidFill>
              <a:latin typeface="Tahoma"/>
              <a:ea typeface="+mn-ea"/>
              <a:cs typeface="+mn-cs"/>
            </a:rPr>
            <a:t> in probability of delay for both Main City and Sub City for an SLA of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6 days</a:t>
          </a:r>
        </a:p>
      </dgm:t>
    </dgm:pt>
    <dgm:pt modelId="{E9FB89C0-46AB-4252-AB49-84E63645FA4F}" type="parTrans" cxnId="{9DDE5DEB-8EEA-4B5D-828C-8215E2E4930E}">
      <dgm:prSet/>
      <dgm:spPr/>
      <dgm:t>
        <a:bodyPr/>
        <a:lstStyle/>
        <a:p>
          <a:endParaRPr lang="en-US"/>
        </a:p>
      </dgm:t>
    </dgm:pt>
    <dgm:pt modelId="{4EAC1B44-5C6E-43D0-B362-FFB3301AB522}" type="sibTrans" cxnId="{9DDE5DEB-8EEA-4B5D-828C-8215E2E4930E}">
      <dgm:prSet/>
      <dgm:spPr/>
      <dgm:t>
        <a:bodyPr/>
        <a:lstStyle/>
        <a:p>
          <a:endParaRPr lang="en-US"/>
        </a:p>
      </dgm:t>
    </dgm:pt>
    <dgm:pt modelId="{972B0AD1-A13F-4991-8BC0-018B55F51FAF}">
      <dgm:prSet phldrT="[Text]" custT="1"/>
      <dgm:spPr>
        <a:solidFill>
          <a:srgbClr val="0A3741"/>
        </a:solidFill>
        <a:ln>
          <a:solidFill>
            <a:srgbClr val="0A3741"/>
          </a:solidFill>
        </a:ln>
      </dgm:spPr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rgbClr val="02AFC4"/>
              </a:solidFill>
              <a:latin typeface="Tahoma"/>
              <a:ea typeface="+mn-ea"/>
              <a:cs typeface="+mn-cs"/>
            </a:rPr>
            <a:t>There’s a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decrease</a:t>
          </a:r>
          <a:r>
            <a:rPr lang="en-US" sz="1100" b="0" kern="1200" dirty="0">
              <a:solidFill>
                <a:srgbClr val="02AFC4"/>
              </a:solidFill>
              <a:latin typeface="Tahoma"/>
              <a:ea typeface="+mn-ea"/>
              <a:cs typeface="+mn-cs"/>
            </a:rPr>
            <a:t> in probability of delay for items delivered to Sub City with an SLA of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7 days</a:t>
          </a:r>
        </a:p>
      </dgm:t>
    </dgm:pt>
    <dgm:pt modelId="{3F3C68DC-7BBC-45CD-BAB1-2777210D5D84}" type="parTrans" cxnId="{6AF62762-AAD8-4F45-903D-3566B6EA2928}">
      <dgm:prSet/>
      <dgm:spPr/>
      <dgm:t>
        <a:bodyPr/>
        <a:lstStyle/>
        <a:p>
          <a:endParaRPr lang="en-US"/>
        </a:p>
      </dgm:t>
    </dgm:pt>
    <dgm:pt modelId="{EF3422DF-964E-4FEC-BBC6-FEB1748F2E0B}" type="sibTrans" cxnId="{6AF62762-AAD8-4F45-903D-3566B6EA2928}">
      <dgm:prSet/>
      <dgm:spPr/>
      <dgm:t>
        <a:bodyPr/>
        <a:lstStyle/>
        <a:p>
          <a:endParaRPr lang="en-US"/>
        </a:p>
      </dgm:t>
    </dgm:pt>
    <dgm:pt modelId="{5C86BFA1-B470-46C1-8270-5B8E304108B9}" type="pres">
      <dgm:prSet presAssocID="{CA974E5C-7BD4-45DD-A104-94149FD77753}" presName="diagram" presStyleCnt="0">
        <dgm:presLayoutVars>
          <dgm:dir/>
          <dgm:resizeHandles val="exact"/>
        </dgm:presLayoutVars>
      </dgm:prSet>
      <dgm:spPr/>
    </dgm:pt>
    <dgm:pt modelId="{FDCB395C-74C0-4DF6-A687-79A2C1D3A1CF}" type="pres">
      <dgm:prSet presAssocID="{2E422460-1C34-4959-90D8-2C7C76EC1335}" presName="node" presStyleLbl="node1" presStyleIdx="0" presStyleCnt="4">
        <dgm:presLayoutVars>
          <dgm:bulletEnabled val="1"/>
        </dgm:presLayoutVars>
      </dgm:prSet>
      <dgm:spPr/>
    </dgm:pt>
    <dgm:pt modelId="{6C0230BE-BC6C-4959-8076-692B97EA86F2}" type="pres">
      <dgm:prSet presAssocID="{A2837CCD-E96A-4A56-911C-54644E08ADCB}" presName="sibTrans" presStyleCnt="0"/>
      <dgm:spPr/>
    </dgm:pt>
    <dgm:pt modelId="{BF0F701C-B17C-437E-A0E4-F387F453DAE1}" type="pres">
      <dgm:prSet presAssocID="{57E763E1-E5E4-42FB-8CDF-E66FC1FBDF1B}" presName="node" presStyleLbl="node1" presStyleIdx="1" presStyleCnt="4">
        <dgm:presLayoutVars>
          <dgm:bulletEnabled val="1"/>
        </dgm:presLayoutVars>
      </dgm:prSet>
      <dgm:spPr/>
    </dgm:pt>
    <dgm:pt modelId="{34423D75-0A21-4D86-A6A2-61E825923176}" type="pres">
      <dgm:prSet presAssocID="{536FD171-53BD-4B80-87DD-34CB64769143}" presName="sibTrans" presStyleCnt="0"/>
      <dgm:spPr/>
    </dgm:pt>
    <dgm:pt modelId="{6333EABC-8222-4AAB-B0FA-E1C6A9CE6F8F}" type="pres">
      <dgm:prSet presAssocID="{688AF2D0-830C-45DA-961E-188E5C633E93}" presName="node" presStyleLbl="node1" presStyleIdx="2" presStyleCnt="4" custLinFactNeighborX="-958" custLinFactNeighborY="-4227">
        <dgm:presLayoutVars>
          <dgm:bulletEnabled val="1"/>
        </dgm:presLayoutVars>
      </dgm:prSet>
      <dgm:spPr/>
    </dgm:pt>
    <dgm:pt modelId="{965201E6-EE8D-406D-A6E0-4B7802398D48}" type="pres">
      <dgm:prSet presAssocID="{4EAC1B44-5C6E-43D0-B362-FFB3301AB522}" presName="sibTrans" presStyleCnt="0"/>
      <dgm:spPr/>
    </dgm:pt>
    <dgm:pt modelId="{377C64D9-5BE1-4BEA-9B9D-AC9C5BDC2BD2}" type="pres">
      <dgm:prSet presAssocID="{972B0AD1-A13F-4991-8BC0-018B55F51FAF}" presName="node" presStyleLbl="node1" presStyleIdx="3" presStyleCnt="4" custScaleY="107410" custLinFactNeighborY="-4773">
        <dgm:presLayoutVars>
          <dgm:bulletEnabled val="1"/>
        </dgm:presLayoutVars>
      </dgm:prSet>
      <dgm:spPr/>
    </dgm:pt>
  </dgm:ptLst>
  <dgm:cxnLst>
    <dgm:cxn modelId="{0F6D822F-5724-414B-9F63-85F0747EBC3E}" srcId="{CA974E5C-7BD4-45DD-A104-94149FD77753}" destId="{57E763E1-E5E4-42FB-8CDF-E66FC1FBDF1B}" srcOrd="1" destOrd="0" parTransId="{3F4150C8-5763-4BF2-A2D2-610CBA9676C5}" sibTransId="{536FD171-53BD-4B80-87DD-34CB64769143}"/>
    <dgm:cxn modelId="{6AF62762-AAD8-4F45-903D-3566B6EA2928}" srcId="{CA974E5C-7BD4-45DD-A104-94149FD77753}" destId="{972B0AD1-A13F-4991-8BC0-018B55F51FAF}" srcOrd="3" destOrd="0" parTransId="{3F3C68DC-7BBC-45CD-BAB1-2777210D5D84}" sibTransId="{EF3422DF-964E-4FEC-BBC6-FEB1748F2E0B}"/>
    <dgm:cxn modelId="{83C8B168-75BB-4297-9A8C-2B7281B449FA}" type="presOf" srcId="{CA974E5C-7BD4-45DD-A104-94149FD77753}" destId="{5C86BFA1-B470-46C1-8270-5B8E304108B9}" srcOrd="0" destOrd="0" presId="urn:microsoft.com/office/officeart/2005/8/layout/default"/>
    <dgm:cxn modelId="{BCF3DA48-DF9A-4E55-8E2E-CBC10F679376}" srcId="{CA974E5C-7BD4-45DD-A104-94149FD77753}" destId="{2E422460-1C34-4959-90D8-2C7C76EC1335}" srcOrd="0" destOrd="0" parTransId="{53260807-506C-4188-9A2F-C1DED68A38D0}" sibTransId="{A2837CCD-E96A-4A56-911C-54644E08ADCB}"/>
    <dgm:cxn modelId="{849D3E7B-098C-4F2E-B9BF-807763D9D335}" type="presOf" srcId="{57E763E1-E5E4-42FB-8CDF-E66FC1FBDF1B}" destId="{BF0F701C-B17C-437E-A0E4-F387F453DAE1}" srcOrd="0" destOrd="0" presId="urn:microsoft.com/office/officeart/2005/8/layout/default"/>
    <dgm:cxn modelId="{99673592-3C72-49AD-A7AC-4566E78B25A2}" type="presOf" srcId="{2E422460-1C34-4959-90D8-2C7C76EC1335}" destId="{FDCB395C-74C0-4DF6-A687-79A2C1D3A1CF}" srcOrd="0" destOrd="0" presId="urn:microsoft.com/office/officeart/2005/8/layout/default"/>
    <dgm:cxn modelId="{3FABCF96-CC22-462C-9291-B239631911B0}" type="presOf" srcId="{972B0AD1-A13F-4991-8BC0-018B55F51FAF}" destId="{377C64D9-5BE1-4BEA-9B9D-AC9C5BDC2BD2}" srcOrd="0" destOrd="0" presId="urn:microsoft.com/office/officeart/2005/8/layout/default"/>
    <dgm:cxn modelId="{3849EAB3-7DA3-4322-8451-D04378FFF4D0}" type="presOf" srcId="{688AF2D0-830C-45DA-961E-188E5C633E93}" destId="{6333EABC-8222-4AAB-B0FA-E1C6A9CE6F8F}" srcOrd="0" destOrd="0" presId="urn:microsoft.com/office/officeart/2005/8/layout/default"/>
    <dgm:cxn modelId="{9DDE5DEB-8EEA-4B5D-828C-8215E2E4930E}" srcId="{CA974E5C-7BD4-45DD-A104-94149FD77753}" destId="{688AF2D0-830C-45DA-961E-188E5C633E93}" srcOrd="2" destOrd="0" parTransId="{E9FB89C0-46AB-4252-AB49-84E63645FA4F}" sibTransId="{4EAC1B44-5C6E-43D0-B362-FFB3301AB522}"/>
    <dgm:cxn modelId="{A7DB4494-36BA-41B1-83C2-28EB4676B6CE}" type="presParOf" srcId="{5C86BFA1-B470-46C1-8270-5B8E304108B9}" destId="{FDCB395C-74C0-4DF6-A687-79A2C1D3A1CF}" srcOrd="0" destOrd="0" presId="urn:microsoft.com/office/officeart/2005/8/layout/default"/>
    <dgm:cxn modelId="{C0FF5732-E4F1-4657-8C8C-D8DFA52F3F5E}" type="presParOf" srcId="{5C86BFA1-B470-46C1-8270-5B8E304108B9}" destId="{6C0230BE-BC6C-4959-8076-692B97EA86F2}" srcOrd="1" destOrd="0" presId="urn:microsoft.com/office/officeart/2005/8/layout/default"/>
    <dgm:cxn modelId="{33C16D6D-B336-4B9A-9A0C-0B399C369A96}" type="presParOf" srcId="{5C86BFA1-B470-46C1-8270-5B8E304108B9}" destId="{BF0F701C-B17C-437E-A0E4-F387F453DAE1}" srcOrd="2" destOrd="0" presId="urn:microsoft.com/office/officeart/2005/8/layout/default"/>
    <dgm:cxn modelId="{07EAB402-9369-4E86-9D48-CDCAB7EABB96}" type="presParOf" srcId="{5C86BFA1-B470-46C1-8270-5B8E304108B9}" destId="{34423D75-0A21-4D86-A6A2-61E825923176}" srcOrd="3" destOrd="0" presId="urn:microsoft.com/office/officeart/2005/8/layout/default"/>
    <dgm:cxn modelId="{B3A508BD-99C3-4EA9-92A3-547495FBE5BE}" type="presParOf" srcId="{5C86BFA1-B470-46C1-8270-5B8E304108B9}" destId="{6333EABC-8222-4AAB-B0FA-E1C6A9CE6F8F}" srcOrd="4" destOrd="0" presId="urn:microsoft.com/office/officeart/2005/8/layout/default"/>
    <dgm:cxn modelId="{99623501-DFD8-497E-8597-CF917BDBEAAC}" type="presParOf" srcId="{5C86BFA1-B470-46C1-8270-5B8E304108B9}" destId="{965201E6-EE8D-406D-A6E0-4B7802398D48}" srcOrd="5" destOrd="0" presId="urn:microsoft.com/office/officeart/2005/8/layout/default"/>
    <dgm:cxn modelId="{8FB56357-C87B-4416-9870-6C195E701A82}" type="presParOf" srcId="{5C86BFA1-B470-46C1-8270-5B8E304108B9}" destId="{377C64D9-5BE1-4BEA-9B9D-AC9C5BDC2BD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0190F-6AB5-4DDE-9D3D-1D2B8F9227E7}">
      <dsp:nvSpPr>
        <dsp:cNvPr id="0" name=""/>
        <dsp:cNvSpPr/>
      </dsp:nvSpPr>
      <dsp:spPr>
        <a:xfrm>
          <a:off x="0" y="0"/>
          <a:ext cx="312640" cy="312640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033B-ACE3-4BF6-92B5-2A6310C87C90}">
      <dsp:nvSpPr>
        <dsp:cNvPr id="0" name=""/>
        <dsp:cNvSpPr/>
      </dsp:nvSpPr>
      <dsp:spPr>
        <a:xfrm>
          <a:off x="156320" y="0"/>
          <a:ext cx="4130454" cy="31264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Knowledge</a:t>
          </a:r>
          <a:endParaRPr lang="en-US" sz="1400" kern="1200"/>
        </a:p>
      </dsp:txBody>
      <dsp:txXfrm>
        <a:off x="156320" y="0"/>
        <a:ext cx="4130454" cy="31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C5C47-570B-47E3-92E8-E463F6F6351B}">
      <dsp:nvSpPr>
        <dsp:cNvPr id="0" name=""/>
        <dsp:cNvSpPr/>
      </dsp:nvSpPr>
      <dsp:spPr>
        <a:xfrm>
          <a:off x="0" y="0"/>
          <a:ext cx="312640" cy="312640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38B1B-8170-45F7-A17C-889B9AD48DE8}">
      <dsp:nvSpPr>
        <dsp:cNvPr id="0" name=""/>
        <dsp:cNvSpPr/>
      </dsp:nvSpPr>
      <dsp:spPr>
        <a:xfrm>
          <a:off x="156320" y="0"/>
          <a:ext cx="4130454" cy="31264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Actionable Insights</a:t>
          </a:r>
          <a:endParaRPr lang="en-US" sz="1400" kern="1200"/>
        </a:p>
      </dsp:txBody>
      <dsp:txXfrm>
        <a:off x="156320" y="0"/>
        <a:ext cx="4130454" cy="312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A1D08-5015-4632-8470-BB7B803A6B66}">
      <dsp:nvSpPr>
        <dsp:cNvPr id="0" name=""/>
        <dsp:cNvSpPr/>
      </dsp:nvSpPr>
      <dsp:spPr>
        <a:xfrm>
          <a:off x="0" y="12459"/>
          <a:ext cx="2080261" cy="38610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002060"/>
              </a:solidFill>
            </a:rPr>
            <a:t>There is a 33% likelihood that an E-store item will be delayed delivery</a:t>
          </a:r>
        </a:p>
      </dsp:txBody>
      <dsp:txXfrm>
        <a:off x="18848" y="31307"/>
        <a:ext cx="2042565" cy="348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EAC62-3C27-4B11-BE4B-B32EADC6FBB4}">
      <dsp:nvSpPr>
        <dsp:cNvPr id="0" name=""/>
        <dsp:cNvSpPr/>
      </dsp:nvSpPr>
      <dsp:spPr>
        <a:xfrm>
          <a:off x="0" y="12459"/>
          <a:ext cx="2080261" cy="386100"/>
        </a:xfrm>
        <a:prstGeom prst="roundRect">
          <a:avLst/>
        </a:prstGeom>
        <a:solidFill>
          <a:srgbClr val="FFFF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rgbClr val="002060"/>
              </a:solidFill>
            </a:rPr>
            <a:t>Out of 100 document product type 6 will mostly be delayed delivery</a:t>
          </a:r>
        </a:p>
      </dsp:txBody>
      <dsp:txXfrm>
        <a:off x="18848" y="31307"/>
        <a:ext cx="2042565" cy="348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14081-E01E-4E30-A6FD-048CEB25F351}">
      <dsp:nvSpPr>
        <dsp:cNvPr id="0" name=""/>
        <dsp:cNvSpPr/>
      </dsp:nvSpPr>
      <dsp:spPr>
        <a:xfrm>
          <a:off x="0" y="12459"/>
          <a:ext cx="2080261" cy="386100"/>
        </a:xfrm>
        <a:prstGeom prst="roundRect">
          <a:avLst/>
        </a:prstGeom>
        <a:solidFill>
          <a:srgbClr val="FFFF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rgbClr val="002060"/>
              </a:solidFill>
            </a:rPr>
            <a:t>Out of a 100 E-store items 33 will most likely be delivered late</a:t>
          </a:r>
        </a:p>
      </dsp:txBody>
      <dsp:txXfrm>
        <a:off x="18848" y="31307"/>
        <a:ext cx="2042565" cy="348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B395C-74C0-4DF6-A687-79A2C1D3A1CF}">
      <dsp:nvSpPr>
        <dsp:cNvPr id="0" name=""/>
        <dsp:cNvSpPr/>
      </dsp:nvSpPr>
      <dsp:spPr>
        <a:xfrm>
          <a:off x="619498" y="341"/>
          <a:ext cx="1746718" cy="1048031"/>
        </a:xfrm>
        <a:prstGeom prst="rect">
          <a:avLst/>
        </a:prstGeom>
        <a:solidFill>
          <a:srgbClr val="0A3741"/>
        </a:solidFill>
        <a:ln w="50800" cap="flat" cmpd="sng" algn="ctr">
          <a:solidFill>
            <a:srgbClr val="0A374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C8E1"/>
              </a:solidFill>
            </a:rPr>
            <a:t>There is a </a:t>
          </a:r>
          <a:r>
            <a:rPr lang="en-US" sz="1100" b="1" kern="1200" dirty="0">
              <a:solidFill>
                <a:schemeClr val="accent1"/>
              </a:solidFill>
            </a:rPr>
            <a:t>28%</a:t>
          </a:r>
          <a:r>
            <a:rPr lang="en-US" sz="1100" kern="1200" dirty="0">
              <a:solidFill>
                <a:srgbClr val="00C8E1"/>
              </a:solidFill>
            </a:rPr>
            <a:t> probability of delay for an item that will be delivered to a main city compared to </a:t>
          </a:r>
          <a:r>
            <a:rPr lang="en-US" sz="1100" b="1" kern="1200" dirty="0">
              <a:solidFill>
                <a:schemeClr val="accent1"/>
              </a:solidFill>
            </a:rPr>
            <a:t>9%</a:t>
          </a:r>
          <a:r>
            <a:rPr lang="en-US" sz="1100" kern="1200" dirty="0">
              <a:solidFill>
                <a:srgbClr val="00C8E1"/>
              </a:solidFill>
            </a:rPr>
            <a:t> to a sub city for SLA of 2 days.</a:t>
          </a:r>
        </a:p>
      </dsp:txBody>
      <dsp:txXfrm>
        <a:off x="619498" y="341"/>
        <a:ext cx="1746718" cy="1048031"/>
      </dsp:txXfrm>
    </dsp:sp>
    <dsp:sp modelId="{BF0F701C-B17C-437E-A0E4-F387F453DAE1}">
      <dsp:nvSpPr>
        <dsp:cNvPr id="0" name=""/>
        <dsp:cNvSpPr/>
      </dsp:nvSpPr>
      <dsp:spPr>
        <a:xfrm>
          <a:off x="2540888" y="341"/>
          <a:ext cx="1746718" cy="1048031"/>
        </a:xfrm>
        <a:prstGeom prst="rect">
          <a:avLst/>
        </a:prstGeom>
        <a:solidFill>
          <a:srgbClr val="0A3741"/>
        </a:solidFill>
        <a:ln w="50800" cap="flat" cmpd="sng" algn="ctr">
          <a:solidFill>
            <a:srgbClr val="0A374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C8E1"/>
              </a:solidFill>
              <a:latin typeface="Tahoma"/>
              <a:ea typeface="+mn-ea"/>
              <a:cs typeface="+mn-cs"/>
            </a:rPr>
            <a:t>There is a sharp drop in probability of delays for both Main City and Sub City for an SLA of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3 days</a:t>
          </a:r>
        </a:p>
      </dsp:txBody>
      <dsp:txXfrm>
        <a:off x="2540888" y="341"/>
        <a:ext cx="1746718" cy="1048031"/>
      </dsp:txXfrm>
    </dsp:sp>
    <dsp:sp modelId="{6333EABC-8222-4AAB-B0FA-E1C6A9CE6F8F}">
      <dsp:nvSpPr>
        <dsp:cNvPr id="0" name=""/>
        <dsp:cNvSpPr/>
      </dsp:nvSpPr>
      <dsp:spPr>
        <a:xfrm>
          <a:off x="602764" y="1217574"/>
          <a:ext cx="1746718" cy="1048031"/>
        </a:xfrm>
        <a:prstGeom prst="rect">
          <a:avLst/>
        </a:prstGeom>
        <a:solidFill>
          <a:srgbClr val="0A3741"/>
        </a:solidFill>
        <a:ln w="50800" cap="flat" cmpd="sng" algn="ctr">
          <a:solidFill>
            <a:srgbClr val="0A374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C8E1"/>
              </a:solidFill>
              <a:latin typeface="Tahoma"/>
              <a:ea typeface="+mn-ea"/>
              <a:cs typeface="+mn-cs"/>
            </a:rPr>
            <a:t>There is an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increase</a:t>
          </a:r>
          <a:r>
            <a:rPr lang="en-US" sz="1100" kern="1200" dirty="0">
              <a:solidFill>
                <a:srgbClr val="00C8E1"/>
              </a:solidFill>
              <a:latin typeface="Tahoma"/>
              <a:ea typeface="+mn-ea"/>
              <a:cs typeface="+mn-cs"/>
            </a:rPr>
            <a:t> in probability of delay for both Main City and Sub City for an SLA of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6 days</a:t>
          </a:r>
        </a:p>
      </dsp:txBody>
      <dsp:txXfrm>
        <a:off x="602764" y="1217574"/>
        <a:ext cx="1746718" cy="1048031"/>
      </dsp:txXfrm>
    </dsp:sp>
    <dsp:sp modelId="{377C64D9-5BE1-4BEA-9B9D-AC9C5BDC2BD2}">
      <dsp:nvSpPr>
        <dsp:cNvPr id="0" name=""/>
        <dsp:cNvSpPr/>
      </dsp:nvSpPr>
      <dsp:spPr>
        <a:xfrm>
          <a:off x="2540888" y="1173022"/>
          <a:ext cx="1746718" cy="1125690"/>
        </a:xfrm>
        <a:prstGeom prst="rect">
          <a:avLst/>
        </a:prstGeom>
        <a:solidFill>
          <a:srgbClr val="0A3741"/>
        </a:solidFill>
        <a:ln w="50800" cap="flat" cmpd="sng" algn="ctr">
          <a:solidFill>
            <a:srgbClr val="0A374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rgbClr val="02AFC4"/>
              </a:solidFill>
              <a:latin typeface="Tahoma"/>
              <a:ea typeface="+mn-ea"/>
              <a:cs typeface="+mn-cs"/>
            </a:rPr>
            <a:t>There’s a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decrease</a:t>
          </a:r>
          <a:r>
            <a:rPr lang="en-US" sz="1100" b="0" kern="1200" dirty="0">
              <a:solidFill>
                <a:srgbClr val="02AFC4"/>
              </a:solidFill>
              <a:latin typeface="Tahoma"/>
              <a:ea typeface="+mn-ea"/>
              <a:cs typeface="+mn-cs"/>
            </a:rPr>
            <a:t> in probability of delay for items delivered to Sub City with an SLA of </a:t>
          </a:r>
          <a:r>
            <a:rPr lang="en-US" sz="1100" b="1" kern="1200" dirty="0">
              <a:solidFill>
                <a:schemeClr val="accent1"/>
              </a:solidFill>
              <a:latin typeface="Tahoma"/>
              <a:ea typeface="+mn-ea"/>
              <a:cs typeface="+mn-cs"/>
            </a:rPr>
            <a:t>7 days</a:t>
          </a:r>
        </a:p>
      </dsp:txBody>
      <dsp:txXfrm>
        <a:off x="2540888" y="1173022"/>
        <a:ext cx="1746718" cy="1125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FAE6-E110-4DEA-99D6-DBF501F24DB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06819-772D-4199-AEFA-E1C10E2F1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8682E-12DD-4643-A735-ABDE7BE4CC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73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9F832-9AA3-468B-997B-BB85DC2F01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78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8682E-12DD-4643-A735-ABDE7BE4CC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9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8682E-12DD-4643-A735-ABDE7BE4CC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3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3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A404-2BC7-4634-9D28-B7A890716C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15" y="613381"/>
            <a:ext cx="9093579" cy="2273038"/>
          </a:xfrm>
        </p:spPr>
        <p:txBody>
          <a:bodyPr anchor="t">
            <a:normAutofit/>
          </a:bodyPr>
          <a:lstStyle>
            <a:lvl1pPr algn="l">
              <a:defRPr sz="5000" b="1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noProof="0" dirty="0"/>
              <a:t>Chapter one title.  </a:t>
            </a:r>
            <a:br>
              <a:rPr lang="en-US" noProof="0" dirty="0"/>
            </a:br>
            <a:r>
              <a:rPr lang="en-US" noProof="0" dirty="0"/>
              <a:t>Up to ten words  recommended</a:t>
            </a:r>
            <a:endParaRPr lang="en-GB" noProof="0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17541B5-2726-45F9-802A-A172DC6C3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331319"/>
            <a:ext cx="12192000" cy="2587511"/>
          </a:xfrm>
          <a:prstGeom prst="rect">
            <a:avLst/>
          </a:prstGeom>
        </p:spPr>
      </p:pic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2CB42139-853C-400A-8392-E3F7CDD0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779" y="6369443"/>
            <a:ext cx="7628641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Powerpoint title_Chapter title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8E64B887-DC4E-4929-8C64-8B8DC90B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5363" y="6366586"/>
            <a:ext cx="1025857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6AE4EBB0-FFB5-4BFF-98A4-3BDD4F0CD492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5122" name="Picture 2" descr="Logistics Delivery Icon High Res Stock Images | Shutterstock">
            <a:extLst>
              <a:ext uri="{FF2B5EF4-FFF2-40B4-BE49-F238E27FC236}">
                <a16:creationId xmlns:a16="http://schemas.microsoft.com/office/drawing/2014/main" id="{AB966838-A6CD-466B-848D-CB3373609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88835" l="3279" r="963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9" y="3029001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livery Icon High Res Stock Images | Shutterstock">
            <a:extLst>
              <a:ext uri="{FF2B5EF4-FFF2-40B4-BE49-F238E27FC236}">
                <a16:creationId xmlns:a16="http://schemas.microsoft.com/office/drawing/2014/main" id="{F0DBDD34-F855-4110-B407-266C459A67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1579" l="2642" r="96226">
                        <a14:foregroundMark x1="38491" y1="60526" x2="38491" y2="60526"/>
                        <a14:foregroundMark x1="75472" y1="61579" x2="75472" y2="6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8" y="3143123"/>
            <a:ext cx="2736683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livery man - Free transport icons">
            <a:extLst>
              <a:ext uri="{FF2B5EF4-FFF2-40B4-BE49-F238E27FC236}">
                <a16:creationId xmlns:a16="http://schemas.microsoft.com/office/drawing/2014/main" id="{D8436E51-A052-47E0-9BAF-271B88EA41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87" y="3074615"/>
            <a:ext cx="1558050" cy="15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0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05EE-5ABC-42AD-8F14-49F63954A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976" y="661756"/>
            <a:ext cx="3080708" cy="713233"/>
          </a:xfrm>
        </p:spPr>
        <p:txBody>
          <a:bodyPr anchor="t">
            <a:normAutofit/>
          </a:bodyPr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GB" spc="-10" noProof="0"/>
              <a:t>Slide</a:t>
            </a:r>
            <a:r>
              <a:rPr lang="en-GB" spc="-55" noProof="0"/>
              <a:t> </a:t>
            </a:r>
            <a:r>
              <a:rPr lang="en-GB" spc="-10" noProof="0"/>
              <a:t>headline</a:t>
            </a:r>
            <a:endParaRPr lang="en-GB" noProof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8B3C16BA-B57A-4749-96A0-0470A47584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1" y="1594860"/>
            <a:ext cx="3052283" cy="4475434"/>
          </a:xfrm>
        </p:spPr>
        <p:txBody>
          <a:bodyPr>
            <a:noAutofit/>
          </a:bodyPr>
          <a:lstStyle>
            <a:lvl1pPr marL="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GB" sz="15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/>
              <a:t>Lorem ipsum</a:t>
            </a:r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54F4178-DA05-4183-B699-4F2C108A9A0A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230688" y="661988"/>
            <a:ext cx="7329487" cy="54086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Place chart here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6B68ECAB-025D-487C-964E-ED839DAE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779" y="6369443"/>
            <a:ext cx="7628641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GB" noProof="0" dirty="0" err="1"/>
              <a:t>Powerpoint</a:t>
            </a:r>
            <a:r>
              <a:rPr lang="en-GB" noProof="0" dirty="0"/>
              <a:t> </a:t>
            </a:r>
            <a:r>
              <a:rPr lang="en-GB" noProof="0" dirty="0" err="1"/>
              <a:t>title_Chapter</a:t>
            </a:r>
            <a:r>
              <a:rPr lang="en-GB" noProof="0" dirty="0"/>
              <a:t> title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57A3A1B-065F-42E9-9DAE-7798790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5363" y="6366586"/>
            <a:ext cx="1025857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6AE4EBB0-FFB5-4BFF-98A4-3BDD4F0CD49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4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844E7-B275-4E79-BACF-C9D7C8FDA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69F746-3268-9642-BBD6-F761473B8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D4F47BE-D85D-4513-9E30-1E90EBA2E4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90" y="2097634"/>
            <a:ext cx="11726679" cy="2012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 18pt Arial Regular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E82BE-F696-416F-B262-16AC11541E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2490" y="4127503"/>
            <a:ext cx="11726679" cy="1924954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points in NEOM yellow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D73FCDF-552B-4F49-B4EF-C839751414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31" y="243112"/>
            <a:ext cx="10882844" cy="384849"/>
          </a:xfrm>
          <a:prstGeom prst="rect">
            <a:avLst/>
          </a:prstGeom>
        </p:spPr>
        <p:txBody>
          <a:bodyPr vert="horz"/>
          <a:lstStyle>
            <a:lvl1pPr>
              <a:defRPr sz="2400" b="1" i="0" cap="all" spc="400" baseline="0">
                <a:solidFill>
                  <a:srgbClr val="EBC0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24PT ARIAL BOLD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F1EA6B0-59E1-427A-9BC3-DBD512D56E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2490" y="696262"/>
            <a:ext cx="11726679" cy="515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 spc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err="1"/>
              <a:t>Subheadline</a:t>
            </a:r>
            <a:r>
              <a:rPr lang="en-US"/>
              <a:t> 20pt Arial Bold </a:t>
            </a:r>
          </a:p>
        </p:txBody>
      </p:sp>
    </p:spTree>
    <p:extLst>
      <p:ext uri="{BB962C8B-B14F-4D97-AF65-F5344CB8AC3E}">
        <p14:creationId xmlns:p14="http://schemas.microsoft.com/office/powerpoint/2010/main" val="402024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05EE-5ABC-42AD-8F14-49F63954A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976" y="661756"/>
            <a:ext cx="10826346" cy="713233"/>
          </a:xfrm>
        </p:spPr>
        <p:txBody>
          <a:bodyPr anchor="t">
            <a:normAutofit/>
          </a:bodyPr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GB" spc="-10" noProof="0" dirty="0"/>
              <a:t>Slide</a:t>
            </a:r>
            <a:r>
              <a:rPr lang="en-GB" spc="-55" noProof="0" dirty="0"/>
              <a:t> </a:t>
            </a:r>
            <a:r>
              <a:rPr lang="en-GB" spc="-10" noProof="0" dirty="0"/>
              <a:t>headline</a:t>
            </a:r>
            <a:endParaRPr lang="en-GB" noProof="0" dirty="0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CF743FC5-95CA-45B6-A539-DB7C6CDB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779" y="6369443"/>
            <a:ext cx="7628641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Powerpoint title_Chapter title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62C740A-D1AF-452B-8591-2E0D8E4B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5363" y="6366586"/>
            <a:ext cx="1025857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6AE4EBB0-FFB5-4BFF-98A4-3BDD4F0CD49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8E13909A-77DB-4F43-8623-14E298BDB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94860"/>
            <a:ext cx="10826750" cy="1268655"/>
          </a:xfrm>
        </p:spPr>
        <p:txBody>
          <a:bodyPr>
            <a:noAutofit/>
          </a:bodyPr>
          <a:lstStyle>
            <a:lvl1pPr marL="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s-ES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GB" sz="15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/>
              <a:t>Lorem ipsum</a:t>
            </a: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2DE495FE-1600-40E7-8A23-93619A3A38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2936830"/>
            <a:ext cx="10826750" cy="3022742"/>
          </a:xfrm>
        </p:spPr>
        <p:txBody>
          <a:bodyPr>
            <a:noAutofit/>
          </a:bodyPr>
          <a:lstStyle>
            <a:lvl1pPr marL="0" indent="0">
              <a:buNone/>
              <a:defRPr lang="es-ES" sz="1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96000" indent="-144000">
              <a:lnSpc>
                <a:spcPct val="100000"/>
              </a:lnSpc>
              <a:spcBef>
                <a:spcPts val="0"/>
              </a:spcBef>
              <a:buFont typeface="Tahoma" panose="020B0604030504040204" pitchFamily="34" charset="0"/>
              <a:buChar char="–"/>
              <a:defRPr sz="1400">
                <a:solidFill>
                  <a:schemeClr val="accent3"/>
                </a:solidFill>
              </a:defRPr>
            </a:lvl2pPr>
            <a:lvl3pPr marL="576000" indent="-108000">
              <a:lnSpc>
                <a:spcPct val="100000"/>
              </a:lnSpc>
              <a:spcBef>
                <a:spcPts val="0"/>
              </a:spcBef>
              <a:buFont typeface="Tahoma" panose="020B0604030504040204" pitchFamily="34" charset="0"/>
              <a:buChar char="‑"/>
              <a:defRPr sz="1400">
                <a:solidFill>
                  <a:schemeClr val="accent3"/>
                </a:solidFill>
              </a:defRPr>
            </a:lvl3pPr>
            <a:lvl4pPr marL="828000" indent="-144000">
              <a:lnSpc>
                <a:spcPct val="100000"/>
              </a:lnSpc>
              <a:spcBef>
                <a:spcPts val="0"/>
              </a:spcBef>
              <a:buFont typeface="Tahoma" panose="020B0604030504040204" pitchFamily="34" charset="0"/>
              <a:buChar char="‧"/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89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C459BFF-ACBA-44D0-A093-E461DD90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779" y="6369443"/>
            <a:ext cx="7628641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title_Chapter title</a:t>
            </a:r>
            <a:endParaRPr lang="en-GB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0AFCC782-1C55-4ABB-B1DF-05D23C7B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5363" y="6366586"/>
            <a:ext cx="1025857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6AE4EBB0-FFB5-4BFF-98A4-3BDD4F0CD4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066270-177B-4897-9074-537CAAD7F1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6005EE-5ABC-42AD-8F14-49F63954A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976" y="661756"/>
            <a:ext cx="8712746" cy="713233"/>
          </a:xfrm>
        </p:spPr>
        <p:txBody>
          <a:bodyPr anchor="t">
            <a:noAutofit/>
          </a:bodyPr>
          <a:lstStyle>
            <a:lvl1pPr>
              <a:defRPr sz="4800" b="1">
                <a:solidFill>
                  <a:schemeClr val="accent3"/>
                </a:solidFill>
              </a:defRPr>
            </a:lvl1pPr>
          </a:lstStyle>
          <a:p>
            <a:r>
              <a:rPr lang="en-GB" spc="-10" noProof="0"/>
              <a:t>Slide</a:t>
            </a:r>
            <a:r>
              <a:rPr lang="en-GB" spc="-55" noProof="0"/>
              <a:t> </a:t>
            </a:r>
            <a:r>
              <a:rPr lang="en-GB" spc="-10" noProof="0"/>
              <a:t>headline</a:t>
            </a:r>
            <a:endParaRPr lang="en-GB" noProof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D69BB2A-045D-4614-A0A5-E73FE622B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00351"/>
            <a:ext cx="12192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7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2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0319-B082-4294-AA20-7962F8FCC18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F56B12-D918-45D9-BD41-00C738C890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microsoft.com/office/2007/relationships/hdphoto" Target="../media/hdphoto4.wdp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25.pn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B80B-4C9E-4D83-A5BC-F6AABD47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34" y="1859973"/>
            <a:ext cx="9116130" cy="1569027"/>
          </a:xfrm>
        </p:spPr>
        <p:txBody>
          <a:bodyPr anchor="ctr">
            <a:normAutofit/>
          </a:bodyPr>
          <a:lstStyle/>
          <a:p>
            <a:r>
              <a:rPr lang="en-GB" sz="4400" b="1" spc="-10" dirty="0">
                <a:solidFill>
                  <a:srgbClr val="FFFF00"/>
                </a:solidFill>
                <a:latin typeface="Tahoma"/>
                <a:cs typeface="Tahoma"/>
              </a:rPr>
              <a:t>Delivery</a:t>
            </a:r>
            <a:r>
              <a:rPr lang="es-ES" sz="4400" b="1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n-GB" sz="4400" b="1" spc="-10" dirty="0">
                <a:solidFill>
                  <a:srgbClr val="FFFF00"/>
                </a:solidFill>
                <a:latin typeface="Tahoma"/>
                <a:cs typeface="Tahoma"/>
              </a:rPr>
              <a:t>On</a:t>
            </a:r>
            <a:r>
              <a:rPr lang="es-ES" sz="4400" b="1" spc="-10" dirty="0">
                <a:solidFill>
                  <a:srgbClr val="FFFF00"/>
                </a:solidFill>
                <a:latin typeface="Tahoma"/>
                <a:cs typeface="Tahoma"/>
              </a:rPr>
              <a:t>-time and </a:t>
            </a:r>
            <a:r>
              <a:rPr lang="es-ES" sz="4400" b="1" spc="-10" dirty="0" err="1">
                <a:solidFill>
                  <a:srgbClr val="FFFF00"/>
                </a:solidFill>
                <a:latin typeface="Tahoma"/>
                <a:cs typeface="Tahoma"/>
              </a:rPr>
              <a:t>Demand</a:t>
            </a:r>
            <a:r>
              <a:rPr lang="es-ES" sz="4400" b="1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s-ES" sz="4400" b="1" spc="-10" dirty="0" err="1">
                <a:solidFill>
                  <a:srgbClr val="FFFF00"/>
                </a:solidFill>
                <a:latin typeface="Tahoma"/>
                <a:cs typeface="Tahoma"/>
              </a:rPr>
              <a:t>Forecast</a:t>
            </a:r>
            <a:r>
              <a:rPr lang="es-ES" sz="4400" b="1" spc="-1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lang="es-ES" sz="4400" b="1" spc="-10" dirty="0" err="1">
                <a:solidFill>
                  <a:srgbClr val="FFFF00"/>
                </a:solidFill>
                <a:latin typeface="Tahoma"/>
                <a:cs typeface="Tahoma"/>
              </a:rPr>
              <a:t>Insights</a:t>
            </a:r>
            <a:endParaRPr lang="es-E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 hidden="1">
            <a:extLst>
              <a:ext uri="{FF2B5EF4-FFF2-40B4-BE49-F238E27FC236}">
                <a16:creationId xmlns:a16="http://schemas.microsoft.com/office/drawing/2014/main" id="{93B7776F-CEB1-480F-A749-C4C88A9B79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4" name="Object 53" hidden="1">
                        <a:extLst>
                          <a:ext uri="{FF2B5EF4-FFF2-40B4-BE49-F238E27FC236}">
                            <a16:creationId xmlns:a16="http://schemas.microsoft.com/office/drawing/2014/main" id="{93B7776F-CEB1-480F-A749-C4C88A9B7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itle 1">
            <a:extLst>
              <a:ext uri="{FF2B5EF4-FFF2-40B4-BE49-F238E27FC236}">
                <a16:creationId xmlns:a16="http://schemas.microsoft.com/office/drawing/2014/main" id="{55E738E0-1FD7-430B-A13B-A032A19BEDD1}"/>
              </a:ext>
            </a:extLst>
          </p:cNvPr>
          <p:cNvSpPr txBox="1">
            <a:spLocks/>
          </p:cNvSpPr>
          <p:nvPr/>
        </p:nvSpPr>
        <p:spPr>
          <a:xfrm>
            <a:off x="198626" y="137990"/>
            <a:ext cx="10826347" cy="429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en-US" sz="2000" spc="-1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Impact of transit time on delivery delays from acceptance to last mile</a:t>
            </a:r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FF467F74-408F-44CF-9E7D-59E7DD01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9128" y="6616052"/>
            <a:ext cx="1025857" cy="365125"/>
          </a:xfrm>
        </p:spPr>
        <p:txBody>
          <a:bodyPr/>
          <a:lstStyle/>
          <a:p>
            <a:fld id="{6AE4EBB0-FFB5-4BFF-98A4-3BDD4F0CD492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10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3EE9B57-8680-49BE-8015-B8AF02224F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9617" y="1047164"/>
            <a:ext cx="2351373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Transit time affect official offices acceptance categrory the most compared to other acceptance categories</a:t>
            </a:r>
          </a:p>
          <a:p>
            <a:pPr lvl="0">
              <a:spcBef>
                <a:spcPct val="50000"/>
              </a:spcBef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Product types with high probability of delay at acceptance office: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E-commerce product have high probability of delay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International Inbound</a:t>
            </a:r>
          </a:p>
          <a:p>
            <a:pPr marL="171450" lvl="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Torod Economy</a:t>
            </a:r>
          </a:p>
          <a:p>
            <a:pPr marL="171450" lvl="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Printed Products</a:t>
            </a:r>
          </a:p>
        </p:txBody>
      </p:sp>
      <p:sp>
        <p:nvSpPr>
          <p:cNvPr id="1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4B654D6B-3577-4857-B491-B8F3345877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5550" y="3900681"/>
            <a:ext cx="217967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Transit time impact the acceptance channel for an item </a:t>
            </a:r>
          </a:p>
          <a:p>
            <a:pPr>
              <a:spcBef>
                <a:spcPct val="50000"/>
              </a:spcBef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Acceptance channels with high impact to transit time delays: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E-commerce Picked up by courier 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POS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E-commerce drop in office</a:t>
            </a:r>
          </a:p>
        </p:txBody>
      </p:sp>
      <p:sp>
        <p:nvSpPr>
          <p:cNvPr id="12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7174E0A-39E8-48DA-8E07-E37CF90A447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56888" y="1047164"/>
            <a:ext cx="242605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Pick up delay at acceptance officies constitute 37% of transit time delay </a:t>
            </a:r>
          </a:p>
          <a:p>
            <a:pPr>
              <a:spcBef>
                <a:spcPct val="50000"/>
              </a:spcBef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There are acceptance office/sorting centers with significant pick up delays: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Processes &amp; quality control Riyadh - Wasel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Processes &amp; quality control Jeddah - Wasel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Processes &amp; quality control Dammam - Wasel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Central Post in Riyadh</a:t>
            </a:r>
          </a:p>
        </p:txBody>
      </p:sp>
      <p:sp>
        <p:nvSpPr>
          <p:cNvPr id="13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A5E4B4F-FDC7-4771-AB89-DD620DC51E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21455" y="999894"/>
            <a:ext cx="178377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Transit time impacts delivery offices significantly</a:t>
            </a:r>
          </a:p>
          <a:p>
            <a:pPr>
              <a:spcBef>
                <a:spcPct val="50000"/>
              </a:spcBef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The delivery office that are impacted the most by transit time: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Tabouk DCS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Almsadeh DCS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HQ Maidna DCS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Noziah DCS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Processes a&amp; quality control Riyadh - Wasel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E826-8E20-4926-998A-CC2A8F559CC9}"/>
              </a:ext>
            </a:extLst>
          </p:cNvPr>
          <p:cNvGrpSpPr/>
          <p:nvPr/>
        </p:nvGrpSpPr>
        <p:grpSpPr>
          <a:xfrm>
            <a:off x="2167947" y="2857886"/>
            <a:ext cx="720000" cy="720000"/>
            <a:chOff x="2579451" y="3282219"/>
            <a:chExt cx="720000" cy="720000"/>
          </a:xfrm>
          <a:solidFill>
            <a:schemeClr val="accent2"/>
          </a:solidFill>
        </p:grpSpPr>
        <p:sp>
          <p:nvSpPr>
            <p:cNvPr id="17" name="Rad 101">
              <a:extLst>
                <a:ext uri="{FF2B5EF4-FFF2-40B4-BE49-F238E27FC236}">
                  <a16:creationId xmlns:a16="http://schemas.microsoft.com/office/drawing/2014/main" id="{9EB2D873-2A8F-4C08-9F92-374B734184F0}"/>
                </a:ext>
              </a:extLst>
            </p:cNvPr>
            <p:cNvSpPr/>
            <p:nvPr/>
          </p:nvSpPr>
          <p:spPr bwMode="auto">
            <a:xfrm>
              <a:off x="2579451" y="3282219"/>
              <a:ext cx="720000" cy="720000"/>
            </a:xfrm>
            <a:prstGeom prst="donut">
              <a:avLst>
                <a:gd name="adj" fmla="val 2862"/>
              </a:avLst>
            </a:prstGeom>
            <a:grp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r>
                <a:rPr lang="en-US" b="1" noProof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2</a:t>
              </a:r>
            </a:p>
          </p:txBody>
        </p:sp>
        <p:sp>
          <p:nvSpPr>
            <p:cNvPr id="18" name="Rad 113">
              <a:extLst>
                <a:ext uri="{FF2B5EF4-FFF2-40B4-BE49-F238E27FC236}">
                  <a16:creationId xmlns:a16="http://schemas.microsoft.com/office/drawing/2014/main" id="{0B05EC93-B873-43DA-AA22-61C913609ADC}"/>
                </a:ext>
              </a:extLst>
            </p:cNvPr>
            <p:cNvSpPr/>
            <p:nvPr/>
          </p:nvSpPr>
          <p:spPr bwMode="auto">
            <a:xfrm>
              <a:off x="2633451" y="3336219"/>
              <a:ext cx="612000" cy="612000"/>
            </a:xfrm>
            <a:prstGeom prst="donut">
              <a:avLst>
                <a:gd name="adj" fmla="val 14672"/>
              </a:avLst>
            </a:prstGeom>
            <a:grp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5F94A2-E82E-47A0-9227-15E20BD6C2ED}"/>
              </a:ext>
            </a:extLst>
          </p:cNvPr>
          <p:cNvGrpSpPr/>
          <p:nvPr/>
        </p:nvGrpSpPr>
        <p:grpSpPr>
          <a:xfrm>
            <a:off x="456495" y="2857886"/>
            <a:ext cx="720000" cy="720000"/>
            <a:chOff x="454865" y="3282219"/>
            <a:chExt cx="720000" cy="720000"/>
          </a:xfrm>
        </p:grpSpPr>
        <p:sp>
          <p:nvSpPr>
            <p:cNvPr id="20" name="Rad 71">
              <a:extLst>
                <a:ext uri="{FF2B5EF4-FFF2-40B4-BE49-F238E27FC236}">
                  <a16:creationId xmlns:a16="http://schemas.microsoft.com/office/drawing/2014/main" id="{83238D36-447A-4F8E-B780-8EB5BEC62138}"/>
                </a:ext>
              </a:extLst>
            </p:cNvPr>
            <p:cNvSpPr/>
            <p:nvPr/>
          </p:nvSpPr>
          <p:spPr bwMode="auto">
            <a:xfrm>
              <a:off x="454865" y="3282219"/>
              <a:ext cx="720000" cy="720000"/>
            </a:xfrm>
            <a:prstGeom prst="donut">
              <a:avLst>
                <a:gd name="adj" fmla="val 2862"/>
              </a:avLst>
            </a:prstGeom>
            <a:solidFill>
              <a:srgbClr val="808080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21" name="Ellipse 14">
              <a:extLst>
                <a:ext uri="{FF2B5EF4-FFF2-40B4-BE49-F238E27FC236}">
                  <a16:creationId xmlns:a16="http://schemas.microsoft.com/office/drawing/2014/main" id="{B30D6D9B-6B10-4733-8E6F-86222E2FADB0}"/>
                </a:ext>
              </a:extLst>
            </p:cNvPr>
            <p:cNvSpPr/>
            <p:nvPr/>
          </p:nvSpPr>
          <p:spPr bwMode="auto">
            <a:xfrm>
              <a:off x="535865" y="3363219"/>
              <a:ext cx="558000" cy="558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en-US" sz="2000" b="1" noProof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8B1E74-097F-41A9-98B6-A29A2F4849C4}"/>
              </a:ext>
            </a:extLst>
          </p:cNvPr>
          <p:cNvGrpSpPr/>
          <p:nvPr/>
        </p:nvGrpSpPr>
        <p:grpSpPr>
          <a:xfrm>
            <a:off x="3879399" y="2857886"/>
            <a:ext cx="720000" cy="720000"/>
            <a:chOff x="4704037" y="3282219"/>
            <a:chExt cx="720000" cy="720000"/>
          </a:xfrm>
        </p:grpSpPr>
        <p:sp>
          <p:nvSpPr>
            <p:cNvPr id="22" name="Rad 66">
              <a:extLst>
                <a:ext uri="{FF2B5EF4-FFF2-40B4-BE49-F238E27FC236}">
                  <a16:creationId xmlns:a16="http://schemas.microsoft.com/office/drawing/2014/main" id="{DB5B87CC-80E9-454B-8368-9BEB438FBFF3}"/>
                </a:ext>
              </a:extLst>
            </p:cNvPr>
            <p:cNvSpPr/>
            <p:nvPr/>
          </p:nvSpPr>
          <p:spPr bwMode="auto">
            <a:xfrm>
              <a:off x="4704037" y="3282219"/>
              <a:ext cx="720000" cy="720000"/>
            </a:xfrm>
            <a:prstGeom prst="donut">
              <a:avLst>
                <a:gd name="adj" fmla="val 2862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23" name="Ellipse 67">
              <a:extLst>
                <a:ext uri="{FF2B5EF4-FFF2-40B4-BE49-F238E27FC236}">
                  <a16:creationId xmlns:a16="http://schemas.microsoft.com/office/drawing/2014/main" id="{C4DC9433-3921-45B4-8EEB-C2375D7D9651}"/>
                </a:ext>
              </a:extLst>
            </p:cNvPr>
            <p:cNvSpPr/>
            <p:nvPr/>
          </p:nvSpPr>
          <p:spPr bwMode="auto">
            <a:xfrm>
              <a:off x="4785037" y="3363219"/>
              <a:ext cx="558000" cy="558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en-US" b="1" noProof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3</a:t>
              </a:r>
              <a:endParaRPr lang="en-US" sz="20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4F8B1E-8881-4D8E-B47C-84C0CCF5D543}"/>
              </a:ext>
            </a:extLst>
          </p:cNvPr>
          <p:cNvGrpSpPr/>
          <p:nvPr/>
        </p:nvGrpSpPr>
        <p:grpSpPr>
          <a:xfrm>
            <a:off x="5590851" y="2857886"/>
            <a:ext cx="720000" cy="720000"/>
            <a:chOff x="6828622" y="3282219"/>
            <a:chExt cx="720000" cy="720000"/>
          </a:xfrm>
          <a:solidFill>
            <a:schemeClr val="accent2"/>
          </a:solidFill>
        </p:grpSpPr>
        <p:sp>
          <p:nvSpPr>
            <p:cNvPr id="24" name="Rad 77">
              <a:extLst>
                <a:ext uri="{FF2B5EF4-FFF2-40B4-BE49-F238E27FC236}">
                  <a16:creationId xmlns:a16="http://schemas.microsoft.com/office/drawing/2014/main" id="{77196E15-53C3-4DA5-9CE6-571B2E18D642}"/>
                </a:ext>
              </a:extLst>
            </p:cNvPr>
            <p:cNvSpPr/>
            <p:nvPr/>
          </p:nvSpPr>
          <p:spPr bwMode="auto">
            <a:xfrm>
              <a:off x="6828622" y="3282219"/>
              <a:ext cx="720000" cy="720000"/>
            </a:xfrm>
            <a:prstGeom prst="donut">
              <a:avLst>
                <a:gd name="adj" fmla="val 2862"/>
              </a:avLst>
            </a:prstGeom>
            <a:grp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noProof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4</a:t>
              </a:r>
            </a:p>
          </p:txBody>
        </p:sp>
        <p:sp>
          <p:nvSpPr>
            <p:cNvPr id="25" name="Rad 78">
              <a:extLst>
                <a:ext uri="{FF2B5EF4-FFF2-40B4-BE49-F238E27FC236}">
                  <a16:creationId xmlns:a16="http://schemas.microsoft.com/office/drawing/2014/main" id="{985484DD-1386-471A-AED1-E28F75C673A8}"/>
                </a:ext>
              </a:extLst>
            </p:cNvPr>
            <p:cNvSpPr/>
            <p:nvPr/>
          </p:nvSpPr>
          <p:spPr bwMode="auto">
            <a:xfrm>
              <a:off x="6882622" y="3336219"/>
              <a:ext cx="612000" cy="612000"/>
            </a:xfrm>
            <a:prstGeom prst="donut">
              <a:avLst>
                <a:gd name="adj" fmla="val 14672"/>
              </a:avLst>
            </a:prstGeom>
            <a:grp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1BBFCE-F97C-4736-8DB3-0CBB77C708AD}"/>
              </a:ext>
            </a:extLst>
          </p:cNvPr>
          <p:cNvCxnSpPr/>
          <p:nvPr/>
        </p:nvCxnSpPr>
        <p:spPr>
          <a:xfrm>
            <a:off x="816495" y="1517697"/>
            <a:ext cx="0" cy="1198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15E7FE-6944-40FF-BC80-964547F3CC2F}"/>
              </a:ext>
            </a:extLst>
          </p:cNvPr>
          <p:cNvCxnSpPr/>
          <p:nvPr/>
        </p:nvCxnSpPr>
        <p:spPr>
          <a:xfrm>
            <a:off x="4230892" y="1517697"/>
            <a:ext cx="0" cy="1198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DB2D20-B138-464E-9F26-ADBDB2CE90CA}"/>
              </a:ext>
            </a:extLst>
          </p:cNvPr>
          <p:cNvCxnSpPr/>
          <p:nvPr/>
        </p:nvCxnSpPr>
        <p:spPr>
          <a:xfrm flipV="1">
            <a:off x="2515978" y="3796755"/>
            <a:ext cx="0" cy="1198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E5E7F2-B9FA-4CB5-85C2-B8B488EB9DA8}"/>
              </a:ext>
            </a:extLst>
          </p:cNvPr>
          <p:cNvCxnSpPr/>
          <p:nvPr/>
        </p:nvCxnSpPr>
        <p:spPr>
          <a:xfrm flipV="1">
            <a:off x="5948824" y="3796755"/>
            <a:ext cx="0" cy="1198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6B3421-F9AC-4C21-B9F6-B7F350FFB756}"/>
              </a:ext>
            </a:extLst>
          </p:cNvPr>
          <p:cNvGrpSpPr/>
          <p:nvPr/>
        </p:nvGrpSpPr>
        <p:grpSpPr>
          <a:xfrm>
            <a:off x="9013754" y="2857886"/>
            <a:ext cx="720000" cy="720000"/>
            <a:chOff x="2579451" y="3282219"/>
            <a:chExt cx="720000" cy="720000"/>
          </a:xfrm>
          <a:solidFill>
            <a:schemeClr val="accent2"/>
          </a:solidFill>
        </p:grpSpPr>
        <p:sp>
          <p:nvSpPr>
            <p:cNvPr id="34" name="Rad 101">
              <a:extLst>
                <a:ext uri="{FF2B5EF4-FFF2-40B4-BE49-F238E27FC236}">
                  <a16:creationId xmlns:a16="http://schemas.microsoft.com/office/drawing/2014/main" id="{9A7C619E-1FE9-47EC-8898-7B63340252E2}"/>
                </a:ext>
              </a:extLst>
            </p:cNvPr>
            <p:cNvSpPr/>
            <p:nvPr/>
          </p:nvSpPr>
          <p:spPr bwMode="auto">
            <a:xfrm>
              <a:off x="2579451" y="3282219"/>
              <a:ext cx="720000" cy="720000"/>
            </a:xfrm>
            <a:prstGeom prst="donut">
              <a:avLst>
                <a:gd name="adj" fmla="val 2862"/>
              </a:avLst>
            </a:prstGeom>
            <a:grp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noProof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6</a:t>
              </a:r>
              <a:endParaRPr lang="en-US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35" name="Rad 113">
              <a:extLst>
                <a:ext uri="{FF2B5EF4-FFF2-40B4-BE49-F238E27FC236}">
                  <a16:creationId xmlns:a16="http://schemas.microsoft.com/office/drawing/2014/main" id="{EB00D9DD-4F58-4B21-99A0-F38834827E41}"/>
                </a:ext>
              </a:extLst>
            </p:cNvPr>
            <p:cNvSpPr/>
            <p:nvPr/>
          </p:nvSpPr>
          <p:spPr bwMode="auto">
            <a:xfrm>
              <a:off x="2633451" y="3336219"/>
              <a:ext cx="612000" cy="612000"/>
            </a:xfrm>
            <a:prstGeom prst="donut">
              <a:avLst>
                <a:gd name="adj" fmla="val 14672"/>
              </a:avLst>
            </a:prstGeom>
            <a:grp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D7E30C-02A7-4EF6-BC6D-7C6717453608}"/>
              </a:ext>
            </a:extLst>
          </p:cNvPr>
          <p:cNvGrpSpPr/>
          <p:nvPr/>
        </p:nvGrpSpPr>
        <p:grpSpPr>
          <a:xfrm>
            <a:off x="7302303" y="2857886"/>
            <a:ext cx="720000" cy="720000"/>
            <a:chOff x="454865" y="3282219"/>
            <a:chExt cx="720000" cy="720000"/>
          </a:xfrm>
        </p:grpSpPr>
        <p:sp>
          <p:nvSpPr>
            <p:cNvPr id="37" name="Rad 71">
              <a:extLst>
                <a:ext uri="{FF2B5EF4-FFF2-40B4-BE49-F238E27FC236}">
                  <a16:creationId xmlns:a16="http://schemas.microsoft.com/office/drawing/2014/main" id="{954243CA-1D19-4D7A-9BAF-B340EE8A3622}"/>
                </a:ext>
              </a:extLst>
            </p:cNvPr>
            <p:cNvSpPr/>
            <p:nvPr/>
          </p:nvSpPr>
          <p:spPr bwMode="auto">
            <a:xfrm>
              <a:off x="454865" y="3282219"/>
              <a:ext cx="720000" cy="720000"/>
            </a:xfrm>
            <a:prstGeom prst="donut">
              <a:avLst>
                <a:gd name="adj" fmla="val 2862"/>
              </a:avLst>
            </a:prstGeom>
            <a:solidFill>
              <a:srgbClr val="808080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38" name="Ellipse 14">
              <a:extLst>
                <a:ext uri="{FF2B5EF4-FFF2-40B4-BE49-F238E27FC236}">
                  <a16:creationId xmlns:a16="http://schemas.microsoft.com/office/drawing/2014/main" id="{EC075921-2383-47D8-8852-B5A311EF8DAA}"/>
                </a:ext>
              </a:extLst>
            </p:cNvPr>
            <p:cNvSpPr/>
            <p:nvPr/>
          </p:nvSpPr>
          <p:spPr bwMode="auto">
            <a:xfrm>
              <a:off x="535865" y="3363219"/>
              <a:ext cx="558000" cy="558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en-US" b="1" noProof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Tahoma" panose="020B0604030504040204" pitchFamily="34" charset="0"/>
                </a:rPr>
                <a:t>5</a:t>
              </a:r>
              <a:endParaRPr lang="en-US" sz="20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sp>
        <p:nvSpPr>
          <p:cNvPr id="4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71FD16A-DA71-4D62-B922-E8C0A9F353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25048" y="3804876"/>
            <a:ext cx="235137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Main city delivery category is heavily impacted by transit time delays compared to Sub city delivery category </a:t>
            </a:r>
          </a:p>
        </p:txBody>
      </p:sp>
      <p:sp>
        <p:nvSpPr>
          <p:cNvPr id="4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902C9A63-1870-4133-A346-7C70A3A747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24888" y="3792265"/>
            <a:ext cx="2426057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As the number of processing center increase, delay due to transit time also increases across all delivery cities and offices 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Processing center count of more than 2 increase the probability of delay for an item for both Main City and Sub City 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8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Processing center cout of 1 has significantly low probability of delay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16B3BD-584C-4C34-AA90-1A8CA730D869}"/>
              </a:ext>
            </a:extLst>
          </p:cNvPr>
          <p:cNvCxnSpPr/>
          <p:nvPr/>
        </p:nvCxnSpPr>
        <p:spPr>
          <a:xfrm>
            <a:off x="7626204" y="1517697"/>
            <a:ext cx="0" cy="1198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248F87-762F-43C0-AD96-A0CA7E0B9AA8}"/>
              </a:ext>
            </a:extLst>
          </p:cNvPr>
          <p:cNvCxnSpPr/>
          <p:nvPr/>
        </p:nvCxnSpPr>
        <p:spPr>
          <a:xfrm flipV="1">
            <a:off x="9381669" y="3796755"/>
            <a:ext cx="0" cy="1198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D4F3C9-23D8-417F-AF1F-8D5DDF5555B9}"/>
              </a:ext>
            </a:extLst>
          </p:cNvPr>
          <p:cNvCxnSpPr>
            <a:stCxn id="20" idx="6"/>
            <a:endCxn id="17" idx="2"/>
          </p:cNvCxnSpPr>
          <p:nvPr/>
        </p:nvCxnSpPr>
        <p:spPr>
          <a:xfrm>
            <a:off x="1176495" y="3217886"/>
            <a:ext cx="9914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E5C9C7-F1B2-46BD-B96C-CB8135CBCF8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2887947" y="3217886"/>
            <a:ext cx="9914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CF2896-9907-415C-A33F-C183ED330EF2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599399" y="3217886"/>
            <a:ext cx="9914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1F46B3-2FF2-4BD9-A6F0-52386871BB7C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6310851" y="3217886"/>
            <a:ext cx="9914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8D884B-08C7-4A8A-91E3-387E65C64763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>
            <a:off x="8022303" y="3217886"/>
            <a:ext cx="9914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59" y="107923"/>
            <a:ext cx="9148999" cy="411020"/>
          </a:xfrm>
        </p:spPr>
        <p:txBody>
          <a:bodyPr>
            <a:normAutofit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Product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types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affected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by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transit</a:t>
            </a:r>
            <a:r>
              <a:rPr lang="es-ES" sz="2200" spc="-10" dirty="0">
                <a:solidFill>
                  <a:srgbClr val="0070C0"/>
                </a:solidFill>
              </a:rPr>
              <a:t> time </a:t>
            </a:r>
            <a:r>
              <a:rPr lang="es-ES" sz="2200" spc="-10" dirty="0" err="1">
                <a:solidFill>
                  <a:srgbClr val="0070C0"/>
                </a:solidFill>
              </a:rPr>
              <a:t>delays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5363" y="5684197"/>
            <a:ext cx="1025857" cy="365125"/>
          </a:xfrm>
        </p:spPr>
        <p:txBody>
          <a:bodyPr/>
          <a:lstStyle/>
          <a:p>
            <a:fld id="{6AE4EBB0-FFB5-4BFF-98A4-3BDD4F0CD492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AFE47-80D4-4FB9-AC68-A74A90D99BE4}"/>
              </a:ext>
            </a:extLst>
          </p:cNvPr>
          <p:cNvSpPr/>
          <p:nvPr/>
        </p:nvSpPr>
        <p:spPr>
          <a:xfrm>
            <a:off x="471522" y="570961"/>
            <a:ext cx="7590296" cy="41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A3741"/>
                </a:solidFill>
              </a:rPr>
              <a:t>Number of delays by product types impacted by </a:t>
            </a:r>
            <a:r>
              <a:rPr lang="en-US" sz="1200" b="1" dirty="0">
                <a:solidFill>
                  <a:srgbClr val="0A3741"/>
                </a:solidFill>
              </a:rPr>
              <a:t>transit time</a:t>
            </a:r>
          </a:p>
          <a:p>
            <a:r>
              <a:rPr lang="en-US" sz="1200" b="1" dirty="0">
                <a:solidFill>
                  <a:srgbClr val="0A3741"/>
                </a:solidFill>
              </a:rPr>
              <a:t>E-commerce items have the highest number of delays compared to other products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5BA80-9FD1-47EC-B523-E55631B40DC9}"/>
              </a:ext>
            </a:extLst>
          </p:cNvPr>
          <p:cNvSpPr/>
          <p:nvPr/>
        </p:nvSpPr>
        <p:spPr>
          <a:xfrm>
            <a:off x="9900764" y="1036070"/>
            <a:ext cx="2076284" cy="60091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A3741"/>
                </a:solidFill>
              </a:rPr>
              <a:t>There is a 38% likelihood that an E-store item will be delayed delivery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B289B7-6BDC-465D-967F-475969FBDE85}"/>
              </a:ext>
            </a:extLst>
          </p:cNvPr>
          <p:cNvSpPr/>
          <p:nvPr/>
        </p:nvSpPr>
        <p:spPr>
          <a:xfrm>
            <a:off x="9900764" y="2599205"/>
            <a:ext cx="2076282" cy="45740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A3741"/>
                </a:solidFill>
              </a:rPr>
              <a:t>Printed registered have almost 0% chance of delay</a:t>
            </a:r>
            <a:endParaRPr lang="en-US" sz="1600" dirty="0">
              <a:solidFill>
                <a:srgbClr val="0A374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124B54-75B6-416D-8016-7C856E15B439}"/>
              </a:ext>
            </a:extLst>
          </p:cNvPr>
          <p:cNvSpPr/>
          <p:nvPr/>
        </p:nvSpPr>
        <p:spPr>
          <a:xfrm>
            <a:off x="9900764" y="3237468"/>
            <a:ext cx="2076282" cy="59793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A3741"/>
                </a:solidFill>
              </a:rPr>
              <a:t>Out of 100 document product type 6 will mostly be delayed delivery</a:t>
            </a:r>
            <a:endParaRPr lang="en-US" sz="1600" dirty="0">
              <a:solidFill>
                <a:srgbClr val="0A374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E405A-DE38-4E2E-BC71-1C98018273F1}"/>
              </a:ext>
            </a:extLst>
          </p:cNvPr>
          <p:cNvSpPr/>
          <p:nvPr/>
        </p:nvSpPr>
        <p:spPr>
          <a:xfrm>
            <a:off x="9900764" y="1817845"/>
            <a:ext cx="2076283" cy="60091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A3741"/>
                </a:solidFill>
              </a:rPr>
              <a:t>Out of a 100 E-store items 38 will most likely be delivered late</a:t>
            </a:r>
            <a:endParaRPr lang="en-US" sz="1600" dirty="0">
              <a:solidFill>
                <a:srgbClr val="0A374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2F6A41A-C07D-48D3-ABE7-9A393DB7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6143" y="-1034487"/>
            <a:ext cx="5083031" cy="91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EC69CF-93D8-4CA2-BEA2-4005AFEF3475}"/>
              </a:ext>
            </a:extLst>
          </p:cNvPr>
          <p:cNvSpPr/>
          <p:nvPr/>
        </p:nvSpPr>
        <p:spPr>
          <a:xfrm>
            <a:off x="471522" y="1299990"/>
            <a:ext cx="9130637" cy="1573468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24" y="152334"/>
            <a:ext cx="7590296" cy="411020"/>
          </a:xfrm>
        </p:spPr>
        <p:txBody>
          <a:bodyPr>
            <a:normAutofit fontScale="90000"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Product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types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affected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by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transit</a:t>
            </a:r>
            <a:r>
              <a:rPr lang="es-ES" sz="2200" spc="-10" dirty="0">
                <a:solidFill>
                  <a:srgbClr val="0070C0"/>
                </a:solidFill>
              </a:rPr>
              <a:t> time </a:t>
            </a:r>
            <a:r>
              <a:rPr lang="es-ES" sz="2200" spc="-10" dirty="0" err="1">
                <a:solidFill>
                  <a:srgbClr val="0070C0"/>
                </a:solidFill>
              </a:rPr>
              <a:t>delays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s-ES" sz="2200" spc="-10" dirty="0">
                <a:solidFill>
                  <a:srgbClr val="0070C0"/>
                </a:solidFill>
              </a:rPr>
              <a:t> 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5363" y="5684197"/>
            <a:ext cx="1025857" cy="365125"/>
          </a:xfrm>
        </p:spPr>
        <p:txBody>
          <a:bodyPr/>
          <a:lstStyle/>
          <a:p>
            <a:fld id="{6AE4EBB0-FFB5-4BFF-98A4-3BDD4F0CD492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E15F-20F3-4C85-B192-3D2A8F1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525" y="1080094"/>
            <a:ext cx="9148996" cy="48909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EC69CF-93D8-4CA2-BEA2-4005AFEF3475}"/>
              </a:ext>
            </a:extLst>
          </p:cNvPr>
          <p:cNvSpPr/>
          <p:nvPr/>
        </p:nvSpPr>
        <p:spPr>
          <a:xfrm>
            <a:off x="471524" y="1077541"/>
            <a:ext cx="9148996" cy="16054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AFE47-80D4-4FB9-AC68-A74A90D99BE4}"/>
              </a:ext>
            </a:extLst>
          </p:cNvPr>
          <p:cNvSpPr/>
          <p:nvPr/>
        </p:nvSpPr>
        <p:spPr>
          <a:xfrm>
            <a:off x="471524" y="547641"/>
            <a:ext cx="7590296" cy="41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A3741"/>
                </a:solidFill>
              </a:rPr>
              <a:t>Number of delays by product types impacted by </a:t>
            </a:r>
            <a:r>
              <a:rPr lang="en-US" sz="1100" b="1" dirty="0">
                <a:solidFill>
                  <a:srgbClr val="0A3741"/>
                </a:solidFill>
              </a:rPr>
              <a:t>transit time</a:t>
            </a:r>
          </a:p>
          <a:p>
            <a:r>
              <a:rPr lang="en-US" sz="1100" b="1" dirty="0">
                <a:solidFill>
                  <a:srgbClr val="0A3741"/>
                </a:solidFill>
              </a:rPr>
              <a:t>E-commerce items have the highest number of delays compared to other products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0312E0F-E237-49CA-B8F7-4A8DA5C5D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950466"/>
              </p:ext>
            </p:extLst>
          </p:nvPr>
        </p:nvGraphicFramePr>
        <p:xfrm>
          <a:off x="9919372" y="1053582"/>
          <a:ext cx="2080261" cy="411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1B289B7-6BDC-465D-967F-475969FBDE85}"/>
              </a:ext>
            </a:extLst>
          </p:cNvPr>
          <p:cNvSpPr/>
          <p:nvPr/>
        </p:nvSpPr>
        <p:spPr>
          <a:xfrm>
            <a:off x="9878428" y="2327036"/>
            <a:ext cx="2118941" cy="4110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02060"/>
                </a:solidFill>
              </a:rPr>
              <a:t>Priority letter registered have almost 0% chance of delay</a:t>
            </a:r>
            <a:endParaRPr lang="en-US" sz="1400" dirty="0">
              <a:solidFill>
                <a:srgbClr val="002060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3F8C60-C0A5-4750-B11B-7B4759BC9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072654"/>
              </p:ext>
            </p:extLst>
          </p:nvPr>
        </p:nvGraphicFramePr>
        <p:xfrm>
          <a:off x="9878428" y="2963762"/>
          <a:ext cx="2080261" cy="411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54CEEC-AA15-4B3B-8FAE-D8A0B7AAA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509896"/>
              </p:ext>
            </p:extLst>
          </p:nvPr>
        </p:nvGraphicFramePr>
        <p:xfrm>
          <a:off x="9905724" y="1690309"/>
          <a:ext cx="2080261" cy="411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764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86699"/>
            <a:ext cx="12226565" cy="686925"/>
          </a:xfrm>
        </p:spPr>
        <p:txBody>
          <a:bodyPr>
            <a:normAutofit fontScale="90000"/>
          </a:bodyPr>
          <a:lstStyle/>
          <a:p>
            <a:r>
              <a:rPr lang="en-US" sz="2200" spc="-10">
                <a:solidFill>
                  <a:srgbClr val="0070C0"/>
                </a:solidFill>
              </a:rPr>
              <a:t>Pick up delay at acceptance office is a mojor contribution to delivery delay for ecommerce items</a:t>
            </a:r>
            <a:endParaRPr lang="en-US" sz="220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B249B-60DF-43F2-831E-BFB07A153A4E}"/>
              </a:ext>
            </a:extLst>
          </p:cNvPr>
          <p:cNvSpPr/>
          <p:nvPr/>
        </p:nvSpPr>
        <p:spPr>
          <a:xfrm>
            <a:off x="122548" y="903515"/>
            <a:ext cx="7365534" cy="319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A3741"/>
                </a:solidFill>
              </a:rPr>
              <a:t>Impact of pick up at acceptance office on delivery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E0298-6B83-4A17-8C0F-61FA5844FFF5}"/>
              </a:ext>
            </a:extLst>
          </p:cNvPr>
          <p:cNvSpPr/>
          <p:nvPr/>
        </p:nvSpPr>
        <p:spPr>
          <a:xfrm>
            <a:off x="9749587" y="1668613"/>
            <a:ext cx="1702965" cy="87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0A3741"/>
                </a:solidFill>
              </a:rPr>
              <a:t>As pick up interval or duration increases, the probability of delay also increases</a:t>
            </a:r>
            <a:endParaRPr lang="en-US" sz="2000" i="1" dirty="0">
              <a:solidFill>
                <a:srgbClr val="0A374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8A3672-536D-4377-89C1-60CEBCDC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" y="1246675"/>
            <a:ext cx="9253464" cy="48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64BC2F-5EDB-4DE6-A301-3300ADB7DC28}"/>
              </a:ext>
            </a:extLst>
          </p:cNvPr>
          <p:cNvCxnSpPr>
            <a:cxnSpLocks/>
          </p:cNvCxnSpPr>
          <p:nvPr/>
        </p:nvCxnSpPr>
        <p:spPr>
          <a:xfrm flipV="1">
            <a:off x="5760527" y="2317568"/>
            <a:ext cx="4236441" cy="2329169"/>
          </a:xfrm>
          <a:prstGeom prst="straightConnector1">
            <a:avLst/>
          </a:prstGeom>
          <a:ln>
            <a:solidFill>
              <a:srgbClr val="2C3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41" y="203414"/>
            <a:ext cx="10676104" cy="411020"/>
          </a:xfrm>
        </p:spPr>
        <p:txBody>
          <a:bodyPr>
            <a:normAutofit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Impact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of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transit</a:t>
            </a:r>
            <a:r>
              <a:rPr lang="es-ES" sz="2200" spc="-10" dirty="0">
                <a:solidFill>
                  <a:srgbClr val="0070C0"/>
                </a:solidFill>
              </a:rPr>
              <a:t> time </a:t>
            </a:r>
            <a:r>
              <a:rPr lang="es-ES" sz="2200" spc="-10" dirty="0" err="1">
                <a:solidFill>
                  <a:srgbClr val="0070C0"/>
                </a:solidFill>
              </a:rPr>
              <a:t>on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acceptance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category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delay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4077C-7D40-4651-802B-EF8792BCCEC7}"/>
              </a:ext>
            </a:extLst>
          </p:cNvPr>
          <p:cNvSpPr/>
          <p:nvPr/>
        </p:nvSpPr>
        <p:spPr>
          <a:xfrm>
            <a:off x="435641" y="656050"/>
            <a:ext cx="10368792" cy="285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A3741"/>
                </a:solidFill>
              </a:rPr>
              <a:t>Official offices have the highest probability of delay compared to other acceptance category</a:t>
            </a:r>
            <a:endParaRPr lang="en-US" dirty="0">
              <a:solidFill>
                <a:srgbClr val="0A374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BD8B4C-7493-4687-8DBE-1554AB92F933}"/>
              </a:ext>
            </a:extLst>
          </p:cNvPr>
          <p:cNvCxnSpPr/>
          <p:nvPr/>
        </p:nvCxnSpPr>
        <p:spPr>
          <a:xfrm flipV="1">
            <a:off x="4018327" y="1082838"/>
            <a:ext cx="0" cy="1551305"/>
          </a:xfrm>
          <a:prstGeom prst="straightConnector1">
            <a:avLst/>
          </a:prstGeom>
          <a:ln w="19050">
            <a:solidFill>
              <a:srgbClr val="0A374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F8B3FF-360B-4307-9B51-1FFCC9F6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2" y="871543"/>
            <a:ext cx="9414940" cy="524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6B581A-4BCA-474E-A657-217679125C2E}"/>
              </a:ext>
            </a:extLst>
          </p:cNvPr>
          <p:cNvSpPr/>
          <p:nvPr/>
        </p:nvSpPr>
        <p:spPr>
          <a:xfrm>
            <a:off x="4056238" y="5958145"/>
            <a:ext cx="2241070" cy="28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 time (days)</a:t>
            </a:r>
          </a:p>
        </p:txBody>
      </p:sp>
    </p:spTree>
    <p:extLst>
      <p:ext uri="{BB962C8B-B14F-4D97-AF65-F5344CB8AC3E}">
        <p14:creationId xmlns:p14="http://schemas.microsoft.com/office/powerpoint/2010/main" val="32434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6" y="186700"/>
            <a:ext cx="10676104" cy="411020"/>
          </a:xfrm>
        </p:spPr>
        <p:txBody>
          <a:bodyPr>
            <a:normAutofit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The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impact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of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trasportation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on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delivery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city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category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delay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ED707-338C-452F-B7C6-DD574718A0ED}"/>
              </a:ext>
            </a:extLst>
          </p:cNvPr>
          <p:cNvSpPr/>
          <p:nvPr/>
        </p:nvSpPr>
        <p:spPr>
          <a:xfrm>
            <a:off x="276836" y="576938"/>
            <a:ext cx="9697673" cy="335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A3741"/>
                </a:solidFill>
              </a:rPr>
              <a:t>Transportation impact main city delivery significantly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3BAD3-A177-4829-AF2B-748FE9C9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3" y="912499"/>
            <a:ext cx="9512958" cy="52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E4DC42-6FCF-4211-8EBB-860B49D51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10" dirty="0">
                <a:solidFill>
                  <a:srgbClr val="FFFF00"/>
                </a:solidFill>
                <a:latin typeface="Tahoma"/>
                <a:cs typeface="Tahoma"/>
              </a:rPr>
              <a:t>SLA Impact on delivery delay </a:t>
            </a:r>
            <a:endParaRPr lang="en-GB" sz="4400" spc="-10" dirty="0">
              <a:solidFill>
                <a:srgbClr val="FFFF00"/>
              </a:solidFill>
              <a:latin typeface="Tahoma"/>
              <a:cs typeface="Tahoma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7A931E-5E8A-4E0E-B305-9F9070A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Powerpoint title_Chapter title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6887A8-0FA1-4C17-9438-A6C433B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2" y="153895"/>
            <a:ext cx="10676104" cy="666189"/>
          </a:xfrm>
        </p:spPr>
        <p:txBody>
          <a:bodyPr>
            <a:normAutofit fontScale="90000"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There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is</a:t>
            </a:r>
            <a:r>
              <a:rPr lang="es-ES" sz="2200" spc="-10" dirty="0">
                <a:solidFill>
                  <a:srgbClr val="0070C0"/>
                </a:solidFill>
              </a:rPr>
              <a:t> a 27% </a:t>
            </a:r>
            <a:r>
              <a:rPr lang="es-ES" sz="2200" spc="-10" dirty="0" err="1">
                <a:solidFill>
                  <a:srgbClr val="0070C0"/>
                </a:solidFill>
              </a:rPr>
              <a:t>probability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for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item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with</a:t>
            </a:r>
            <a:r>
              <a:rPr lang="es-ES" sz="2200" spc="-10" dirty="0">
                <a:solidFill>
                  <a:srgbClr val="0070C0"/>
                </a:solidFill>
              </a:rPr>
              <a:t> SLA </a:t>
            </a:r>
            <a:r>
              <a:rPr lang="es-ES" sz="2200" spc="-10" dirty="0" err="1">
                <a:solidFill>
                  <a:srgbClr val="0070C0"/>
                </a:solidFill>
              </a:rPr>
              <a:t>of</a:t>
            </a:r>
            <a:r>
              <a:rPr lang="es-ES" sz="2200" spc="-10" dirty="0">
                <a:solidFill>
                  <a:srgbClr val="0070C0"/>
                </a:solidFill>
              </a:rPr>
              <a:t> 2 </a:t>
            </a:r>
            <a:r>
              <a:rPr lang="es-ES" sz="2200" spc="-10" dirty="0" err="1">
                <a:solidFill>
                  <a:srgbClr val="0070C0"/>
                </a:solidFill>
              </a:rPr>
              <a:t>days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to</a:t>
            </a:r>
            <a:r>
              <a:rPr lang="es-ES" sz="2200" spc="-10" dirty="0">
                <a:solidFill>
                  <a:srgbClr val="0070C0"/>
                </a:solidFill>
              </a:rPr>
              <a:t> be </a:t>
            </a:r>
            <a:r>
              <a:rPr lang="es-ES" sz="2200" spc="-10" dirty="0" err="1">
                <a:solidFill>
                  <a:srgbClr val="0070C0"/>
                </a:solidFill>
              </a:rPr>
              <a:t>delivered</a:t>
            </a:r>
            <a:r>
              <a:rPr lang="es-ES" sz="2200" spc="-10" dirty="0">
                <a:solidFill>
                  <a:srgbClr val="0070C0"/>
                </a:solidFill>
              </a:rPr>
              <a:t> late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BD545C-81DD-4D70-907C-62A42F318B6D}"/>
              </a:ext>
            </a:extLst>
          </p:cNvPr>
          <p:cNvSpPr/>
          <p:nvPr/>
        </p:nvSpPr>
        <p:spPr>
          <a:xfrm>
            <a:off x="7799941" y="1749518"/>
            <a:ext cx="4082971" cy="3102599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A374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879D4-3139-4453-AFD9-19607836D4AE}"/>
              </a:ext>
            </a:extLst>
          </p:cNvPr>
          <p:cNvSpPr/>
          <p:nvPr/>
        </p:nvSpPr>
        <p:spPr>
          <a:xfrm>
            <a:off x="1799404" y="939344"/>
            <a:ext cx="4424751" cy="41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A3741"/>
                </a:solidFill>
              </a:rPr>
              <a:t>SLA of 2 days have the highest probability of delay</a:t>
            </a:r>
            <a:r>
              <a:rPr lang="en-US" dirty="0">
                <a:solidFill>
                  <a:srgbClr val="0A3741"/>
                </a:solidFill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DBEB76-CB16-4F8D-831C-9768CF2B9067}"/>
              </a:ext>
            </a:extLst>
          </p:cNvPr>
          <p:cNvGrpSpPr/>
          <p:nvPr/>
        </p:nvGrpSpPr>
        <p:grpSpPr>
          <a:xfrm>
            <a:off x="8023451" y="1844130"/>
            <a:ext cx="3947990" cy="519611"/>
            <a:chOff x="7206143" y="1730886"/>
            <a:chExt cx="4526305" cy="5196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F1257C-00AF-4BBD-84E5-DD3FE457A10D}"/>
                </a:ext>
              </a:extLst>
            </p:cNvPr>
            <p:cNvSpPr/>
            <p:nvPr/>
          </p:nvSpPr>
          <p:spPr>
            <a:xfrm>
              <a:off x="7936672" y="1730886"/>
              <a:ext cx="3795776" cy="498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rtlCol="0" anchor="ctr"/>
            <a:lstStyle/>
            <a:p>
              <a:r>
                <a:rPr 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SLA of 5,6 &amp; 7 have the lowest probability of delay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EBE257C6-4072-4E8A-9416-A59F67F47345}"/>
                </a:ext>
              </a:extLst>
            </p:cNvPr>
            <p:cNvSpPr/>
            <p:nvPr/>
          </p:nvSpPr>
          <p:spPr>
            <a:xfrm>
              <a:off x="7206143" y="1776219"/>
              <a:ext cx="474278" cy="474278"/>
            </a:xfrm>
            <a:prstGeom prst="chevron">
              <a:avLst/>
            </a:prstGeom>
            <a:solidFill>
              <a:srgbClr val="00B0F0"/>
            </a:solidFill>
            <a:ln w="38100">
              <a:solidFill>
                <a:srgbClr val="0A374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F7273748-E883-4B73-A1D3-B046D86E007D}"/>
              </a:ext>
            </a:extLst>
          </p:cNvPr>
          <p:cNvSpPr/>
          <p:nvPr/>
        </p:nvSpPr>
        <p:spPr>
          <a:xfrm>
            <a:off x="8716174" y="1350364"/>
            <a:ext cx="2639760" cy="350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Chart Summary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D8EAD-B742-4487-8EFD-436DB8AB2A58}"/>
              </a:ext>
            </a:extLst>
          </p:cNvPr>
          <p:cNvGrpSpPr/>
          <p:nvPr/>
        </p:nvGrpSpPr>
        <p:grpSpPr>
          <a:xfrm>
            <a:off x="8023451" y="2755249"/>
            <a:ext cx="3947990" cy="545569"/>
            <a:chOff x="7206143" y="1704928"/>
            <a:chExt cx="4526305" cy="5455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4E362-C5F8-4273-AD76-B4AAE59556CA}"/>
                </a:ext>
              </a:extLst>
            </p:cNvPr>
            <p:cNvSpPr/>
            <p:nvPr/>
          </p:nvSpPr>
          <p:spPr>
            <a:xfrm>
              <a:off x="7936672" y="1704928"/>
              <a:ext cx="3795776" cy="498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rtlCol="0" anchor="ctr"/>
            <a:lstStyle/>
            <a:p>
              <a:r>
                <a:rPr 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Changing SLA of 2 days to 3 days will decrease the      probability of delay of an item by 27%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BD00C945-CAE5-41EB-B6AF-7D790FDC6355}"/>
                </a:ext>
              </a:extLst>
            </p:cNvPr>
            <p:cNvSpPr/>
            <p:nvPr/>
          </p:nvSpPr>
          <p:spPr>
            <a:xfrm>
              <a:off x="7206143" y="1776219"/>
              <a:ext cx="474278" cy="474278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0A374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9FDB7E-BFA1-4ADA-933C-06C199615A0E}"/>
              </a:ext>
            </a:extLst>
          </p:cNvPr>
          <p:cNvGrpSpPr/>
          <p:nvPr/>
        </p:nvGrpSpPr>
        <p:grpSpPr>
          <a:xfrm>
            <a:off x="8023451" y="3761649"/>
            <a:ext cx="3947990" cy="535701"/>
            <a:chOff x="7206143" y="1714796"/>
            <a:chExt cx="4526305" cy="5357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022A75-48CC-44EB-8CA5-8F328A81BAB9}"/>
                </a:ext>
              </a:extLst>
            </p:cNvPr>
            <p:cNvSpPr/>
            <p:nvPr/>
          </p:nvSpPr>
          <p:spPr>
            <a:xfrm>
              <a:off x="7936672" y="1714796"/>
              <a:ext cx="3795776" cy="498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rtlCol="0" anchor="ctr"/>
            <a:lstStyle/>
            <a:p>
              <a:r>
                <a:rPr 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SLA of 7 days shows the lowest possible probability of delay for an item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30883F38-D688-4CB9-83CD-60C568C657F4}"/>
                </a:ext>
              </a:extLst>
            </p:cNvPr>
            <p:cNvSpPr/>
            <p:nvPr/>
          </p:nvSpPr>
          <p:spPr>
            <a:xfrm>
              <a:off x="7206143" y="1776219"/>
              <a:ext cx="474278" cy="474278"/>
            </a:xfrm>
            <a:prstGeom prst="chevron">
              <a:avLst/>
            </a:prstGeom>
            <a:noFill/>
            <a:ln w="38100">
              <a:solidFill>
                <a:srgbClr val="0A374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FD463D-B2F5-4B72-AC7B-9939D363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" y="1277958"/>
            <a:ext cx="7304626" cy="44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9AEE3A-A459-411C-8CFB-34CD83D03CB6}"/>
              </a:ext>
            </a:extLst>
          </p:cNvPr>
          <p:cNvSpPr/>
          <p:nvPr/>
        </p:nvSpPr>
        <p:spPr>
          <a:xfrm>
            <a:off x="0" y="6120245"/>
            <a:ext cx="12192000" cy="4110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3" y="140247"/>
            <a:ext cx="10676104" cy="625063"/>
          </a:xfrm>
        </p:spPr>
        <p:txBody>
          <a:bodyPr>
            <a:normAutofit fontScale="90000"/>
          </a:bodyPr>
          <a:lstStyle/>
          <a:p>
            <a:r>
              <a:rPr lang="es-ES" sz="2200" spc="-10" dirty="0">
                <a:solidFill>
                  <a:srgbClr val="0070C0"/>
                </a:solidFill>
              </a:rPr>
              <a:t>Sub City </a:t>
            </a:r>
            <a:r>
              <a:rPr lang="es-ES" sz="2200" spc="-10" dirty="0" err="1">
                <a:solidFill>
                  <a:srgbClr val="0070C0"/>
                </a:solidFill>
              </a:rPr>
              <a:t>delivery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category</a:t>
            </a:r>
            <a:r>
              <a:rPr lang="es-ES" sz="2200" spc="-10" dirty="0">
                <a:solidFill>
                  <a:srgbClr val="0070C0"/>
                </a:solidFill>
              </a:rPr>
              <a:t> and </a:t>
            </a:r>
            <a:r>
              <a:rPr lang="es-ES" sz="2200" spc="-10" dirty="0" err="1">
                <a:solidFill>
                  <a:srgbClr val="0070C0"/>
                </a:solidFill>
              </a:rPr>
              <a:t>distribution</a:t>
            </a:r>
            <a:r>
              <a:rPr lang="es-ES" sz="2200" spc="-10" dirty="0">
                <a:solidFill>
                  <a:srgbClr val="0070C0"/>
                </a:solidFill>
              </a:rPr>
              <a:t> office </a:t>
            </a:r>
            <a:r>
              <a:rPr lang="es-ES" sz="2200" spc="-10" dirty="0" err="1">
                <a:solidFill>
                  <a:srgbClr val="0070C0"/>
                </a:solidFill>
              </a:rPr>
              <a:t>acceptance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category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064" y="6665078"/>
            <a:ext cx="1025857" cy="365125"/>
          </a:xfrm>
        </p:spPr>
        <p:txBody>
          <a:bodyPr/>
          <a:lstStyle/>
          <a:p>
            <a:fld id="{6AE4EBB0-FFB5-4BFF-98A4-3BDD4F0CD492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CAA6D-FE3B-4879-B2A0-3B89BD007C68}"/>
              </a:ext>
            </a:extLst>
          </p:cNvPr>
          <p:cNvSpPr/>
          <p:nvPr/>
        </p:nvSpPr>
        <p:spPr>
          <a:xfrm>
            <a:off x="74645" y="811763"/>
            <a:ext cx="5011323" cy="41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A3741"/>
                </a:solidFill>
              </a:rPr>
              <a:t>Probability of delay is high for </a:t>
            </a:r>
            <a:r>
              <a:rPr lang="en-US" sz="1100" b="1" dirty="0">
                <a:solidFill>
                  <a:srgbClr val="0A3741"/>
                </a:solidFill>
              </a:rPr>
              <a:t>Main City </a:t>
            </a:r>
            <a:r>
              <a:rPr lang="en-US" sz="1100" dirty="0">
                <a:solidFill>
                  <a:srgbClr val="0A3741"/>
                </a:solidFill>
              </a:rPr>
              <a:t>category compared to </a:t>
            </a:r>
            <a:r>
              <a:rPr lang="en-US" sz="1100" b="1" dirty="0">
                <a:solidFill>
                  <a:srgbClr val="0A3741"/>
                </a:solidFill>
              </a:rPr>
              <a:t>Sub City</a:t>
            </a:r>
            <a:endParaRPr lang="en-US" b="1" dirty="0">
              <a:solidFill>
                <a:srgbClr val="0A374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F3BA-05FE-4B41-93ED-28C9E4F2696D}"/>
              </a:ext>
            </a:extLst>
          </p:cNvPr>
          <p:cNvSpPr/>
          <p:nvPr/>
        </p:nvSpPr>
        <p:spPr>
          <a:xfrm>
            <a:off x="5638350" y="811763"/>
            <a:ext cx="5551714" cy="41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A3741"/>
                </a:solidFill>
              </a:rPr>
              <a:t>There is a </a:t>
            </a:r>
            <a:r>
              <a:rPr lang="en-US" sz="1100" b="1" dirty="0">
                <a:solidFill>
                  <a:srgbClr val="0A3741"/>
                </a:solidFill>
              </a:rPr>
              <a:t>34% probability of delay</a:t>
            </a:r>
            <a:r>
              <a:rPr lang="en-US" sz="1100" dirty="0">
                <a:solidFill>
                  <a:srgbClr val="0A3741"/>
                </a:solidFill>
              </a:rPr>
              <a:t> for an item from the </a:t>
            </a:r>
            <a:r>
              <a:rPr lang="en-US" sz="1100" b="1" dirty="0">
                <a:solidFill>
                  <a:srgbClr val="0A3741"/>
                </a:solidFill>
              </a:rPr>
              <a:t>Distribution Office </a:t>
            </a:r>
            <a:r>
              <a:rPr lang="en-US" sz="1100" dirty="0">
                <a:solidFill>
                  <a:srgbClr val="0A3741"/>
                </a:solidFill>
              </a:rPr>
              <a:t>with an SLA of </a:t>
            </a:r>
            <a:r>
              <a:rPr lang="en-US" sz="1100" b="1" dirty="0">
                <a:solidFill>
                  <a:srgbClr val="0A3741"/>
                </a:solidFill>
              </a:rPr>
              <a:t>2 days.</a:t>
            </a:r>
            <a:endParaRPr lang="en-US" b="1" dirty="0">
              <a:solidFill>
                <a:srgbClr val="0A374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51203-ABB8-4A17-AEFA-D5A777DD1A3D}"/>
              </a:ext>
            </a:extLst>
          </p:cNvPr>
          <p:cNvSpPr/>
          <p:nvPr/>
        </p:nvSpPr>
        <p:spPr>
          <a:xfrm>
            <a:off x="123193" y="4091037"/>
            <a:ext cx="5477506" cy="258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60BA97-32CE-4660-BC91-ABB1E996D36D}"/>
              </a:ext>
            </a:extLst>
          </p:cNvPr>
          <p:cNvSpPr/>
          <p:nvPr/>
        </p:nvSpPr>
        <p:spPr>
          <a:xfrm>
            <a:off x="5777519" y="4119096"/>
            <a:ext cx="5477506" cy="1376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0A3741"/>
                </a:solidFill>
              </a:rPr>
              <a:t>Official office acceptance category have </a:t>
            </a:r>
            <a:r>
              <a:rPr lang="en-US" sz="1100" b="1" dirty="0">
                <a:solidFill>
                  <a:srgbClr val="B71E42"/>
                </a:solidFill>
              </a:rPr>
              <a:t>low probability </a:t>
            </a:r>
            <a:r>
              <a:rPr lang="en-US" sz="1100" dirty="0">
                <a:solidFill>
                  <a:srgbClr val="0A3741"/>
                </a:solidFill>
              </a:rPr>
              <a:t>of delay compared to other acceptance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0A3741"/>
                </a:solidFill>
              </a:rPr>
              <a:t>SLA of </a:t>
            </a:r>
            <a:r>
              <a:rPr lang="en-US" sz="1100" b="1" dirty="0">
                <a:solidFill>
                  <a:srgbClr val="B71E42"/>
                </a:solidFill>
              </a:rPr>
              <a:t>5 ,6 &amp; 7 days </a:t>
            </a:r>
            <a:r>
              <a:rPr lang="en-US" sz="1100" dirty="0">
                <a:solidFill>
                  <a:srgbClr val="0A3741"/>
                </a:solidFill>
              </a:rPr>
              <a:t>have low probability of delay across all acceptance category offices.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0A3741"/>
                </a:solidFill>
              </a:rPr>
              <a:t>There is a significant </a:t>
            </a:r>
            <a:r>
              <a:rPr lang="en-US" sz="1100" b="1" dirty="0">
                <a:solidFill>
                  <a:srgbClr val="B71E42"/>
                </a:solidFill>
              </a:rPr>
              <a:t>increase</a:t>
            </a:r>
            <a:r>
              <a:rPr lang="en-US" sz="1100" dirty="0">
                <a:solidFill>
                  <a:srgbClr val="0A3741"/>
                </a:solidFill>
              </a:rPr>
              <a:t> in the probability of delay for official offices, Distribution office and Office acceptance categories with respect to SLA of </a:t>
            </a:r>
            <a:r>
              <a:rPr lang="en-US" sz="1100" b="1" dirty="0">
                <a:solidFill>
                  <a:srgbClr val="C00000"/>
                </a:solidFill>
              </a:rPr>
              <a:t>4 days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0A3741"/>
                </a:solidFill>
              </a:rPr>
              <a:t>The probability of delay is really significant for distribution office acceptance category.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0D47D84-6F7D-4E66-9361-B0C9A4143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476784"/>
              </p:ext>
            </p:extLst>
          </p:nvPr>
        </p:nvGraphicFramePr>
        <p:xfrm>
          <a:off x="178863" y="4135735"/>
          <a:ext cx="4907105" cy="234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007AEA3B-8D30-4D62-BFF3-5C83217C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" y="1189506"/>
            <a:ext cx="5011323" cy="29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C22E8E9-8602-487D-A35F-907CE5532352}"/>
              </a:ext>
            </a:extLst>
          </p:cNvPr>
          <p:cNvSpPr/>
          <p:nvPr/>
        </p:nvSpPr>
        <p:spPr>
          <a:xfrm>
            <a:off x="2182090" y="1119673"/>
            <a:ext cx="176646" cy="1052027"/>
          </a:xfrm>
          <a:prstGeom prst="downArrow">
            <a:avLst/>
          </a:prstGeom>
          <a:solidFill>
            <a:srgbClr val="0A3741"/>
          </a:solidFill>
          <a:ln>
            <a:solidFill>
              <a:srgbClr val="0A3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0FFC08F-6238-48E6-B37C-F64E26A2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43" y="1206145"/>
            <a:ext cx="5358302" cy="29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B4709A-89EB-4AF5-99BC-B3E59DE3238B}"/>
              </a:ext>
            </a:extLst>
          </p:cNvPr>
          <p:cNvCxnSpPr>
            <a:cxnSpLocks/>
          </p:cNvCxnSpPr>
          <p:nvPr/>
        </p:nvCxnSpPr>
        <p:spPr>
          <a:xfrm flipH="1">
            <a:off x="6573231" y="1029273"/>
            <a:ext cx="2940627" cy="911915"/>
          </a:xfrm>
          <a:prstGeom prst="straightConnector1">
            <a:avLst/>
          </a:prstGeom>
          <a:ln w="38100">
            <a:solidFill>
              <a:srgbClr val="0A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6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E4DC42-6FCF-4211-8EBB-860B49D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106" y="511781"/>
            <a:ext cx="10224185" cy="22730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Processing center count on impact on delivery delay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7A931E-5E8A-4E0E-B305-9F9070A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Powerpoint title_Chapter title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6887A8-0FA1-4C17-9438-A6C433B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747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7ABE86-F87C-4364-9C52-C32B3D29D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36" y="1550597"/>
            <a:ext cx="11711031" cy="49089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5AE97E-97E5-4B98-83E2-7679ABFE28AB}"/>
              </a:ext>
            </a:extLst>
          </p:cNvPr>
          <p:cNvGrpSpPr/>
          <p:nvPr/>
        </p:nvGrpSpPr>
        <p:grpSpPr>
          <a:xfrm>
            <a:off x="3033682" y="612214"/>
            <a:ext cx="6124634" cy="118433"/>
            <a:chOff x="3053593" y="1022964"/>
            <a:chExt cx="6124634" cy="11843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07AAA3-DC6E-4FFC-B084-2EA1EB41CD03}"/>
                </a:ext>
              </a:extLst>
            </p:cNvPr>
            <p:cNvCxnSpPr/>
            <p:nvPr/>
          </p:nvCxnSpPr>
          <p:spPr>
            <a:xfrm>
              <a:off x="3053593" y="1082180"/>
              <a:ext cx="59813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895EA55-FECC-452D-8D8B-FEB34452699D}"/>
                </a:ext>
              </a:extLst>
            </p:cNvPr>
            <p:cNvSpPr/>
            <p:nvPr/>
          </p:nvSpPr>
          <p:spPr>
            <a:xfrm>
              <a:off x="9042661" y="1022964"/>
              <a:ext cx="135566" cy="1184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8F9233-B8EC-4F5C-BC3B-74B048ABF8E6}"/>
              </a:ext>
            </a:extLst>
          </p:cNvPr>
          <p:cNvGrpSpPr/>
          <p:nvPr/>
        </p:nvGrpSpPr>
        <p:grpSpPr>
          <a:xfrm>
            <a:off x="486560" y="1488299"/>
            <a:ext cx="5016614" cy="525990"/>
            <a:chOff x="486560" y="1955893"/>
            <a:chExt cx="5016614" cy="5259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374E8F-0F00-478B-B165-80BDA3C3BC75}"/>
                </a:ext>
              </a:extLst>
            </p:cNvPr>
            <p:cNvSpPr/>
            <p:nvPr/>
          </p:nvSpPr>
          <p:spPr>
            <a:xfrm>
              <a:off x="486560" y="1955893"/>
              <a:ext cx="5016614" cy="52598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 </a:t>
              </a:r>
              <a:r>
                <a:rPr lang="en-US" sz="2400" b="1" dirty="0"/>
                <a:t>01    </a:t>
              </a:r>
              <a:r>
                <a:rPr lang="en-US" sz="1200" b="1" dirty="0"/>
                <a:t>Knowledge and actionable insights</a:t>
              </a:r>
              <a:endParaRPr lang="en-US" b="1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C41EAB6-B4FB-44B7-BC5F-CF9DB82CDCBF}"/>
                </a:ext>
              </a:extLst>
            </p:cNvPr>
            <p:cNvCxnSpPr/>
            <p:nvPr/>
          </p:nvCxnSpPr>
          <p:spPr>
            <a:xfrm>
              <a:off x="486561" y="1955894"/>
              <a:ext cx="0" cy="52598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8F3185-FF51-413F-9645-FD22F8168CD5}"/>
                </a:ext>
              </a:extLst>
            </p:cNvPr>
            <p:cNvCxnSpPr/>
            <p:nvPr/>
          </p:nvCxnSpPr>
          <p:spPr>
            <a:xfrm>
              <a:off x="486561" y="1955894"/>
              <a:ext cx="63756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C1BC55-5743-492C-87C2-177B10394BA4}"/>
                </a:ext>
              </a:extLst>
            </p:cNvPr>
            <p:cNvCxnSpPr/>
            <p:nvPr/>
          </p:nvCxnSpPr>
          <p:spPr>
            <a:xfrm>
              <a:off x="486561" y="2481883"/>
              <a:ext cx="41106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4AE55C-EBA8-4B45-99EB-025EEA9BA82D}"/>
                </a:ext>
              </a:extLst>
            </p:cNvPr>
            <p:cNvCxnSpPr/>
            <p:nvPr/>
          </p:nvCxnSpPr>
          <p:spPr>
            <a:xfrm>
              <a:off x="1124125" y="1955894"/>
              <a:ext cx="0" cy="3343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A94E81-E5ED-4A6D-8272-93EDA6715728}"/>
              </a:ext>
            </a:extLst>
          </p:cNvPr>
          <p:cNvGrpSpPr/>
          <p:nvPr/>
        </p:nvGrpSpPr>
        <p:grpSpPr>
          <a:xfrm>
            <a:off x="6258186" y="1497726"/>
            <a:ext cx="5016614" cy="525990"/>
            <a:chOff x="486560" y="1955893"/>
            <a:chExt cx="5016614" cy="5259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243F3F-E858-42C8-952D-DC791DEC496C}"/>
                </a:ext>
              </a:extLst>
            </p:cNvPr>
            <p:cNvSpPr/>
            <p:nvPr/>
          </p:nvSpPr>
          <p:spPr>
            <a:xfrm>
              <a:off x="486560" y="1955893"/>
              <a:ext cx="5016614" cy="52598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 </a:t>
              </a:r>
              <a:r>
                <a:rPr lang="en-US" sz="2400" b="1" dirty="0"/>
                <a:t>04    </a:t>
              </a:r>
              <a:r>
                <a:rPr lang="en-US" sz="1200" b="1" dirty="0"/>
                <a:t>SLA &amp; Processing Center Count impact on delivery</a:t>
              </a:r>
              <a:endParaRPr lang="en-US" sz="1600" b="1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E210F1-3AFC-4D0D-991E-67B4609FF321}"/>
                </a:ext>
              </a:extLst>
            </p:cNvPr>
            <p:cNvCxnSpPr/>
            <p:nvPr/>
          </p:nvCxnSpPr>
          <p:spPr>
            <a:xfrm>
              <a:off x="486561" y="1955894"/>
              <a:ext cx="0" cy="52598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66D402-9586-4889-8896-02E9FA1EE7A8}"/>
                </a:ext>
              </a:extLst>
            </p:cNvPr>
            <p:cNvCxnSpPr/>
            <p:nvPr/>
          </p:nvCxnSpPr>
          <p:spPr>
            <a:xfrm>
              <a:off x="486561" y="1955894"/>
              <a:ext cx="637564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1DEA6C-3AD4-486E-9DCB-C9CC151DF78B}"/>
                </a:ext>
              </a:extLst>
            </p:cNvPr>
            <p:cNvCxnSpPr/>
            <p:nvPr/>
          </p:nvCxnSpPr>
          <p:spPr>
            <a:xfrm>
              <a:off x="486561" y="2481883"/>
              <a:ext cx="411061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6C3A4C-9841-4654-8C86-29A823AA9303}"/>
                </a:ext>
              </a:extLst>
            </p:cNvPr>
            <p:cNvCxnSpPr/>
            <p:nvPr/>
          </p:nvCxnSpPr>
          <p:spPr>
            <a:xfrm>
              <a:off x="1124125" y="1955894"/>
              <a:ext cx="0" cy="3343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8B09B0-E607-4C7A-B5D5-ADC7A5B840BA}"/>
              </a:ext>
            </a:extLst>
          </p:cNvPr>
          <p:cNvGrpSpPr/>
          <p:nvPr/>
        </p:nvGrpSpPr>
        <p:grpSpPr>
          <a:xfrm>
            <a:off x="486560" y="3015360"/>
            <a:ext cx="5016614" cy="525990"/>
            <a:chOff x="486560" y="1955893"/>
            <a:chExt cx="5016614" cy="5259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70E16D-65EF-48CB-A74C-851D798B30F1}"/>
                </a:ext>
              </a:extLst>
            </p:cNvPr>
            <p:cNvSpPr/>
            <p:nvPr/>
          </p:nvSpPr>
          <p:spPr>
            <a:xfrm>
              <a:off x="486560" y="1955893"/>
              <a:ext cx="5016614" cy="525989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 </a:t>
              </a:r>
              <a:r>
                <a:rPr lang="en-US" sz="2400" b="1" dirty="0"/>
                <a:t>02    </a:t>
              </a:r>
              <a:r>
                <a:rPr lang="en-US" sz="1200" b="1" dirty="0"/>
                <a:t>Delivery on-time challenges</a:t>
              </a:r>
              <a:endParaRPr lang="en-US" b="1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D1332C-8067-46D4-BDED-364008F69602}"/>
                </a:ext>
              </a:extLst>
            </p:cNvPr>
            <p:cNvCxnSpPr/>
            <p:nvPr/>
          </p:nvCxnSpPr>
          <p:spPr>
            <a:xfrm>
              <a:off x="486561" y="1955894"/>
              <a:ext cx="0" cy="5259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A26579-3EC4-4BD4-B688-FFB98C7D847A}"/>
                </a:ext>
              </a:extLst>
            </p:cNvPr>
            <p:cNvCxnSpPr/>
            <p:nvPr/>
          </p:nvCxnSpPr>
          <p:spPr>
            <a:xfrm>
              <a:off x="486561" y="1955894"/>
              <a:ext cx="63756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4AD3B8-26CD-4684-970E-9CED31CD3E2B}"/>
                </a:ext>
              </a:extLst>
            </p:cNvPr>
            <p:cNvCxnSpPr/>
            <p:nvPr/>
          </p:nvCxnSpPr>
          <p:spPr>
            <a:xfrm>
              <a:off x="486561" y="2481883"/>
              <a:ext cx="411061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807465-9C7E-4526-9581-94560DBDFFC0}"/>
                </a:ext>
              </a:extLst>
            </p:cNvPr>
            <p:cNvCxnSpPr/>
            <p:nvPr/>
          </p:nvCxnSpPr>
          <p:spPr>
            <a:xfrm>
              <a:off x="1124125" y="1955894"/>
              <a:ext cx="0" cy="3343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A1B177-D206-43C8-A0F6-480877614A63}"/>
              </a:ext>
            </a:extLst>
          </p:cNvPr>
          <p:cNvGrpSpPr/>
          <p:nvPr/>
        </p:nvGrpSpPr>
        <p:grpSpPr>
          <a:xfrm>
            <a:off x="6258186" y="3028366"/>
            <a:ext cx="5016614" cy="525990"/>
            <a:chOff x="486560" y="1955893"/>
            <a:chExt cx="5016614" cy="52599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4979D9-BFDF-4AD6-B531-E759DD1C872B}"/>
                </a:ext>
              </a:extLst>
            </p:cNvPr>
            <p:cNvSpPr/>
            <p:nvPr/>
          </p:nvSpPr>
          <p:spPr>
            <a:xfrm>
              <a:off x="486560" y="1955893"/>
              <a:ext cx="5016614" cy="52598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 </a:t>
              </a:r>
              <a:r>
                <a:rPr lang="en-US" sz="2400" b="1" dirty="0"/>
                <a:t>05    </a:t>
              </a:r>
              <a:r>
                <a:rPr lang="en-US" sz="1200" b="1" dirty="0"/>
                <a:t>Item volume at acceptance offices</a:t>
              </a:r>
              <a:endParaRPr lang="en-US" b="1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61D95-9948-4469-B59C-72987774C0DA}"/>
                </a:ext>
              </a:extLst>
            </p:cNvPr>
            <p:cNvCxnSpPr/>
            <p:nvPr/>
          </p:nvCxnSpPr>
          <p:spPr>
            <a:xfrm>
              <a:off x="486561" y="1955894"/>
              <a:ext cx="0" cy="5259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BC2F5E-FB96-4C37-BCA2-4DA7B2703B7A}"/>
                </a:ext>
              </a:extLst>
            </p:cNvPr>
            <p:cNvCxnSpPr/>
            <p:nvPr/>
          </p:nvCxnSpPr>
          <p:spPr>
            <a:xfrm>
              <a:off x="486561" y="1955894"/>
              <a:ext cx="6375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31EF368-D700-4E65-8A37-A487F2684C62}"/>
                </a:ext>
              </a:extLst>
            </p:cNvPr>
            <p:cNvCxnSpPr/>
            <p:nvPr/>
          </p:nvCxnSpPr>
          <p:spPr>
            <a:xfrm>
              <a:off x="486561" y="2481883"/>
              <a:ext cx="41106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BC97A8-7223-4A6F-8E0F-0BC489058D9B}"/>
                </a:ext>
              </a:extLst>
            </p:cNvPr>
            <p:cNvCxnSpPr/>
            <p:nvPr/>
          </p:nvCxnSpPr>
          <p:spPr>
            <a:xfrm>
              <a:off x="1124125" y="1955894"/>
              <a:ext cx="0" cy="3343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50138B-D407-4A83-84C0-F1AF8CA1894E}"/>
              </a:ext>
            </a:extLst>
          </p:cNvPr>
          <p:cNvGrpSpPr/>
          <p:nvPr/>
        </p:nvGrpSpPr>
        <p:grpSpPr>
          <a:xfrm>
            <a:off x="486560" y="4428120"/>
            <a:ext cx="5016614" cy="525990"/>
            <a:chOff x="486560" y="1955893"/>
            <a:chExt cx="5016614" cy="5259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6C1CFA-7E1B-4A57-9E31-DECF5160A374}"/>
                </a:ext>
              </a:extLst>
            </p:cNvPr>
            <p:cNvSpPr/>
            <p:nvPr/>
          </p:nvSpPr>
          <p:spPr>
            <a:xfrm>
              <a:off x="486560" y="1955893"/>
              <a:ext cx="5016614" cy="525989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 </a:t>
              </a:r>
              <a:r>
                <a:rPr lang="en-US" sz="2400" b="1" dirty="0"/>
                <a:t>03    </a:t>
              </a:r>
              <a:r>
                <a:rPr lang="en-US" sz="1200" b="1" dirty="0"/>
                <a:t>Transportation impact on delays</a:t>
              </a:r>
              <a:endParaRPr lang="en-US" sz="1600" b="1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5F19BA-5D35-41BF-A63B-13EEAA231B7C}"/>
                </a:ext>
              </a:extLst>
            </p:cNvPr>
            <p:cNvCxnSpPr/>
            <p:nvPr/>
          </p:nvCxnSpPr>
          <p:spPr>
            <a:xfrm>
              <a:off x="486561" y="1955894"/>
              <a:ext cx="0" cy="5259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80D3F-5013-4F2B-B90C-EEA7EE8FE797}"/>
                </a:ext>
              </a:extLst>
            </p:cNvPr>
            <p:cNvCxnSpPr/>
            <p:nvPr/>
          </p:nvCxnSpPr>
          <p:spPr>
            <a:xfrm>
              <a:off x="486561" y="1955894"/>
              <a:ext cx="63756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CEA345-E466-4B38-9F66-BF6436C42E49}"/>
                </a:ext>
              </a:extLst>
            </p:cNvPr>
            <p:cNvCxnSpPr/>
            <p:nvPr/>
          </p:nvCxnSpPr>
          <p:spPr>
            <a:xfrm>
              <a:off x="486561" y="2481883"/>
              <a:ext cx="4110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846F267-AAB9-4DB6-87EF-FDBAB84C547E}"/>
                </a:ext>
              </a:extLst>
            </p:cNvPr>
            <p:cNvCxnSpPr/>
            <p:nvPr/>
          </p:nvCxnSpPr>
          <p:spPr>
            <a:xfrm>
              <a:off x="1124125" y="1955894"/>
              <a:ext cx="0" cy="3343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42BC2A-3DD0-460C-BA72-0A14663FCAD5}"/>
              </a:ext>
            </a:extLst>
          </p:cNvPr>
          <p:cNvGrpSpPr/>
          <p:nvPr/>
        </p:nvGrpSpPr>
        <p:grpSpPr>
          <a:xfrm>
            <a:off x="6258186" y="4444705"/>
            <a:ext cx="5016614" cy="525990"/>
            <a:chOff x="486560" y="1955893"/>
            <a:chExt cx="5016614" cy="52599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715AC3-A195-4ED2-A713-9BF312F448F8}"/>
                </a:ext>
              </a:extLst>
            </p:cNvPr>
            <p:cNvSpPr/>
            <p:nvPr/>
          </p:nvSpPr>
          <p:spPr>
            <a:xfrm>
              <a:off x="486560" y="1955893"/>
              <a:ext cx="5016614" cy="525989"/>
            </a:xfrm>
            <a:prstGeom prst="rect">
              <a:avLst/>
            </a:prstGeom>
            <a:ln>
              <a:solidFill>
                <a:srgbClr val="B71E4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 </a:t>
              </a:r>
              <a:r>
                <a:rPr lang="en-US" sz="2400" b="1" dirty="0"/>
                <a:t>06    </a:t>
              </a:r>
              <a:r>
                <a:rPr lang="en-US" sz="1200" b="1" dirty="0"/>
                <a:t>Seasonality impact</a:t>
              </a:r>
              <a:endParaRPr lang="en-US" sz="1600" b="1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A33353-5E36-4A32-9E51-80A940EF8415}"/>
                </a:ext>
              </a:extLst>
            </p:cNvPr>
            <p:cNvCxnSpPr/>
            <p:nvPr/>
          </p:nvCxnSpPr>
          <p:spPr>
            <a:xfrm>
              <a:off x="486561" y="1955894"/>
              <a:ext cx="0" cy="525989"/>
            </a:xfrm>
            <a:prstGeom prst="line">
              <a:avLst/>
            </a:prstGeom>
            <a:ln w="12700">
              <a:solidFill>
                <a:srgbClr val="B7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21496C-114C-4A2D-9E18-334D60FC0C22}"/>
                </a:ext>
              </a:extLst>
            </p:cNvPr>
            <p:cNvCxnSpPr/>
            <p:nvPr/>
          </p:nvCxnSpPr>
          <p:spPr>
            <a:xfrm>
              <a:off x="486561" y="1955894"/>
              <a:ext cx="637564" cy="0"/>
            </a:xfrm>
            <a:prstGeom prst="line">
              <a:avLst/>
            </a:prstGeom>
            <a:ln w="12700">
              <a:solidFill>
                <a:srgbClr val="B7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5CFCC2-CF2E-42D5-A7B1-2806702265C4}"/>
                </a:ext>
              </a:extLst>
            </p:cNvPr>
            <p:cNvCxnSpPr/>
            <p:nvPr/>
          </p:nvCxnSpPr>
          <p:spPr>
            <a:xfrm>
              <a:off x="486561" y="2481883"/>
              <a:ext cx="411061" cy="0"/>
            </a:xfrm>
            <a:prstGeom prst="line">
              <a:avLst/>
            </a:prstGeom>
            <a:ln w="12700">
              <a:solidFill>
                <a:srgbClr val="B7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B2195B-1D45-431A-9B7C-C539F5E31CE3}"/>
                </a:ext>
              </a:extLst>
            </p:cNvPr>
            <p:cNvCxnSpPr/>
            <p:nvPr/>
          </p:nvCxnSpPr>
          <p:spPr>
            <a:xfrm>
              <a:off x="1124125" y="1955894"/>
              <a:ext cx="0" cy="334300"/>
            </a:xfrm>
            <a:prstGeom prst="line">
              <a:avLst/>
            </a:prstGeom>
            <a:ln w="12700">
              <a:solidFill>
                <a:srgbClr val="B7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1A5754D-926B-4408-B8E3-73E9BC6C0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912" y="185413"/>
            <a:ext cx="3194889" cy="48745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FFFF00"/>
                </a:solidFill>
              </a:rPr>
              <a:t>Table of Contents</a:t>
            </a:r>
            <a:r>
              <a:rPr lang="en-GB" dirty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86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1">
            <a:extLst>
              <a:ext uri="{FF2B5EF4-FFF2-40B4-BE49-F238E27FC236}">
                <a16:creationId xmlns:a16="http://schemas.microsoft.com/office/drawing/2014/main" id="{221B2ABC-F470-4094-A3FF-4CD0F679742D}"/>
              </a:ext>
            </a:extLst>
          </p:cNvPr>
          <p:cNvSpPr txBox="1">
            <a:spLocks/>
          </p:cNvSpPr>
          <p:nvPr/>
        </p:nvSpPr>
        <p:spPr>
          <a:xfrm>
            <a:off x="220336" y="787906"/>
            <a:ext cx="11736471" cy="5179763"/>
          </a:xfrm>
          <a:prstGeom prst="rect">
            <a:avLst/>
          </a:prstGeom>
          <a:solidFill>
            <a:schemeClr val="bg1"/>
          </a:solidFill>
        </p:spPr>
        <p:txBody>
          <a:bodyPr lIns="576000" tIns="684000" rIns="576000" bIns="9000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EBC0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A098CA-B9D4-4731-80D8-23599096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6" y="207261"/>
            <a:ext cx="6713469" cy="384849"/>
          </a:xfrm>
        </p:spPr>
        <p:txBody>
          <a:bodyPr>
            <a:normAutofit fontScale="90000"/>
          </a:bodyPr>
          <a:lstStyle/>
          <a:p>
            <a:r>
              <a:rPr lang="en-US" cap="none" spc="-10" dirty="0">
                <a:solidFill>
                  <a:srgbClr val="0070C0"/>
                </a:solidFill>
                <a:latin typeface="+mj-lt"/>
                <a:cs typeface="+mj-cs"/>
              </a:rPr>
              <a:t>Delivery delay relationship with processing center</a:t>
            </a:r>
          </a:p>
        </p:txBody>
      </p:sp>
      <p:sp>
        <p:nvSpPr>
          <p:cNvPr id="250" name="Slide Number Placeholder 1">
            <a:extLst>
              <a:ext uri="{FF2B5EF4-FFF2-40B4-BE49-F238E27FC236}">
                <a16:creationId xmlns:a16="http://schemas.microsoft.com/office/drawing/2014/main" id="{7B400F18-C172-4970-ABA1-E1590E14C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13607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9F746-3268-9642-BBD6-F761473B88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3100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3100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4AAC7-C75B-4F99-B273-A80299AA6DCD}"/>
              </a:ext>
            </a:extLst>
          </p:cNvPr>
          <p:cNvSpPr/>
          <p:nvPr/>
        </p:nvSpPr>
        <p:spPr>
          <a:xfrm>
            <a:off x="381210" y="1123908"/>
            <a:ext cx="2629987" cy="50783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 lvl="0" defTabSz="914357">
              <a:defRPr/>
            </a:pPr>
            <a:r>
              <a:rPr lang="en-US" sz="1100" dirty="0">
                <a:solidFill>
                  <a:srgbClr val="0A3741"/>
                </a:solidFill>
              </a:rPr>
              <a:t>Main city delivery is significantly impacted by an increase in the number of processing center for an item.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7185A-1510-4D4D-A27E-C3BBA58DD1FA}"/>
              </a:ext>
            </a:extLst>
          </p:cNvPr>
          <p:cNvSpPr/>
          <p:nvPr/>
        </p:nvSpPr>
        <p:spPr>
          <a:xfrm>
            <a:off x="760409" y="4467900"/>
            <a:ext cx="2733820" cy="50783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 defTabSz="914357" fontAlgn="base">
              <a:spcAft>
                <a:spcPct val="0"/>
              </a:spcAft>
              <a:defRPr/>
            </a:pPr>
            <a:r>
              <a:rPr lang="en-US" altLang="en-US" sz="1100" dirty="0">
                <a:solidFill>
                  <a:srgbClr val="0A3741"/>
                </a:solidFill>
              </a:rPr>
              <a:t>Office and postal agency acceptance category is impacted negatively by an increase in processing center 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BD53B-138E-440B-8E90-5F7569059644}"/>
              </a:ext>
            </a:extLst>
          </p:cNvPr>
          <p:cNvSpPr/>
          <p:nvPr/>
        </p:nvSpPr>
        <p:spPr>
          <a:xfrm>
            <a:off x="7470725" y="4906369"/>
            <a:ext cx="291567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 marL="0" lvl="2" fontAlgn="base">
              <a:spcAft>
                <a:spcPct val="0"/>
              </a:spcAft>
              <a:defRPr/>
            </a:pPr>
            <a:r>
              <a:rPr lang="en-US" altLang="en-US" sz="1100" dirty="0">
                <a:solidFill>
                  <a:srgbClr val="0A3741"/>
                </a:solidFill>
              </a:rPr>
              <a:t>As processing center count increases, coupons product type delay also increase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F0AF3-15B6-4CF2-9043-C46F8F97C1F5}"/>
              </a:ext>
            </a:extLst>
          </p:cNvPr>
          <p:cNvSpPr/>
          <p:nvPr/>
        </p:nvSpPr>
        <p:spPr>
          <a:xfrm>
            <a:off x="8895122" y="1338810"/>
            <a:ext cx="2915668" cy="5078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lvl="2" defTabSz="914357" fontAlgn="base">
              <a:spcAft>
                <a:spcPct val="0"/>
              </a:spcAft>
              <a:defRPr/>
            </a:pPr>
            <a:r>
              <a:rPr lang="en-US" altLang="en-US" sz="1100" dirty="0">
                <a:solidFill>
                  <a:srgbClr val="0A3741"/>
                </a:solidFill>
              </a:rPr>
              <a:t>International inbound items is heavily impacted by an increase in processing center count compared to other product types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F7406FD-3EC2-4DD8-BF67-EA2BBE684A92}"/>
              </a:ext>
            </a:extLst>
          </p:cNvPr>
          <p:cNvSpPr/>
          <p:nvPr/>
        </p:nvSpPr>
        <p:spPr>
          <a:xfrm rot="8551140">
            <a:off x="4302903" y="1412890"/>
            <a:ext cx="3168988" cy="3162863"/>
          </a:xfrm>
          <a:prstGeom prst="arc">
            <a:avLst>
              <a:gd name="adj1" fmla="val 10562982"/>
              <a:gd name="adj2" fmla="val 4707262"/>
            </a:avLst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13100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7050F6-7087-4D22-854C-75FEB721486F}"/>
              </a:ext>
            </a:extLst>
          </p:cNvPr>
          <p:cNvSpPr/>
          <p:nvPr/>
        </p:nvSpPr>
        <p:spPr>
          <a:xfrm>
            <a:off x="4686516" y="1678785"/>
            <a:ext cx="2333544" cy="2333012"/>
          </a:xfrm>
          <a:prstGeom prst="ellipse">
            <a:avLst/>
          </a:prstGeom>
          <a:blipFill>
            <a:blip r:embed="rId3"/>
            <a:srcRect/>
            <a:stretch>
              <a:fillRect l="-39000" r="-39000"/>
            </a:stretch>
          </a:blipFill>
          <a:ln w="762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3" name="object 51">
            <a:extLst>
              <a:ext uri="{FF2B5EF4-FFF2-40B4-BE49-F238E27FC236}">
                <a16:creationId xmlns:a16="http://schemas.microsoft.com/office/drawing/2014/main" id="{CEA349D5-6DE6-4CBA-945B-28FF02F9F3C5}"/>
              </a:ext>
            </a:extLst>
          </p:cNvPr>
          <p:cNvSpPr>
            <a:spLocks/>
          </p:cNvSpPr>
          <p:nvPr/>
        </p:nvSpPr>
        <p:spPr>
          <a:xfrm rot="15718451">
            <a:off x="4698072" y="3922744"/>
            <a:ext cx="226167" cy="22660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9A8FE9C-2EDB-4BAA-BE15-DCB192403085}"/>
              </a:ext>
            </a:extLst>
          </p:cNvPr>
          <p:cNvCxnSpPr>
            <a:cxnSpLocks/>
            <a:endCxn id="123" idx="1"/>
          </p:cNvCxnSpPr>
          <p:nvPr/>
        </p:nvCxnSpPr>
        <p:spPr>
          <a:xfrm rot="21118451" flipV="1">
            <a:off x="4422483" y="4148832"/>
            <a:ext cx="336603" cy="206275"/>
          </a:xfrm>
          <a:prstGeom prst="line">
            <a:avLst/>
          </a:prstGeom>
          <a:noFill/>
          <a:ln w="19050" cap="flat" cmpd="sng" algn="ctr">
            <a:solidFill>
              <a:srgbClr val="0A3741"/>
            </a:solidFill>
            <a:prstDash val="solid"/>
            <a:miter lim="800000"/>
          </a:ln>
          <a:effectLst/>
        </p:spPr>
      </p:cxnSp>
      <p:sp>
        <p:nvSpPr>
          <p:cNvPr id="133" name="object 30">
            <a:extLst>
              <a:ext uri="{FF2B5EF4-FFF2-40B4-BE49-F238E27FC236}">
                <a16:creationId xmlns:a16="http://schemas.microsoft.com/office/drawing/2014/main" id="{1A80DCBD-7D59-43C2-9F70-E10EA3D49204}"/>
              </a:ext>
            </a:extLst>
          </p:cNvPr>
          <p:cNvSpPr/>
          <p:nvPr/>
        </p:nvSpPr>
        <p:spPr>
          <a:xfrm rot="15718451">
            <a:off x="3549403" y="4318580"/>
            <a:ext cx="942361" cy="940251"/>
          </a:xfrm>
          <a:custGeom>
            <a:avLst/>
            <a:gdLst/>
            <a:ahLst/>
            <a:cxnLst/>
            <a:rect l="l" t="t" r="r" b="b"/>
            <a:pathLst>
              <a:path w="762000" h="758825">
                <a:moveTo>
                  <a:pt x="381967" y="0"/>
                </a:moveTo>
                <a:lnTo>
                  <a:pt x="323531" y="4114"/>
                </a:lnTo>
                <a:lnTo>
                  <a:pt x="265964" y="17292"/>
                </a:lnTo>
                <a:lnTo>
                  <a:pt x="210390" y="39713"/>
                </a:lnTo>
                <a:lnTo>
                  <a:pt x="157935" y="71556"/>
                </a:lnTo>
                <a:lnTo>
                  <a:pt x="110599" y="112128"/>
                </a:lnTo>
                <a:lnTo>
                  <a:pt x="71428" y="158311"/>
                </a:lnTo>
                <a:lnTo>
                  <a:pt x="40603" y="209047"/>
                </a:lnTo>
                <a:lnTo>
                  <a:pt x="18304" y="263280"/>
                </a:lnTo>
                <a:lnTo>
                  <a:pt x="4709" y="319953"/>
                </a:lnTo>
                <a:lnTo>
                  <a:pt x="0" y="378008"/>
                </a:lnTo>
                <a:lnTo>
                  <a:pt x="1033" y="407225"/>
                </a:lnTo>
                <a:lnTo>
                  <a:pt x="9988" y="465373"/>
                </a:lnTo>
                <a:lnTo>
                  <a:pt x="28277" y="522263"/>
                </a:lnTo>
                <a:lnTo>
                  <a:pt x="56081" y="576836"/>
                </a:lnTo>
                <a:lnTo>
                  <a:pt x="92805" y="627167"/>
                </a:lnTo>
                <a:lnTo>
                  <a:pt x="135896" y="669703"/>
                </a:lnTo>
                <a:lnTo>
                  <a:pt x="184309" y="704161"/>
                </a:lnTo>
                <a:lnTo>
                  <a:pt x="236919" y="730361"/>
                </a:lnTo>
                <a:lnTo>
                  <a:pt x="292600" y="748123"/>
                </a:lnTo>
                <a:lnTo>
                  <a:pt x="350227" y="757269"/>
                </a:lnTo>
                <a:lnTo>
                  <a:pt x="379419" y="758555"/>
                </a:lnTo>
                <a:lnTo>
                  <a:pt x="408674" y="757620"/>
                </a:lnTo>
                <a:lnTo>
                  <a:pt x="466817" y="748996"/>
                </a:lnTo>
                <a:lnTo>
                  <a:pt x="523528" y="731219"/>
                </a:lnTo>
                <a:lnTo>
                  <a:pt x="577683" y="704109"/>
                </a:lnTo>
                <a:lnTo>
                  <a:pt x="628128" y="667480"/>
                </a:lnTo>
                <a:lnTo>
                  <a:pt x="671404" y="623971"/>
                </a:lnTo>
                <a:lnTo>
                  <a:pt x="706424" y="575379"/>
                </a:lnTo>
                <a:lnTo>
                  <a:pt x="733009" y="522763"/>
                </a:lnTo>
                <a:lnTo>
                  <a:pt x="750978" y="467178"/>
                </a:lnTo>
                <a:lnTo>
                  <a:pt x="760153" y="409681"/>
                </a:lnTo>
                <a:lnTo>
                  <a:pt x="761386" y="380546"/>
                </a:lnTo>
                <a:lnTo>
                  <a:pt x="760353" y="351330"/>
                </a:lnTo>
                <a:lnTo>
                  <a:pt x="751398" y="293181"/>
                </a:lnTo>
                <a:lnTo>
                  <a:pt x="733108" y="236292"/>
                </a:lnTo>
                <a:lnTo>
                  <a:pt x="705305" y="181718"/>
                </a:lnTo>
                <a:lnTo>
                  <a:pt x="668581" y="131388"/>
                </a:lnTo>
                <a:lnTo>
                  <a:pt x="625490" y="88851"/>
                </a:lnTo>
                <a:lnTo>
                  <a:pt x="577076" y="54394"/>
                </a:lnTo>
                <a:lnTo>
                  <a:pt x="524466" y="28194"/>
                </a:lnTo>
                <a:lnTo>
                  <a:pt x="468785" y="10432"/>
                </a:lnTo>
                <a:lnTo>
                  <a:pt x="411158" y="1285"/>
                </a:lnTo>
                <a:lnTo>
                  <a:pt x="38196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6" name="object 40">
            <a:extLst>
              <a:ext uri="{FF2B5EF4-FFF2-40B4-BE49-F238E27FC236}">
                <a16:creationId xmlns:a16="http://schemas.microsoft.com/office/drawing/2014/main" id="{B5766D9F-2752-42FD-9C2F-FCA3BCB734A1}"/>
              </a:ext>
            </a:extLst>
          </p:cNvPr>
          <p:cNvSpPr/>
          <p:nvPr/>
        </p:nvSpPr>
        <p:spPr>
          <a:xfrm rot="15718451">
            <a:off x="3622679" y="4391874"/>
            <a:ext cx="791583" cy="793116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39" y="0"/>
                </a:moveTo>
                <a:lnTo>
                  <a:pt x="268120" y="4187"/>
                </a:lnTo>
                <a:lnTo>
                  <a:pt x="218870" y="16312"/>
                </a:lnTo>
                <a:lnTo>
                  <a:pt x="172949" y="35716"/>
                </a:lnTo>
                <a:lnTo>
                  <a:pt x="131015" y="61740"/>
                </a:lnTo>
                <a:lnTo>
                  <a:pt x="93725" y="93725"/>
                </a:lnTo>
                <a:lnTo>
                  <a:pt x="61740" y="131015"/>
                </a:lnTo>
                <a:lnTo>
                  <a:pt x="35716" y="172949"/>
                </a:lnTo>
                <a:lnTo>
                  <a:pt x="16312" y="218870"/>
                </a:lnTo>
                <a:lnTo>
                  <a:pt x="4187" y="268120"/>
                </a:lnTo>
                <a:lnTo>
                  <a:pt x="0" y="320039"/>
                </a:lnTo>
                <a:lnTo>
                  <a:pt x="1060" y="346292"/>
                </a:lnTo>
                <a:lnTo>
                  <a:pt x="9299" y="396959"/>
                </a:lnTo>
                <a:lnTo>
                  <a:pt x="25146" y="444626"/>
                </a:lnTo>
                <a:lnTo>
                  <a:pt x="47941" y="488637"/>
                </a:lnTo>
                <a:lnTo>
                  <a:pt x="77029" y="528331"/>
                </a:lnTo>
                <a:lnTo>
                  <a:pt x="111748" y="563050"/>
                </a:lnTo>
                <a:lnTo>
                  <a:pt x="151442" y="592138"/>
                </a:lnTo>
                <a:lnTo>
                  <a:pt x="195452" y="614933"/>
                </a:lnTo>
                <a:lnTo>
                  <a:pt x="243120" y="630780"/>
                </a:lnTo>
                <a:lnTo>
                  <a:pt x="293787" y="639019"/>
                </a:lnTo>
                <a:lnTo>
                  <a:pt x="320039" y="640079"/>
                </a:lnTo>
                <a:lnTo>
                  <a:pt x="346292" y="639019"/>
                </a:lnTo>
                <a:lnTo>
                  <a:pt x="396959" y="630780"/>
                </a:lnTo>
                <a:lnTo>
                  <a:pt x="444626" y="614933"/>
                </a:lnTo>
                <a:lnTo>
                  <a:pt x="488637" y="592138"/>
                </a:lnTo>
                <a:lnTo>
                  <a:pt x="528331" y="563050"/>
                </a:lnTo>
                <a:lnTo>
                  <a:pt x="563050" y="528331"/>
                </a:lnTo>
                <a:lnTo>
                  <a:pt x="592138" y="488637"/>
                </a:lnTo>
                <a:lnTo>
                  <a:pt x="614934" y="444626"/>
                </a:lnTo>
                <a:lnTo>
                  <a:pt x="630780" y="396959"/>
                </a:lnTo>
                <a:lnTo>
                  <a:pt x="639019" y="346292"/>
                </a:lnTo>
                <a:lnTo>
                  <a:pt x="640080" y="320039"/>
                </a:lnTo>
                <a:lnTo>
                  <a:pt x="639019" y="293787"/>
                </a:lnTo>
                <a:lnTo>
                  <a:pt x="630780" y="243120"/>
                </a:lnTo>
                <a:lnTo>
                  <a:pt x="614934" y="195452"/>
                </a:lnTo>
                <a:lnTo>
                  <a:pt x="592138" y="151442"/>
                </a:lnTo>
                <a:lnTo>
                  <a:pt x="563050" y="111748"/>
                </a:lnTo>
                <a:lnTo>
                  <a:pt x="528331" y="77029"/>
                </a:lnTo>
                <a:lnTo>
                  <a:pt x="488637" y="47941"/>
                </a:lnTo>
                <a:lnTo>
                  <a:pt x="444626" y="25145"/>
                </a:lnTo>
                <a:lnTo>
                  <a:pt x="396959" y="9299"/>
                </a:lnTo>
                <a:lnTo>
                  <a:pt x="346292" y="1060"/>
                </a:lnTo>
                <a:lnTo>
                  <a:pt x="32003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8" name="object 67">
            <a:extLst>
              <a:ext uri="{FF2B5EF4-FFF2-40B4-BE49-F238E27FC236}">
                <a16:creationId xmlns:a16="http://schemas.microsoft.com/office/drawing/2014/main" id="{D6889D88-0239-442C-9D9E-6309AFF305BF}"/>
              </a:ext>
            </a:extLst>
          </p:cNvPr>
          <p:cNvSpPr/>
          <p:nvPr/>
        </p:nvSpPr>
        <p:spPr>
          <a:xfrm rot="15718451">
            <a:off x="4161059" y="4365223"/>
            <a:ext cx="317262" cy="342267"/>
          </a:xfrm>
          <a:custGeom>
            <a:avLst/>
            <a:gdLst/>
            <a:ahLst/>
            <a:cxnLst/>
            <a:rect l="l" t="t" r="r" b="b"/>
            <a:pathLst>
              <a:path w="256539" h="276225">
                <a:moveTo>
                  <a:pt x="226313" y="0"/>
                </a:moveTo>
                <a:lnTo>
                  <a:pt x="111379" y="81406"/>
                </a:lnTo>
                <a:lnTo>
                  <a:pt x="0" y="162940"/>
                </a:lnTo>
                <a:lnTo>
                  <a:pt x="128016" y="218439"/>
                </a:lnTo>
                <a:lnTo>
                  <a:pt x="256032" y="275843"/>
                </a:lnTo>
                <a:lnTo>
                  <a:pt x="239395" y="138811"/>
                </a:lnTo>
                <a:lnTo>
                  <a:pt x="22631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4" name="object 54">
            <a:extLst>
              <a:ext uri="{FF2B5EF4-FFF2-40B4-BE49-F238E27FC236}">
                <a16:creationId xmlns:a16="http://schemas.microsoft.com/office/drawing/2014/main" id="{5BFADB21-EF48-4B12-81AA-CB5661D422C3}"/>
              </a:ext>
            </a:extLst>
          </p:cNvPr>
          <p:cNvSpPr/>
          <p:nvPr/>
        </p:nvSpPr>
        <p:spPr>
          <a:xfrm rot="15718451">
            <a:off x="4754614" y="3979395"/>
            <a:ext cx="113083" cy="113302"/>
          </a:xfrm>
          <a:prstGeom prst="ellipse">
            <a:avLst/>
          </a:pr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F687C19-4B7B-4C3D-A0C4-DAF0DFBE1BA6}"/>
              </a:ext>
            </a:extLst>
          </p:cNvPr>
          <p:cNvCxnSpPr>
            <a:cxnSpLocks/>
            <a:endCxn id="138" idx="3"/>
          </p:cNvCxnSpPr>
          <p:nvPr/>
        </p:nvCxnSpPr>
        <p:spPr>
          <a:xfrm rot="347723" flipH="1" flipV="1">
            <a:off x="6134509" y="4507486"/>
            <a:ext cx="321187" cy="212277"/>
          </a:xfrm>
          <a:prstGeom prst="line">
            <a:avLst/>
          </a:prstGeom>
          <a:noFill/>
          <a:ln w="19050" cap="flat" cmpd="sng" algn="ctr">
            <a:solidFill>
              <a:srgbClr val="0A3741"/>
            </a:solidFill>
            <a:prstDash val="solid"/>
            <a:miter lim="800000"/>
          </a:ln>
          <a:effectLst/>
        </p:spPr>
      </p:cxnSp>
      <p:sp>
        <p:nvSpPr>
          <p:cNvPr id="132" name="object 27">
            <a:extLst>
              <a:ext uri="{FF2B5EF4-FFF2-40B4-BE49-F238E27FC236}">
                <a16:creationId xmlns:a16="http://schemas.microsoft.com/office/drawing/2014/main" id="{F3357825-7CB0-45CB-AED7-9E169CF10F52}"/>
              </a:ext>
            </a:extLst>
          </p:cNvPr>
          <p:cNvSpPr/>
          <p:nvPr/>
        </p:nvSpPr>
        <p:spPr>
          <a:xfrm rot="16547723">
            <a:off x="6408453" y="4802478"/>
            <a:ext cx="942361" cy="941825"/>
          </a:xfrm>
          <a:custGeom>
            <a:avLst/>
            <a:gdLst/>
            <a:ahLst/>
            <a:cxnLst/>
            <a:rect l="l" t="t" r="r" b="b"/>
            <a:pathLst>
              <a:path w="762000" h="760095">
                <a:moveTo>
                  <a:pt x="379419" y="0"/>
                </a:moveTo>
                <a:lnTo>
                  <a:pt x="321241" y="4774"/>
                </a:lnTo>
                <a:lnTo>
                  <a:pt x="264446" y="18266"/>
                </a:lnTo>
                <a:lnTo>
                  <a:pt x="210160" y="40297"/>
                </a:lnTo>
                <a:lnTo>
                  <a:pt x="159507" y="70689"/>
                </a:lnTo>
                <a:lnTo>
                  <a:pt x="113615" y="109263"/>
                </a:lnTo>
                <a:lnTo>
                  <a:pt x="73607" y="155841"/>
                </a:lnTo>
                <a:lnTo>
                  <a:pt x="40978" y="208977"/>
                </a:lnTo>
                <a:lnTo>
                  <a:pt x="17954" y="264964"/>
                </a:lnTo>
                <a:lnTo>
                  <a:pt x="4355" y="322740"/>
                </a:lnTo>
                <a:lnTo>
                  <a:pt x="0" y="381246"/>
                </a:lnTo>
                <a:lnTo>
                  <a:pt x="1232" y="410442"/>
                </a:lnTo>
                <a:lnTo>
                  <a:pt x="10407" y="468058"/>
                </a:lnTo>
                <a:lnTo>
                  <a:pt x="28377" y="523755"/>
                </a:lnTo>
                <a:lnTo>
                  <a:pt x="54961" y="576474"/>
                </a:lnTo>
                <a:lnTo>
                  <a:pt x="89982" y="625155"/>
                </a:lnTo>
                <a:lnTo>
                  <a:pt x="133257" y="668739"/>
                </a:lnTo>
                <a:lnTo>
                  <a:pt x="183702" y="705426"/>
                </a:lnTo>
                <a:lnTo>
                  <a:pt x="237857" y="732578"/>
                </a:lnTo>
                <a:lnTo>
                  <a:pt x="294569" y="750385"/>
                </a:lnTo>
                <a:lnTo>
                  <a:pt x="352711" y="759025"/>
                </a:lnTo>
                <a:lnTo>
                  <a:pt x="381967" y="759964"/>
                </a:lnTo>
                <a:lnTo>
                  <a:pt x="411158" y="758678"/>
                </a:lnTo>
                <a:lnTo>
                  <a:pt x="468785" y="749523"/>
                </a:lnTo>
                <a:lnTo>
                  <a:pt x="524466" y="731741"/>
                </a:lnTo>
                <a:lnTo>
                  <a:pt x="577076" y="705510"/>
                </a:lnTo>
                <a:lnTo>
                  <a:pt x="625490" y="671011"/>
                </a:lnTo>
                <a:lnTo>
                  <a:pt x="668581" y="628422"/>
                </a:lnTo>
                <a:lnTo>
                  <a:pt x="705305" y="578005"/>
                </a:lnTo>
                <a:lnTo>
                  <a:pt x="733108" y="523311"/>
                </a:lnTo>
                <a:lnTo>
                  <a:pt x="751398" y="466296"/>
                </a:lnTo>
                <a:lnTo>
                  <a:pt x="760353" y="408021"/>
                </a:lnTo>
                <a:lnTo>
                  <a:pt x="761386" y="378741"/>
                </a:lnTo>
                <a:lnTo>
                  <a:pt x="760153" y="349543"/>
                </a:lnTo>
                <a:lnTo>
                  <a:pt x="750978" y="291923"/>
                </a:lnTo>
                <a:lnTo>
                  <a:pt x="733009" y="236219"/>
                </a:lnTo>
                <a:lnTo>
                  <a:pt x="706424" y="183491"/>
                </a:lnTo>
                <a:lnTo>
                  <a:pt x="671404" y="134798"/>
                </a:lnTo>
                <a:lnTo>
                  <a:pt x="628128" y="91198"/>
                </a:lnTo>
                <a:lnTo>
                  <a:pt x="577589" y="54459"/>
                </a:lnTo>
                <a:lnTo>
                  <a:pt x="523528" y="27371"/>
                </a:lnTo>
                <a:lnTo>
                  <a:pt x="466817" y="9572"/>
                </a:lnTo>
                <a:lnTo>
                  <a:pt x="408674" y="937"/>
                </a:lnTo>
                <a:lnTo>
                  <a:pt x="37941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5" name="object 34">
            <a:extLst>
              <a:ext uri="{FF2B5EF4-FFF2-40B4-BE49-F238E27FC236}">
                <a16:creationId xmlns:a16="http://schemas.microsoft.com/office/drawing/2014/main" id="{730AB82C-9492-4E58-AF79-6B8A9EBF9EA0}"/>
              </a:ext>
            </a:extLst>
          </p:cNvPr>
          <p:cNvSpPr/>
          <p:nvPr/>
        </p:nvSpPr>
        <p:spPr>
          <a:xfrm rot="16547723">
            <a:off x="6477262" y="4732376"/>
            <a:ext cx="791583" cy="793116"/>
          </a:xfrm>
          <a:custGeom>
            <a:avLst/>
            <a:gdLst/>
            <a:ahLst/>
            <a:cxnLst/>
            <a:rect l="l" t="t" r="r" b="b"/>
            <a:pathLst>
              <a:path w="640079" h="640079">
                <a:moveTo>
                  <a:pt x="320039" y="0"/>
                </a:moveTo>
                <a:lnTo>
                  <a:pt x="268120" y="4187"/>
                </a:lnTo>
                <a:lnTo>
                  <a:pt x="218870" y="16312"/>
                </a:lnTo>
                <a:lnTo>
                  <a:pt x="172949" y="35716"/>
                </a:lnTo>
                <a:lnTo>
                  <a:pt x="131015" y="61740"/>
                </a:lnTo>
                <a:lnTo>
                  <a:pt x="93725" y="93725"/>
                </a:lnTo>
                <a:lnTo>
                  <a:pt x="61740" y="131015"/>
                </a:lnTo>
                <a:lnTo>
                  <a:pt x="35716" y="172949"/>
                </a:lnTo>
                <a:lnTo>
                  <a:pt x="16312" y="218870"/>
                </a:lnTo>
                <a:lnTo>
                  <a:pt x="4187" y="268120"/>
                </a:lnTo>
                <a:lnTo>
                  <a:pt x="0" y="320039"/>
                </a:lnTo>
                <a:lnTo>
                  <a:pt x="1060" y="346292"/>
                </a:lnTo>
                <a:lnTo>
                  <a:pt x="9299" y="396959"/>
                </a:lnTo>
                <a:lnTo>
                  <a:pt x="25146" y="444626"/>
                </a:lnTo>
                <a:lnTo>
                  <a:pt x="47941" y="488637"/>
                </a:lnTo>
                <a:lnTo>
                  <a:pt x="77029" y="528331"/>
                </a:lnTo>
                <a:lnTo>
                  <a:pt x="111748" y="563050"/>
                </a:lnTo>
                <a:lnTo>
                  <a:pt x="151442" y="592138"/>
                </a:lnTo>
                <a:lnTo>
                  <a:pt x="195452" y="614933"/>
                </a:lnTo>
                <a:lnTo>
                  <a:pt x="243120" y="630780"/>
                </a:lnTo>
                <a:lnTo>
                  <a:pt x="293787" y="639019"/>
                </a:lnTo>
                <a:lnTo>
                  <a:pt x="320039" y="640079"/>
                </a:lnTo>
                <a:lnTo>
                  <a:pt x="346292" y="639019"/>
                </a:lnTo>
                <a:lnTo>
                  <a:pt x="396959" y="630780"/>
                </a:lnTo>
                <a:lnTo>
                  <a:pt x="444626" y="614933"/>
                </a:lnTo>
                <a:lnTo>
                  <a:pt x="488637" y="592138"/>
                </a:lnTo>
                <a:lnTo>
                  <a:pt x="528331" y="563050"/>
                </a:lnTo>
                <a:lnTo>
                  <a:pt x="563050" y="528331"/>
                </a:lnTo>
                <a:lnTo>
                  <a:pt x="592138" y="488637"/>
                </a:lnTo>
                <a:lnTo>
                  <a:pt x="614934" y="444626"/>
                </a:lnTo>
                <a:lnTo>
                  <a:pt x="630780" y="396959"/>
                </a:lnTo>
                <a:lnTo>
                  <a:pt x="639019" y="346292"/>
                </a:lnTo>
                <a:lnTo>
                  <a:pt x="640080" y="320039"/>
                </a:lnTo>
                <a:lnTo>
                  <a:pt x="639019" y="293787"/>
                </a:lnTo>
                <a:lnTo>
                  <a:pt x="630780" y="243120"/>
                </a:lnTo>
                <a:lnTo>
                  <a:pt x="614934" y="195452"/>
                </a:lnTo>
                <a:lnTo>
                  <a:pt x="592138" y="151442"/>
                </a:lnTo>
                <a:lnTo>
                  <a:pt x="563050" y="111748"/>
                </a:lnTo>
                <a:lnTo>
                  <a:pt x="528331" y="77029"/>
                </a:lnTo>
                <a:lnTo>
                  <a:pt x="488637" y="47941"/>
                </a:lnTo>
                <a:lnTo>
                  <a:pt x="444626" y="25145"/>
                </a:lnTo>
                <a:lnTo>
                  <a:pt x="396959" y="9299"/>
                </a:lnTo>
                <a:lnTo>
                  <a:pt x="346292" y="1060"/>
                </a:lnTo>
                <a:lnTo>
                  <a:pt x="32003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8" name="object 45">
            <a:extLst>
              <a:ext uri="{FF2B5EF4-FFF2-40B4-BE49-F238E27FC236}">
                <a16:creationId xmlns:a16="http://schemas.microsoft.com/office/drawing/2014/main" id="{38F0AB7B-41AF-496F-9466-F3216107CB20}"/>
              </a:ext>
            </a:extLst>
          </p:cNvPr>
          <p:cNvSpPr>
            <a:spLocks/>
          </p:cNvSpPr>
          <p:nvPr/>
        </p:nvSpPr>
        <p:spPr>
          <a:xfrm rot="16547723">
            <a:off x="5961366" y="4290914"/>
            <a:ext cx="226167" cy="22660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9" name="object 46">
            <a:extLst>
              <a:ext uri="{FF2B5EF4-FFF2-40B4-BE49-F238E27FC236}">
                <a16:creationId xmlns:a16="http://schemas.microsoft.com/office/drawing/2014/main" id="{2FCAA887-9ED6-46FE-8840-151454E77277}"/>
              </a:ext>
            </a:extLst>
          </p:cNvPr>
          <p:cNvSpPr/>
          <p:nvPr/>
        </p:nvSpPr>
        <p:spPr>
          <a:xfrm rot="16547723">
            <a:off x="6017908" y="4347565"/>
            <a:ext cx="113083" cy="113302"/>
          </a:xfrm>
          <a:prstGeom prst="ellipse">
            <a:avLst/>
          </a:pr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object 70">
            <a:extLst>
              <a:ext uri="{FF2B5EF4-FFF2-40B4-BE49-F238E27FC236}">
                <a16:creationId xmlns:a16="http://schemas.microsoft.com/office/drawing/2014/main" id="{4CA777EB-B961-4BA5-8DA2-2F3AFFD7E930}"/>
              </a:ext>
            </a:extLst>
          </p:cNvPr>
          <p:cNvSpPr/>
          <p:nvPr/>
        </p:nvSpPr>
        <p:spPr>
          <a:xfrm rot="16547723">
            <a:off x="6413540" y="4716657"/>
            <a:ext cx="317262" cy="346201"/>
          </a:xfrm>
          <a:custGeom>
            <a:avLst/>
            <a:gdLst/>
            <a:ahLst/>
            <a:cxnLst/>
            <a:rect l="l" t="t" r="r" b="b"/>
            <a:pathLst>
              <a:path w="256539" h="279400">
                <a:moveTo>
                  <a:pt x="256032" y="0"/>
                </a:moveTo>
                <a:lnTo>
                  <a:pt x="0" y="115315"/>
                </a:lnTo>
                <a:lnTo>
                  <a:pt x="111379" y="197103"/>
                </a:lnTo>
                <a:lnTo>
                  <a:pt x="226313" y="278892"/>
                </a:lnTo>
                <a:lnTo>
                  <a:pt x="239395" y="139445"/>
                </a:lnTo>
                <a:lnTo>
                  <a:pt x="25603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0" name="object 57">
            <a:extLst>
              <a:ext uri="{FF2B5EF4-FFF2-40B4-BE49-F238E27FC236}">
                <a16:creationId xmlns:a16="http://schemas.microsoft.com/office/drawing/2014/main" id="{8DD0012F-76FB-4366-9DD3-BCD3AD68EFF8}"/>
              </a:ext>
            </a:extLst>
          </p:cNvPr>
          <p:cNvSpPr/>
          <p:nvPr/>
        </p:nvSpPr>
        <p:spPr>
          <a:xfrm rot="16200000">
            <a:off x="4698769" y="1692198"/>
            <a:ext cx="2312785" cy="2317263"/>
          </a:xfrm>
          <a:custGeom>
            <a:avLst/>
            <a:gdLst/>
            <a:ahLst/>
            <a:cxnLst/>
            <a:rect l="l" t="t" r="r" b="b"/>
            <a:pathLst>
              <a:path w="1637029" h="1637029">
                <a:moveTo>
                  <a:pt x="818388" y="0"/>
                </a:moveTo>
                <a:lnTo>
                  <a:pt x="751266" y="2712"/>
                </a:lnTo>
                <a:lnTo>
                  <a:pt x="685638" y="10711"/>
                </a:lnTo>
                <a:lnTo>
                  <a:pt x="621716" y="23783"/>
                </a:lnTo>
                <a:lnTo>
                  <a:pt x="559710" y="41721"/>
                </a:lnTo>
                <a:lnTo>
                  <a:pt x="499830" y="64311"/>
                </a:lnTo>
                <a:lnTo>
                  <a:pt x="442287" y="91345"/>
                </a:lnTo>
                <a:lnTo>
                  <a:pt x="387291" y="122610"/>
                </a:lnTo>
                <a:lnTo>
                  <a:pt x="335054" y="157898"/>
                </a:lnTo>
                <a:lnTo>
                  <a:pt x="285785" y="196997"/>
                </a:lnTo>
                <a:lnTo>
                  <a:pt x="239696" y="239696"/>
                </a:lnTo>
                <a:lnTo>
                  <a:pt x="196997" y="285785"/>
                </a:lnTo>
                <a:lnTo>
                  <a:pt x="157898" y="335054"/>
                </a:lnTo>
                <a:lnTo>
                  <a:pt x="122610" y="387291"/>
                </a:lnTo>
                <a:lnTo>
                  <a:pt x="91345" y="442287"/>
                </a:lnTo>
                <a:lnTo>
                  <a:pt x="64311" y="499830"/>
                </a:lnTo>
                <a:lnTo>
                  <a:pt x="41721" y="559710"/>
                </a:lnTo>
                <a:lnTo>
                  <a:pt x="23783" y="621716"/>
                </a:lnTo>
                <a:lnTo>
                  <a:pt x="10711" y="685638"/>
                </a:lnTo>
                <a:lnTo>
                  <a:pt x="2712" y="751266"/>
                </a:lnTo>
                <a:lnTo>
                  <a:pt x="0" y="818387"/>
                </a:lnTo>
                <a:lnTo>
                  <a:pt x="2712" y="885509"/>
                </a:lnTo>
                <a:lnTo>
                  <a:pt x="10711" y="951137"/>
                </a:lnTo>
                <a:lnTo>
                  <a:pt x="23783" y="1015059"/>
                </a:lnTo>
                <a:lnTo>
                  <a:pt x="41721" y="1077065"/>
                </a:lnTo>
                <a:lnTo>
                  <a:pt x="64311" y="1136945"/>
                </a:lnTo>
                <a:lnTo>
                  <a:pt x="91345" y="1194488"/>
                </a:lnTo>
                <a:lnTo>
                  <a:pt x="122610" y="1249484"/>
                </a:lnTo>
                <a:lnTo>
                  <a:pt x="157898" y="1301721"/>
                </a:lnTo>
                <a:lnTo>
                  <a:pt x="196997" y="1350990"/>
                </a:lnTo>
                <a:lnTo>
                  <a:pt x="239696" y="1397079"/>
                </a:lnTo>
                <a:lnTo>
                  <a:pt x="285785" y="1439778"/>
                </a:lnTo>
                <a:lnTo>
                  <a:pt x="335054" y="1478877"/>
                </a:lnTo>
                <a:lnTo>
                  <a:pt x="387291" y="1514165"/>
                </a:lnTo>
                <a:lnTo>
                  <a:pt x="442287" y="1545430"/>
                </a:lnTo>
                <a:lnTo>
                  <a:pt x="499830" y="1572464"/>
                </a:lnTo>
                <a:lnTo>
                  <a:pt x="559710" y="1595054"/>
                </a:lnTo>
                <a:lnTo>
                  <a:pt x="621716" y="1612992"/>
                </a:lnTo>
                <a:lnTo>
                  <a:pt x="685638" y="1626064"/>
                </a:lnTo>
                <a:lnTo>
                  <a:pt x="751266" y="1634063"/>
                </a:lnTo>
                <a:lnTo>
                  <a:pt x="818388" y="1636775"/>
                </a:lnTo>
                <a:lnTo>
                  <a:pt x="885509" y="1634063"/>
                </a:lnTo>
                <a:lnTo>
                  <a:pt x="951137" y="1626064"/>
                </a:lnTo>
                <a:lnTo>
                  <a:pt x="1015059" y="1612992"/>
                </a:lnTo>
                <a:lnTo>
                  <a:pt x="1077065" y="1595054"/>
                </a:lnTo>
                <a:lnTo>
                  <a:pt x="1136945" y="1572464"/>
                </a:lnTo>
                <a:lnTo>
                  <a:pt x="1194488" y="1545430"/>
                </a:lnTo>
                <a:lnTo>
                  <a:pt x="1249484" y="1514165"/>
                </a:lnTo>
                <a:lnTo>
                  <a:pt x="1301721" y="1478877"/>
                </a:lnTo>
                <a:lnTo>
                  <a:pt x="1350990" y="1439778"/>
                </a:lnTo>
                <a:lnTo>
                  <a:pt x="1397079" y="1397079"/>
                </a:lnTo>
                <a:lnTo>
                  <a:pt x="1439778" y="1350990"/>
                </a:lnTo>
                <a:lnTo>
                  <a:pt x="1478877" y="1301721"/>
                </a:lnTo>
                <a:lnTo>
                  <a:pt x="1514165" y="1249484"/>
                </a:lnTo>
                <a:lnTo>
                  <a:pt x="1545430" y="1194488"/>
                </a:lnTo>
                <a:lnTo>
                  <a:pt x="1572464" y="1136945"/>
                </a:lnTo>
                <a:lnTo>
                  <a:pt x="1595054" y="1077065"/>
                </a:lnTo>
                <a:lnTo>
                  <a:pt x="1612992" y="1015059"/>
                </a:lnTo>
                <a:lnTo>
                  <a:pt x="1626064" y="951137"/>
                </a:lnTo>
                <a:lnTo>
                  <a:pt x="1634063" y="885509"/>
                </a:lnTo>
                <a:lnTo>
                  <a:pt x="1636776" y="818387"/>
                </a:lnTo>
                <a:lnTo>
                  <a:pt x="1634063" y="751266"/>
                </a:lnTo>
                <a:lnTo>
                  <a:pt x="1626064" y="685638"/>
                </a:lnTo>
                <a:lnTo>
                  <a:pt x="1612992" y="621716"/>
                </a:lnTo>
                <a:lnTo>
                  <a:pt x="1595054" y="559710"/>
                </a:lnTo>
                <a:lnTo>
                  <a:pt x="1572464" y="499830"/>
                </a:lnTo>
                <a:lnTo>
                  <a:pt x="1545430" y="442287"/>
                </a:lnTo>
                <a:lnTo>
                  <a:pt x="1514165" y="387291"/>
                </a:lnTo>
                <a:lnTo>
                  <a:pt x="1478877" y="335054"/>
                </a:lnTo>
                <a:lnTo>
                  <a:pt x="1439778" y="285785"/>
                </a:lnTo>
                <a:lnTo>
                  <a:pt x="1397079" y="239696"/>
                </a:lnTo>
                <a:lnTo>
                  <a:pt x="1350990" y="196997"/>
                </a:lnTo>
                <a:lnTo>
                  <a:pt x="1301721" y="157898"/>
                </a:lnTo>
                <a:lnTo>
                  <a:pt x="1249484" y="122610"/>
                </a:lnTo>
                <a:lnTo>
                  <a:pt x="1194488" y="91345"/>
                </a:lnTo>
                <a:lnTo>
                  <a:pt x="1136945" y="64311"/>
                </a:lnTo>
                <a:lnTo>
                  <a:pt x="1077065" y="41721"/>
                </a:lnTo>
                <a:lnTo>
                  <a:pt x="1015059" y="23783"/>
                </a:lnTo>
                <a:lnTo>
                  <a:pt x="951137" y="10711"/>
                </a:lnTo>
                <a:lnTo>
                  <a:pt x="885509" y="2712"/>
                </a:lnTo>
                <a:lnTo>
                  <a:pt x="818388" y="0"/>
                </a:lnTo>
                <a:close/>
              </a:path>
            </a:pathLst>
          </a:custGeom>
          <a:solidFill>
            <a:srgbClr val="0A3741">
              <a:alpha val="61176"/>
            </a:srgb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1" name="object 58">
            <a:extLst>
              <a:ext uri="{FF2B5EF4-FFF2-40B4-BE49-F238E27FC236}">
                <a16:creationId xmlns:a16="http://schemas.microsoft.com/office/drawing/2014/main" id="{C7F2B885-A5CB-4A59-9767-54D87BF70E5F}"/>
              </a:ext>
            </a:extLst>
          </p:cNvPr>
          <p:cNvSpPr txBox="1"/>
          <p:nvPr/>
        </p:nvSpPr>
        <p:spPr>
          <a:xfrm>
            <a:off x="4840989" y="2251816"/>
            <a:ext cx="209281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/>
              </a:rPr>
              <a:t>Processing center </a:t>
            </a:r>
          </a:p>
          <a:p>
            <a:pPr marL="0" marR="0" lvl="0" indent="0" algn="ctr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/>
              </a:rPr>
              <a:t>count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1199F0-9383-42CB-88B1-6E98696E7AB8}"/>
              </a:ext>
            </a:extLst>
          </p:cNvPr>
          <p:cNvCxnSpPr>
            <a:cxnSpLocks/>
            <a:stCxn id="206" idx="0"/>
          </p:cNvCxnSpPr>
          <p:nvPr/>
        </p:nvCxnSpPr>
        <p:spPr>
          <a:xfrm rot="806354" flipH="1">
            <a:off x="4103698" y="1789743"/>
            <a:ext cx="404912" cy="3175"/>
          </a:xfrm>
          <a:prstGeom prst="line">
            <a:avLst/>
          </a:prstGeom>
          <a:noFill/>
          <a:ln w="19050" cap="flat" cmpd="sng" algn="ctr">
            <a:solidFill>
              <a:srgbClr val="0A3741"/>
            </a:solidFill>
            <a:prstDash val="solid"/>
            <a:miter lim="800000"/>
          </a:ln>
          <a:effectLst/>
        </p:spPr>
      </p:cxnSp>
      <p:sp>
        <p:nvSpPr>
          <p:cNvPr id="204" name="object 31">
            <a:extLst>
              <a:ext uri="{FF2B5EF4-FFF2-40B4-BE49-F238E27FC236}">
                <a16:creationId xmlns:a16="http://schemas.microsoft.com/office/drawing/2014/main" id="{FC0C0DFF-9B03-4EF4-9BB0-D655E113D33C}"/>
              </a:ext>
            </a:extLst>
          </p:cNvPr>
          <p:cNvSpPr/>
          <p:nvPr/>
        </p:nvSpPr>
        <p:spPr>
          <a:xfrm rot="17006354">
            <a:off x="3069068" y="1147126"/>
            <a:ext cx="942361" cy="941038"/>
          </a:xfrm>
          <a:custGeom>
            <a:avLst/>
            <a:gdLst/>
            <a:ahLst/>
            <a:cxnLst/>
            <a:rect l="l" t="t" r="r" b="b"/>
            <a:pathLst>
              <a:path w="762000" h="759460">
                <a:moveTo>
                  <a:pt x="381000" y="0"/>
                </a:moveTo>
                <a:lnTo>
                  <a:pt x="319195" y="4967"/>
                </a:lnTo>
                <a:lnTo>
                  <a:pt x="260567" y="19348"/>
                </a:lnTo>
                <a:lnTo>
                  <a:pt x="205900" y="42361"/>
                </a:lnTo>
                <a:lnTo>
                  <a:pt x="155978" y="73225"/>
                </a:lnTo>
                <a:lnTo>
                  <a:pt x="111585" y="111156"/>
                </a:lnTo>
                <a:lnTo>
                  <a:pt x="73505" y="155374"/>
                </a:lnTo>
                <a:lnTo>
                  <a:pt x="42523" y="205097"/>
                </a:lnTo>
                <a:lnTo>
                  <a:pt x="19421" y="259543"/>
                </a:lnTo>
                <a:lnTo>
                  <a:pt x="4986" y="317930"/>
                </a:lnTo>
                <a:lnTo>
                  <a:pt x="0" y="379475"/>
                </a:lnTo>
                <a:lnTo>
                  <a:pt x="1262" y="410595"/>
                </a:lnTo>
                <a:lnTo>
                  <a:pt x="11071" y="470659"/>
                </a:lnTo>
                <a:lnTo>
                  <a:pt x="29938" y="527173"/>
                </a:lnTo>
                <a:lnTo>
                  <a:pt x="57078" y="579354"/>
                </a:lnTo>
                <a:lnTo>
                  <a:pt x="91707" y="626423"/>
                </a:lnTo>
                <a:lnTo>
                  <a:pt x="133041" y="667595"/>
                </a:lnTo>
                <a:lnTo>
                  <a:pt x="180297" y="702090"/>
                </a:lnTo>
                <a:lnTo>
                  <a:pt x="232689" y="729126"/>
                </a:lnTo>
                <a:lnTo>
                  <a:pt x="289435" y="747921"/>
                </a:lnTo>
                <a:lnTo>
                  <a:pt x="349749" y="757693"/>
                </a:lnTo>
                <a:lnTo>
                  <a:pt x="381000" y="758952"/>
                </a:lnTo>
                <a:lnTo>
                  <a:pt x="412250" y="757693"/>
                </a:lnTo>
                <a:lnTo>
                  <a:pt x="472564" y="747921"/>
                </a:lnTo>
                <a:lnTo>
                  <a:pt x="529310" y="729126"/>
                </a:lnTo>
                <a:lnTo>
                  <a:pt x="581702" y="702090"/>
                </a:lnTo>
                <a:lnTo>
                  <a:pt x="628958" y="667595"/>
                </a:lnTo>
                <a:lnTo>
                  <a:pt x="670292" y="626423"/>
                </a:lnTo>
                <a:lnTo>
                  <a:pt x="704921" y="579354"/>
                </a:lnTo>
                <a:lnTo>
                  <a:pt x="732061" y="527173"/>
                </a:lnTo>
                <a:lnTo>
                  <a:pt x="750928" y="470659"/>
                </a:lnTo>
                <a:lnTo>
                  <a:pt x="760737" y="410595"/>
                </a:lnTo>
                <a:lnTo>
                  <a:pt x="762000" y="379475"/>
                </a:lnTo>
                <a:lnTo>
                  <a:pt x="760737" y="348356"/>
                </a:lnTo>
                <a:lnTo>
                  <a:pt x="750928" y="288292"/>
                </a:lnTo>
                <a:lnTo>
                  <a:pt x="732061" y="231778"/>
                </a:lnTo>
                <a:lnTo>
                  <a:pt x="704921" y="179597"/>
                </a:lnTo>
                <a:lnTo>
                  <a:pt x="670292" y="132528"/>
                </a:lnTo>
                <a:lnTo>
                  <a:pt x="628958" y="91356"/>
                </a:lnTo>
                <a:lnTo>
                  <a:pt x="581702" y="56861"/>
                </a:lnTo>
                <a:lnTo>
                  <a:pt x="529310" y="29825"/>
                </a:lnTo>
                <a:lnTo>
                  <a:pt x="472564" y="11030"/>
                </a:lnTo>
                <a:lnTo>
                  <a:pt x="412250" y="1258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5" name="object 42">
            <a:extLst>
              <a:ext uri="{FF2B5EF4-FFF2-40B4-BE49-F238E27FC236}">
                <a16:creationId xmlns:a16="http://schemas.microsoft.com/office/drawing/2014/main" id="{2D59618E-743C-4E79-A97F-F826A5BBBEB6}"/>
              </a:ext>
            </a:extLst>
          </p:cNvPr>
          <p:cNvSpPr/>
          <p:nvPr/>
        </p:nvSpPr>
        <p:spPr>
          <a:xfrm rot="17006354">
            <a:off x="3138203" y="1221532"/>
            <a:ext cx="791583" cy="793116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39" y="0"/>
                </a:moveTo>
                <a:lnTo>
                  <a:pt x="268120" y="4187"/>
                </a:lnTo>
                <a:lnTo>
                  <a:pt x="218870" y="16312"/>
                </a:lnTo>
                <a:lnTo>
                  <a:pt x="172949" y="35716"/>
                </a:lnTo>
                <a:lnTo>
                  <a:pt x="131015" y="61740"/>
                </a:lnTo>
                <a:lnTo>
                  <a:pt x="93725" y="93725"/>
                </a:lnTo>
                <a:lnTo>
                  <a:pt x="61740" y="131015"/>
                </a:lnTo>
                <a:lnTo>
                  <a:pt x="35716" y="172949"/>
                </a:lnTo>
                <a:lnTo>
                  <a:pt x="16312" y="218870"/>
                </a:lnTo>
                <a:lnTo>
                  <a:pt x="4187" y="268120"/>
                </a:lnTo>
                <a:lnTo>
                  <a:pt x="0" y="320040"/>
                </a:lnTo>
                <a:lnTo>
                  <a:pt x="1060" y="346292"/>
                </a:lnTo>
                <a:lnTo>
                  <a:pt x="9299" y="396959"/>
                </a:lnTo>
                <a:lnTo>
                  <a:pt x="25146" y="444626"/>
                </a:lnTo>
                <a:lnTo>
                  <a:pt x="47941" y="488637"/>
                </a:lnTo>
                <a:lnTo>
                  <a:pt x="77029" y="528331"/>
                </a:lnTo>
                <a:lnTo>
                  <a:pt x="111748" y="563050"/>
                </a:lnTo>
                <a:lnTo>
                  <a:pt x="151442" y="592138"/>
                </a:lnTo>
                <a:lnTo>
                  <a:pt x="195452" y="614934"/>
                </a:lnTo>
                <a:lnTo>
                  <a:pt x="243120" y="630780"/>
                </a:lnTo>
                <a:lnTo>
                  <a:pt x="293787" y="639019"/>
                </a:lnTo>
                <a:lnTo>
                  <a:pt x="320039" y="640080"/>
                </a:lnTo>
                <a:lnTo>
                  <a:pt x="346292" y="639019"/>
                </a:lnTo>
                <a:lnTo>
                  <a:pt x="396959" y="630780"/>
                </a:lnTo>
                <a:lnTo>
                  <a:pt x="444626" y="614934"/>
                </a:lnTo>
                <a:lnTo>
                  <a:pt x="488637" y="592138"/>
                </a:lnTo>
                <a:lnTo>
                  <a:pt x="528331" y="563050"/>
                </a:lnTo>
                <a:lnTo>
                  <a:pt x="563050" y="528331"/>
                </a:lnTo>
                <a:lnTo>
                  <a:pt x="592138" y="488637"/>
                </a:lnTo>
                <a:lnTo>
                  <a:pt x="614934" y="444627"/>
                </a:lnTo>
                <a:lnTo>
                  <a:pt x="630780" y="396959"/>
                </a:lnTo>
                <a:lnTo>
                  <a:pt x="639019" y="346292"/>
                </a:lnTo>
                <a:lnTo>
                  <a:pt x="640080" y="320040"/>
                </a:lnTo>
                <a:lnTo>
                  <a:pt x="639019" y="293787"/>
                </a:lnTo>
                <a:lnTo>
                  <a:pt x="630780" y="243120"/>
                </a:lnTo>
                <a:lnTo>
                  <a:pt x="614934" y="195453"/>
                </a:lnTo>
                <a:lnTo>
                  <a:pt x="592138" y="151442"/>
                </a:lnTo>
                <a:lnTo>
                  <a:pt x="563050" y="111748"/>
                </a:lnTo>
                <a:lnTo>
                  <a:pt x="528331" y="77029"/>
                </a:lnTo>
                <a:lnTo>
                  <a:pt x="488637" y="47941"/>
                </a:lnTo>
                <a:lnTo>
                  <a:pt x="444627" y="25146"/>
                </a:lnTo>
                <a:lnTo>
                  <a:pt x="396959" y="9299"/>
                </a:lnTo>
                <a:lnTo>
                  <a:pt x="346292" y="1060"/>
                </a:lnTo>
                <a:lnTo>
                  <a:pt x="32003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6" name="object 53">
            <a:extLst>
              <a:ext uri="{FF2B5EF4-FFF2-40B4-BE49-F238E27FC236}">
                <a16:creationId xmlns:a16="http://schemas.microsoft.com/office/drawing/2014/main" id="{5E6245EC-FEA8-4E6C-9568-7A1B45688D9A}"/>
              </a:ext>
            </a:extLst>
          </p:cNvPr>
          <p:cNvSpPr>
            <a:spLocks/>
          </p:cNvSpPr>
          <p:nvPr/>
        </p:nvSpPr>
        <p:spPr>
          <a:xfrm rot="17006354">
            <a:off x="4500552" y="1749729"/>
            <a:ext cx="226167" cy="22660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7" name="object 54">
            <a:extLst>
              <a:ext uri="{FF2B5EF4-FFF2-40B4-BE49-F238E27FC236}">
                <a16:creationId xmlns:a16="http://schemas.microsoft.com/office/drawing/2014/main" id="{2DF7E269-C515-45E8-898F-3F646875749A}"/>
              </a:ext>
            </a:extLst>
          </p:cNvPr>
          <p:cNvSpPr/>
          <p:nvPr/>
        </p:nvSpPr>
        <p:spPr>
          <a:xfrm rot="17006354">
            <a:off x="4557094" y="1806380"/>
            <a:ext cx="113083" cy="113302"/>
          </a:xfrm>
          <a:prstGeom prst="ellipse">
            <a:avLst/>
          </a:pr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0" name="object 66">
            <a:extLst>
              <a:ext uri="{FF2B5EF4-FFF2-40B4-BE49-F238E27FC236}">
                <a16:creationId xmlns:a16="http://schemas.microsoft.com/office/drawing/2014/main" id="{F337ED47-13AB-4B94-8A1B-6F9620C077FA}"/>
              </a:ext>
            </a:extLst>
          </p:cNvPr>
          <p:cNvSpPr/>
          <p:nvPr/>
        </p:nvSpPr>
        <p:spPr>
          <a:xfrm rot="17006354">
            <a:off x="3826009" y="1577143"/>
            <a:ext cx="343176" cy="298992"/>
          </a:xfrm>
          <a:custGeom>
            <a:avLst/>
            <a:gdLst/>
            <a:ahLst/>
            <a:cxnLst/>
            <a:rect l="l" t="t" r="r" b="b"/>
            <a:pathLst>
              <a:path w="277495" h="241300">
                <a:moveTo>
                  <a:pt x="277367" y="0"/>
                </a:moveTo>
                <a:lnTo>
                  <a:pt x="0" y="0"/>
                </a:lnTo>
                <a:lnTo>
                  <a:pt x="68452" y="120396"/>
                </a:lnTo>
                <a:lnTo>
                  <a:pt x="138683" y="240791"/>
                </a:lnTo>
                <a:lnTo>
                  <a:pt x="208914" y="120396"/>
                </a:lnTo>
                <a:lnTo>
                  <a:pt x="277367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0" name="object 3">
            <a:extLst>
              <a:ext uri="{FF2B5EF4-FFF2-40B4-BE49-F238E27FC236}">
                <a16:creationId xmlns:a16="http://schemas.microsoft.com/office/drawing/2014/main" id="{FAC9FF1C-399C-4924-B143-E4D6B2B30454}"/>
              </a:ext>
            </a:extLst>
          </p:cNvPr>
          <p:cNvSpPr/>
          <p:nvPr/>
        </p:nvSpPr>
        <p:spPr>
          <a:xfrm rot="15873585">
            <a:off x="7764703" y="1261388"/>
            <a:ext cx="942361" cy="944185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195" y="4986"/>
                </a:lnTo>
                <a:lnTo>
                  <a:pt x="260567" y="19421"/>
                </a:lnTo>
                <a:lnTo>
                  <a:pt x="205900" y="42523"/>
                </a:lnTo>
                <a:lnTo>
                  <a:pt x="155978" y="73505"/>
                </a:lnTo>
                <a:lnTo>
                  <a:pt x="111585" y="111585"/>
                </a:lnTo>
                <a:lnTo>
                  <a:pt x="73505" y="155978"/>
                </a:lnTo>
                <a:lnTo>
                  <a:pt x="42523" y="205900"/>
                </a:lnTo>
                <a:lnTo>
                  <a:pt x="19421" y="260567"/>
                </a:lnTo>
                <a:lnTo>
                  <a:pt x="4986" y="319195"/>
                </a:lnTo>
                <a:lnTo>
                  <a:pt x="0" y="380999"/>
                </a:lnTo>
                <a:lnTo>
                  <a:pt x="1262" y="412246"/>
                </a:lnTo>
                <a:lnTo>
                  <a:pt x="11071" y="472556"/>
                </a:lnTo>
                <a:lnTo>
                  <a:pt x="29938" y="529299"/>
                </a:lnTo>
                <a:lnTo>
                  <a:pt x="57078" y="581691"/>
                </a:lnTo>
                <a:lnTo>
                  <a:pt x="91707" y="628947"/>
                </a:lnTo>
                <a:lnTo>
                  <a:pt x="133041" y="670284"/>
                </a:lnTo>
                <a:lnTo>
                  <a:pt x="180297" y="704915"/>
                </a:lnTo>
                <a:lnTo>
                  <a:pt x="232689" y="732058"/>
                </a:lnTo>
                <a:lnTo>
                  <a:pt x="289435" y="750926"/>
                </a:lnTo>
                <a:lnTo>
                  <a:pt x="349749" y="760736"/>
                </a:lnTo>
                <a:lnTo>
                  <a:pt x="381000" y="761999"/>
                </a:lnTo>
                <a:lnTo>
                  <a:pt x="412250" y="760736"/>
                </a:lnTo>
                <a:lnTo>
                  <a:pt x="472564" y="750926"/>
                </a:lnTo>
                <a:lnTo>
                  <a:pt x="529310" y="732058"/>
                </a:lnTo>
                <a:lnTo>
                  <a:pt x="581702" y="704915"/>
                </a:lnTo>
                <a:lnTo>
                  <a:pt x="628958" y="670284"/>
                </a:lnTo>
                <a:lnTo>
                  <a:pt x="670292" y="628947"/>
                </a:lnTo>
                <a:lnTo>
                  <a:pt x="704921" y="581691"/>
                </a:lnTo>
                <a:lnTo>
                  <a:pt x="732061" y="529299"/>
                </a:lnTo>
                <a:lnTo>
                  <a:pt x="750928" y="472556"/>
                </a:lnTo>
                <a:lnTo>
                  <a:pt x="760737" y="412246"/>
                </a:lnTo>
                <a:lnTo>
                  <a:pt x="762000" y="380999"/>
                </a:lnTo>
                <a:lnTo>
                  <a:pt x="760737" y="349749"/>
                </a:lnTo>
                <a:lnTo>
                  <a:pt x="750928" y="289435"/>
                </a:lnTo>
                <a:lnTo>
                  <a:pt x="732061" y="232689"/>
                </a:lnTo>
                <a:lnTo>
                  <a:pt x="704921" y="180297"/>
                </a:lnTo>
                <a:lnTo>
                  <a:pt x="670292" y="133041"/>
                </a:lnTo>
                <a:lnTo>
                  <a:pt x="628958" y="91707"/>
                </a:lnTo>
                <a:lnTo>
                  <a:pt x="581702" y="57078"/>
                </a:lnTo>
                <a:lnTo>
                  <a:pt x="529310" y="29938"/>
                </a:lnTo>
                <a:lnTo>
                  <a:pt x="472564" y="11071"/>
                </a:lnTo>
                <a:lnTo>
                  <a:pt x="412250" y="1262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06F56CD-C5BF-40C6-8F0E-099DFDC3DE4E}"/>
              </a:ext>
            </a:extLst>
          </p:cNvPr>
          <p:cNvCxnSpPr>
            <a:endCxn id="208" idx="4"/>
          </p:cNvCxnSpPr>
          <p:nvPr/>
        </p:nvCxnSpPr>
        <p:spPr>
          <a:xfrm rot="21273585" flipH="1" flipV="1">
            <a:off x="7245103" y="1794816"/>
            <a:ext cx="471816" cy="15498"/>
          </a:xfrm>
          <a:prstGeom prst="line">
            <a:avLst/>
          </a:prstGeom>
          <a:noFill/>
          <a:ln w="19050" cap="flat" cmpd="sng" algn="ctr">
            <a:solidFill>
              <a:srgbClr val="0A3741"/>
            </a:solidFill>
            <a:prstDash val="solid"/>
            <a:miter lim="800000"/>
          </a:ln>
          <a:effectLst/>
        </p:spPr>
      </p:cxnSp>
      <p:sp>
        <p:nvSpPr>
          <p:cNvPr id="201" name="object 5">
            <a:extLst>
              <a:ext uri="{FF2B5EF4-FFF2-40B4-BE49-F238E27FC236}">
                <a16:creationId xmlns:a16="http://schemas.microsoft.com/office/drawing/2014/main" id="{CCCD0765-D876-4CD7-B8E9-DEDB75BCF54B}"/>
              </a:ext>
            </a:extLst>
          </p:cNvPr>
          <p:cNvSpPr/>
          <p:nvPr/>
        </p:nvSpPr>
        <p:spPr>
          <a:xfrm rot="15873585">
            <a:off x="7832751" y="1339513"/>
            <a:ext cx="791583" cy="793116"/>
          </a:xfrm>
          <a:custGeom>
            <a:avLst/>
            <a:gdLst/>
            <a:ahLst/>
            <a:cxnLst/>
            <a:rect l="l" t="t" r="r" b="b"/>
            <a:pathLst>
              <a:path w="640079" h="640079">
                <a:moveTo>
                  <a:pt x="320039" y="0"/>
                </a:moveTo>
                <a:lnTo>
                  <a:pt x="268120" y="4187"/>
                </a:lnTo>
                <a:lnTo>
                  <a:pt x="218870" y="16312"/>
                </a:lnTo>
                <a:lnTo>
                  <a:pt x="172949" y="35716"/>
                </a:lnTo>
                <a:lnTo>
                  <a:pt x="131015" y="61740"/>
                </a:lnTo>
                <a:lnTo>
                  <a:pt x="93725" y="93725"/>
                </a:lnTo>
                <a:lnTo>
                  <a:pt x="61740" y="131015"/>
                </a:lnTo>
                <a:lnTo>
                  <a:pt x="35716" y="172949"/>
                </a:lnTo>
                <a:lnTo>
                  <a:pt x="16312" y="218870"/>
                </a:lnTo>
                <a:lnTo>
                  <a:pt x="4187" y="268120"/>
                </a:lnTo>
                <a:lnTo>
                  <a:pt x="0" y="320040"/>
                </a:lnTo>
                <a:lnTo>
                  <a:pt x="1060" y="346288"/>
                </a:lnTo>
                <a:lnTo>
                  <a:pt x="9299" y="396951"/>
                </a:lnTo>
                <a:lnTo>
                  <a:pt x="25146" y="444616"/>
                </a:lnTo>
                <a:lnTo>
                  <a:pt x="47941" y="488625"/>
                </a:lnTo>
                <a:lnTo>
                  <a:pt x="77029" y="528320"/>
                </a:lnTo>
                <a:lnTo>
                  <a:pt x="111748" y="563042"/>
                </a:lnTo>
                <a:lnTo>
                  <a:pt x="151442" y="592131"/>
                </a:lnTo>
                <a:lnTo>
                  <a:pt x="195452" y="614930"/>
                </a:lnTo>
                <a:lnTo>
                  <a:pt x="243120" y="630779"/>
                </a:lnTo>
                <a:lnTo>
                  <a:pt x="293787" y="639019"/>
                </a:lnTo>
                <a:lnTo>
                  <a:pt x="320039" y="640079"/>
                </a:lnTo>
                <a:lnTo>
                  <a:pt x="346292" y="639019"/>
                </a:lnTo>
                <a:lnTo>
                  <a:pt x="396959" y="630779"/>
                </a:lnTo>
                <a:lnTo>
                  <a:pt x="444626" y="614930"/>
                </a:lnTo>
                <a:lnTo>
                  <a:pt x="488637" y="592131"/>
                </a:lnTo>
                <a:lnTo>
                  <a:pt x="528331" y="563042"/>
                </a:lnTo>
                <a:lnTo>
                  <a:pt x="563050" y="528320"/>
                </a:lnTo>
                <a:lnTo>
                  <a:pt x="592138" y="488625"/>
                </a:lnTo>
                <a:lnTo>
                  <a:pt x="614934" y="444616"/>
                </a:lnTo>
                <a:lnTo>
                  <a:pt x="630780" y="396951"/>
                </a:lnTo>
                <a:lnTo>
                  <a:pt x="639019" y="346288"/>
                </a:lnTo>
                <a:lnTo>
                  <a:pt x="640080" y="320040"/>
                </a:lnTo>
                <a:lnTo>
                  <a:pt x="639019" y="293787"/>
                </a:lnTo>
                <a:lnTo>
                  <a:pt x="630780" y="243120"/>
                </a:lnTo>
                <a:lnTo>
                  <a:pt x="614934" y="195453"/>
                </a:lnTo>
                <a:lnTo>
                  <a:pt x="592138" y="151442"/>
                </a:lnTo>
                <a:lnTo>
                  <a:pt x="563050" y="111748"/>
                </a:lnTo>
                <a:lnTo>
                  <a:pt x="528331" y="77029"/>
                </a:lnTo>
                <a:lnTo>
                  <a:pt x="488637" y="47941"/>
                </a:lnTo>
                <a:lnTo>
                  <a:pt x="444627" y="25146"/>
                </a:lnTo>
                <a:lnTo>
                  <a:pt x="396959" y="9299"/>
                </a:lnTo>
                <a:lnTo>
                  <a:pt x="346292" y="1060"/>
                </a:lnTo>
                <a:lnTo>
                  <a:pt x="32003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3" name="object 25">
            <a:extLst>
              <a:ext uri="{FF2B5EF4-FFF2-40B4-BE49-F238E27FC236}">
                <a16:creationId xmlns:a16="http://schemas.microsoft.com/office/drawing/2014/main" id="{AA18097B-3046-4ED8-9BC5-73D7064B4EE0}"/>
              </a:ext>
            </a:extLst>
          </p:cNvPr>
          <p:cNvSpPr/>
          <p:nvPr/>
        </p:nvSpPr>
        <p:spPr>
          <a:xfrm rot="15873585">
            <a:off x="7119287" y="1821599"/>
            <a:ext cx="26700" cy="1259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0" y="5080"/>
                </a:moveTo>
                <a:lnTo>
                  <a:pt x="21336" y="5080"/>
                </a:lnTo>
              </a:path>
            </a:pathLst>
          </a:custGeom>
          <a:ln w="114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8" name="object 55">
            <a:extLst>
              <a:ext uri="{FF2B5EF4-FFF2-40B4-BE49-F238E27FC236}">
                <a16:creationId xmlns:a16="http://schemas.microsoft.com/office/drawing/2014/main" id="{861E2D96-6588-423A-9EAF-D2EA4243FC15}"/>
              </a:ext>
            </a:extLst>
          </p:cNvPr>
          <p:cNvSpPr>
            <a:spLocks/>
          </p:cNvSpPr>
          <p:nvPr/>
        </p:nvSpPr>
        <p:spPr>
          <a:xfrm rot="15873585">
            <a:off x="7019553" y="1714592"/>
            <a:ext cx="226167" cy="22660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9" name="object 56">
            <a:extLst>
              <a:ext uri="{FF2B5EF4-FFF2-40B4-BE49-F238E27FC236}">
                <a16:creationId xmlns:a16="http://schemas.microsoft.com/office/drawing/2014/main" id="{34E06B55-7100-4F4A-A9B2-1F285419CC55}"/>
              </a:ext>
            </a:extLst>
          </p:cNvPr>
          <p:cNvSpPr/>
          <p:nvPr/>
        </p:nvSpPr>
        <p:spPr>
          <a:xfrm rot="15873585">
            <a:off x="7076095" y="1771243"/>
            <a:ext cx="113083" cy="113302"/>
          </a:xfrm>
          <a:prstGeom prst="ellipse">
            <a:avLst/>
          </a:pr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1" name="object 71">
            <a:extLst>
              <a:ext uri="{FF2B5EF4-FFF2-40B4-BE49-F238E27FC236}">
                <a16:creationId xmlns:a16="http://schemas.microsoft.com/office/drawing/2014/main" id="{7E07FF6E-1B7C-4192-9A6B-C88255D8BD30}"/>
              </a:ext>
            </a:extLst>
          </p:cNvPr>
          <p:cNvSpPr/>
          <p:nvPr/>
        </p:nvSpPr>
        <p:spPr>
          <a:xfrm rot="15873585">
            <a:off x="7597298" y="1627507"/>
            <a:ext cx="343176" cy="300566"/>
          </a:xfrm>
          <a:custGeom>
            <a:avLst/>
            <a:gdLst/>
            <a:ahLst/>
            <a:cxnLst/>
            <a:rect l="l" t="t" r="r" b="b"/>
            <a:pathLst>
              <a:path w="277495" h="242570">
                <a:moveTo>
                  <a:pt x="138683" y="0"/>
                </a:moveTo>
                <a:lnTo>
                  <a:pt x="68452" y="119253"/>
                </a:lnTo>
                <a:lnTo>
                  <a:pt x="0" y="242315"/>
                </a:lnTo>
                <a:lnTo>
                  <a:pt x="277367" y="242315"/>
                </a:lnTo>
                <a:lnTo>
                  <a:pt x="208914" y="119253"/>
                </a:lnTo>
                <a:lnTo>
                  <a:pt x="13868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AA6BD2-96D0-4878-AE26-7A91F0E0C262}"/>
              </a:ext>
            </a:extLst>
          </p:cNvPr>
          <p:cNvSpPr/>
          <p:nvPr/>
        </p:nvSpPr>
        <p:spPr>
          <a:xfrm>
            <a:off x="9041138" y="2892890"/>
            <a:ext cx="2429473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0A3741"/>
                </a:solidFill>
              </a:rPr>
              <a:t>Parcel business item is significantly impact by processing center count compared to other business types like EMS, Official mail and Register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AC0F39-D649-42F3-B967-FB833C976757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7553674" y="3301605"/>
            <a:ext cx="514077" cy="65"/>
          </a:xfrm>
          <a:prstGeom prst="line">
            <a:avLst/>
          </a:prstGeom>
          <a:noFill/>
          <a:ln w="19050" cap="flat" cmpd="sng" algn="ctr">
            <a:solidFill>
              <a:srgbClr val="0A3741"/>
            </a:solidFill>
            <a:prstDash val="solid"/>
            <a:miter lim="800000"/>
          </a:ln>
          <a:effectLst/>
        </p:spPr>
      </p:cxnSp>
      <p:sp>
        <p:nvSpPr>
          <p:cNvPr id="52" name="object 55">
            <a:extLst>
              <a:ext uri="{FF2B5EF4-FFF2-40B4-BE49-F238E27FC236}">
                <a16:creationId xmlns:a16="http://schemas.microsoft.com/office/drawing/2014/main" id="{A6B7F72C-CCBD-4761-8958-F4BBEE619D84}"/>
              </a:ext>
            </a:extLst>
          </p:cNvPr>
          <p:cNvSpPr>
            <a:spLocks/>
          </p:cNvSpPr>
          <p:nvPr/>
        </p:nvSpPr>
        <p:spPr>
          <a:xfrm rot="15873585">
            <a:off x="7327798" y="3199045"/>
            <a:ext cx="226167" cy="22660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bject 56">
            <a:extLst>
              <a:ext uri="{FF2B5EF4-FFF2-40B4-BE49-F238E27FC236}">
                <a16:creationId xmlns:a16="http://schemas.microsoft.com/office/drawing/2014/main" id="{C943AC29-3AB1-4001-9C06-3E568F0F8826}"/>
              </a:ext>
            </a:extLst>
          </p:cNvPr>
          <p:cNvSpPr/>
          <p:nvPr/>
        </p:nvSpPr>
        <p:spPr>
          <a:xfrm rot="15873585">
            <a:off x="7384340" y="3255696"/>
            <a:ext cx="113083" cy="113302"/>
          </a:xfrm>
          <a:prstGeom prst="ellipse">
            <a:avLst/>
          </a:pr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17194B-6AE8-4BFE-A52E-39734C34254C}"/>
              </a:ext>
            </a:extLst>
          </p:cNvPr>
          <p:cNvGrpSpPr/>
          <p:nvPr/>
        </p:nvGrpSpPr>
        <p:grpSpPr>
          <a:xfrm>
            <a:off x="7859700" y="2774438"/>
            <a:ext cx="1089373" cy="942361"/>
            <a:chOff x="12401169" y="4030048"/>
            <a:chExt cx="1089373" cy="942361"/>
          </a:xfrm>
        </p:grpSpPr>
        <p:sp>
          <p:nvSpPr>
            <p:cNvPr id="54" name="object 3">
              <a:extLst>
                <a:ext uri="{FF2B5EF4-FFF2-40B4-BE49-F238E27FC236}">
                  <a16:creationId xmlns:a16="http://schemas.microsoft.com/office/drawing/2014/main" id="{F7017ADD-4EC0-42D5-BCAF-AD1933B10BE8}"/>
                </a:ext>
              </a:extLst>
            </p:cNvPr>
            <p:cNvSpPr/>
            <p:nvPr/>
          </p:nvSpPr>
          <p:spPr>
            <a:xfrm rot="15873585">
              <a:off x="12547269" y="4029136"/>
              <a:ext cx="942361" cy="944185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195" y="4986"/>
                  </a:lnTo>
                  <a:lnTo>
                    <a:pt x="260567" y="19421"/>
                  </a:lnTo>
                  <a:lnTo>
                    <a:pt x="205900" y="42523"/>
                  </a:lnTo>
                  <a:lnTo>
                    <a:pt x="155978" y="73505"/>
                  </a:lnTo>
                  <a:lnTo>
                    <a:pt x="111585" y="111585"/>
                  </a:lnTo>
                  <a:lnTo>
                    <a:pt x="73505" y="155978"/>
                  </a:lnTo>
                  <a:lnTo>
                    <a:pt x="42523" y="205900"/>
                  </a:lnTo>
                  <a:lnTo>
                    <a:pt x="19421" y="260567"/>
                  </a:lnTo>
                  <a:lnTo>
                    <a:pt x="4986" y="319195"/>
                  </a:lnTo>
                  <a:lnTo>
                    <a:pt x="0" y="380999"/>
                  </a:lnTo>
                  <a:lnTo>
                    <a:pt x="1262" y="412246"/>
                  </a:lnTo>
                  <a:lnTo>
                    <a:pt x="11071" y="472556"/>
                  </a:lnTo>
                  <a:lnTo>
                    <a:pt x="29938" y="529299"/>
                  </a:lnTo>
                  <a:lnTo>
                    <a:pt x="57078" y="581691"/>
                  </a:lnTo>
                  <a:lnTo>
                    <a:pt x="91707" y="628947"/>
                  </a:lnTo>
                  <a:lnTo>
                    <a:pt x="133041" y="670284"/>
                  </a:lnTo>
                  <a:lnTo>
                    <a:pt x="180297" y="704915"/>
                  </a:lnTo>
                  <a:lnTo>
                    <a:pt x="232689" y="732058"/>
                  </a:lnTo>
                  <a:lnTo>
                    <a:pt x="289435" y="750926"/>
                  </a:lnTo>
                  <a:lnTo>
                    <a:pt x="349749" y="760736"/>
                  </a:lnTo>
                  <a:lnTo>
                    <a:pt x="381000" y="761999"/>
                  </a:lnTo>
                  <a:lnTo>
                    <a:pt x="412250" y="760736"/>
                  </a:lnTo>
                  <a:lnTo>
                    <a:pt x="472564" y="750926"/>
                  </a:lnTo>
                  <a:lnTo>
                    <a:pt x="529310" y="732058"/>
                  </a:lnTo>
                  <a:lnTo>
                    <a:pt x="581702" y="704915"/>
                  </a:lnTo>
                  <a:lnTo>
                    <a:pt x="628958" y="670284"/>
                  </a:lnTo>
                  <a:lnTo>
                    <a:pt x="670292" y="628947"/>
                  </a:lnTo>
                  <a:lnTo>
                    <a:pt x="704921" y="581691"/>
                  </a:lnTo>
                  <a:lnTo>
                    <a:pt x="732061" y="529299"/>
                  </a:lnTo>
                  <a:lnTo>
                    <a:pt x="750928" y="472556"/>
                  </a:lnTo>
                  <a:lnTo>
                    <a:pt x="760737" y="412246"/>
                  </a:lnTo>
                  <a:lnTo>
                    <a:pt x="762000" y="380999"/>
                  </a:lnTo>
                  <a:lnTo>
                    <a:pt x="760737" y="349749"/>
                  </a:lnTo>
                  <a:lnTo>
                    <a:pt x="750928" y="289435"/>
                  </a:lnTo>
                  <a:lnTo>
                    <a:pt x="732061" y="232689"/>
                  </a:lnTo>
                  <a:lnTo>
                    <a:pt x="704921" y="180297"/>
                  </a:lnTo>
                  <a:lnTo>
                    <a:pt x="670292" y="133041"/>
                  </a:lnTo>
                  <a:lnTo>
                    <a:pt x="628958" y="91707"/>
                  </a:lnTo>
                  <a:lnTo>
                    <a:pt x="581702" y="57078"/>
                  </a:lnTo>
                  <a:lnTo>
                    <a:pt x="529310" y="29938"/>
                  </a:lnTo>
                  <a:lnTo>
                    <a:pt x="472564" y="11071"/>
                  </a:lnTo>
                  <a:lnTo>
                    <a:pt x="412250" y="126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object 5">
              <a:extLst>
                <a:ext uri="{FF2B5EF4-FFF2-40B4-BE49-F238E27FC236}">
                  <a16:creationId xmlns:a16="http://schemas.microsoft.com/office/drawing/2014/main" id="{5D23AA02-33D7-42B9-8735-C1D3BC28F025}"/>
                </a:ext>
              </a:extLst>
            </p:cNvPr>
            <p:cNvSpPr/>
            <p:nvPr/>
          </p:nvSpPr>
          <p:spPr>
            <a:xfrm rot="15873585">
              <a:off x="12615317" y="4107261"/>
              <a:ext cx="791583" cy="793116"/>
            </a:xfrm>
            <a:custGeom>
              <a:avLst/>
              <a:gdLst/>
              <a:ahLst/>
              <a:cxnLst/>
              <a:rect l="l" t="t" r="r" b="b"/>
              <a:pathLst>
                <a:path w="640079" h="640079">
                  <a:moveTo>
                    <a:pt x="320039" y="0"/>
                  </a:moveTo>
                  <a:lnTo>
                    <a:pt x="268120" y="4187"/>
                  </a:lnTo>
                  <a:lnTo>
                    <a:pt x="218870" y="16312"/>
                  </a:lnTo>
                  <a:lnTo>
                    <a:pt x="172949" y="35716"/>
                  </a:lnTo>
                  <a:lnTo>
                    <a:pt x="131015" y="61740"/>
                  </a:lnTo>
                  <a:lnTo>
                    <a:pt x="93725" y="93725"/>
                  </a:lnTo>
                  <a:lnTo>
                    <a:pt x="61740" y="131015"/>
                  </a:lnTo>
                  <a:lnTo>
                    <a:pt x="35716" y="172949"/>
                  </a:lnTo>
                  <a:lnTo>
                    <a:pt x="16312" y="218870"/>
                  </a:lnTo>
                  <a:lnTo>
                    <a:pt x="4187" y="268120"/>
                  </a:lnTo>
                  <a:lnTo>
                    <a:pt x="0" y="320040"/>
                  </a:lnTo>
                  <a:lnTo>
                    <a:pt x="1060" y="346288"/>
                  </a:lnTo>
                  <a:lnTo>
                    <a:pt x="9299" y="396951"/>
                  </a:lnTo>
                  <a:lnTo>
                    <a:pt x="25146" y="444616"/>
                  </a:lnTo>
                  <a:lnTo>
                    <a:pt x="47941" y="488625"/>
                  </a:lnTo>
                  <a:lnTo>
                    <a:pt x="77029" y="528320"/>
                  </a:lnTo>
                  <a:lnTo>
                    <a:pt x="111748" y="563042"/>
                  </a:lnTo>
                  <a:lnTo>
                    <a:pt x="151442" y="592131"/>
                  </a:lnTo>
                  <a:lnTo>
                    <a:pt x="195452" y="614930"/>
                  </a:lnTo>
                  <a:lnTo>
                    <a:pt x="243120" y="630779"/>
                  </a:lnTo>
                  <a:lnTo>
                    <a:pt x="293787" y="639019"/>
                  </a:lnTo>
                  <a:lnTo>
                    <a:pt x="320039" y="640079"/>
                  </a:lnTo>
                  <a:lnTo>
                    <a:pt x="346292" y="639019"/>
                  </a:lnTo>
                  <a:lnTo>
                    <a:pt x="396959" y="630779"/>
                  </a:lnTo>
                  <a:lnTo>
                    <a:pt x="444626" y="614930"/>
                  </a:lnTo>
                  <a:lnTo>
                    <a:pt x="488637" y="592131"/>
                  </a:lnTo>
                  <a:lnTo>
                    <a:pt x="528331" y="563042"/>
                  </a:lnTo>
                  <a:lnTo>
                    <a:pt x="563050" y="528320"/>
                  </a:lnTo>
                  <a:lnTo>
                    <a:pt x="592138" y="488625"/>
                  </a:lnTo>
                  <a:lnTo>
                    <a:pt x="614934" y="444616"/>
                  </a:lnTo>
                  <a:lnTo>
                    <a:pt x="630780" y="396951"/>
                  </a:lnTo>
                  <a:lnTo>
                    <a:pt x="639019" y="346288"/>
                  </a:lnTo>
                  <a:lnTo>
                    <a:pt x="640080" y="320040"/>
                  </a:lnTo>
                  <a:lnTo>
                    <a:pt x="639019" y="293787"/>
                  </a:lnTo>
                  <a:lnTo>
                    <a:pt x="630780" y="243120"/>
                  </a:lnTo>
                  <a:lnTo>
                    <a:pt x="614934" y="195453"/>
                  </a:lnTo>
                  <a:lnTo>
                    <a:pt x="592138" y="151442"/>
                  </a:lnTo>
                  <a:lnTo>
                    <a:pt x="563050" y="111748"/>
                  </a:lnTo>
                  <a:lnTo>
                    <a:pt x="528331" y="77029"/>
                  </a:lnTo>
                  <a:lnTo>
                    <a:pt x="488637" y="47941"/>
                  </a:lnTo>
                  <a:lnTo>
                    <a:pt x="444627" y="25146"/>
                  </a:lnTo>
                  <a:lnTo>
                    <a:pt x="396959" y="9299"/>
                  </a:lnTo>
                  <a:lnTo>
                    <a:pt x="346292" y="1060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bject 71">
              <a:extLst>
                <a:ext uri="{FF2B5EF4-FFF2-40B4-BE49-F238E27FC236}">
                  <a16:creationId xmlns:a16="http://schemas.microsoft.com/office/drawing/2014/main" id="{DDFB3320-0FBB-4563-B59A-D5B2871C06FD}"/>
                </a:ext>
              </a:extLst>
            </p:cNvPr>
            <p:cNvSpPr/>
            <p:nvPr/>
          </p:nvSpPr>
          <p:spPr>
            <a:xfrm rot="15873585">
              <a:off x="12379864" y="4395255"/>
              <a:ext cx="343176" cy="300566"/>
            </a:xfrm>
            <a:custGeom>
              <a:avLst/>
              <a:gdLst/>
              <a:ahLst/>
              <a:cxnLst/>
              <a:rect l="l" t="t" r="r" b="b"/>
              <a:pathLst>
                <a:path w="277495" h="242570">
                  <a:moveTo>
                    <a:pt x="138683" y="0"/>
                  </a:moveTo>
                  <a:lnTo>
                    <a:pt x="68452" y="119253"/>
                  </a:lnTo>
                  <a:lnTo>
                    <a:pt x="0" y="242315"/>
                  </a:lnTo>
                  <a:lnTo>
                    <a:pt x="277367" y="242315"/>
                  </a:lnTo>
                  <a:lnTo>
                    <a:pt x="208914" y="119253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6" name="Graphic 15" descr="City">
            <a:extLst>
              <a:ext uri="{FF2B5EF4-FFF2-40B4-BE49-F238E27FC236}">
                <a16:creationId xmlns:a16="http://schemas.microsoft.com/office/drawing/2014/main" id="{11A016F3-DEA4-4D31-B97E-3056255C5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6337" y="1312816"/>
            <a:ext cx="639097" cy="639097"/>
          </a:xfrm>
          <a:prstGeom prst="rect">
            <a:avLst/>
          </a:prstGeom>
        </p:spPr>
      </p:pic>
      <p:pic>
        <p:nvPicPr>
          <p:cNvPr id="19" name="Graphic 18" descr="Barn">
            <a:extLst>
              <a:ext uri="{FF2B5EF4-FFF2-40B4-BE49-F238E27FC236}">
                <a16:creationId xmlns:a16="http://schemas.microsoft.com/office/drawing/2014/main" id="{ACE5BB1D-DDB1-41D0-865A-EED1A63C6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0686" y="2634921"/>
            <a:ext cx="914400" cy="914400"/>
          </a:xfrm>
          <a:prstGeom prst="rect">
            <a:avLst/>
          </a:prstGeom>
        </p:spPr>
      </p:pic>
      <p:pic>
        <p:nvPicPr>
          <p:cNvPr id="22" name="Graphic 21" descr="Mailbox">
            <a:extLst>
              <a:ext uri="{FF2B5EF4-FFF2-40B4-BE49-F238E27FC236}">
                <a16:creationId xmlns:a16="http://schemas.microsoft.com/office/drawing/2014/main" id="{609C0E23-EF8E-49FD-AF73-35F3703AC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67" y="4465011"/>
            <a:ext cx="645488" cy="645488"/>
          </a:xfrm>
          <a:prstGeom prst="rect">
            <a:avLst/>
          </a:prstGeom>
        </p:spPr>
      </p:pic>
      <p:pic>
        <p:nvPicPr>
          <p:cNvPr id="24" name="Graphic 23" descr="Airplane">
            <a:extLst>
              <a:ext uri="{FF2B5EF4-FFF2-40B4-BE49-F238E27FC236}">
                <a16:creationId xmlns:a16="http://schemas.microsoft.com/office/drawing/2014/main" id="{4D0ADB89-7F87-42A8-9E41-0EE8E7711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895169" y="1368287"/>
            <a:ext cx="713020" cy="713020"/>
          </a:xfrm>
          <a:prstGeom prst="rect">
            <a:avLst/>
          </a:prstGeom>
        </p:spPr>
      </p:pic>
      <p:pic>
        <p:nvPicPr>
          <p:cNvPr id="26" name="Graphic 25" descr="Box">
            <a:extLst>
              <a:ext uri="{FF2B5EF4-FFF2-40B4-BE49-F238E27FC236}">
                <a16:creationId xmlns:a16="http://schemas.microsoft.com/office/drawing/2014/main" id="{65A5CC7F-2E9E-4104-BB3D-34B5F3AD58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37601" y="2899593"/>
            <a:ext cx="692050" cy="692050"/>
          </a:xfrm>
          <a:prstGeom prst="rect">
            <a:avLst/>
          </a:prstGeom>
        </p:spPr>
      </p:pic>
      <p:pic>
        <p:nvPicPr>
          <p:cNvPr id="28" name="Graphic 27" descr="Present">
            <a:extLst>
              <a:ext uri="{FF2B5EF4-FFF2-40B4-BE49-F238E27FC236}">
                <a16:creationId xmlns:a16="http://schemas.microsoft.com/office/drawing/2014/main" id="{7429E232-0A37-4534-B850-089C648FB4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72321" y="4800221"/>
            <a:ext cx="626504" cy="6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8" y="186700"/>
            <a:ext cx="9442566" cy="411020"/>
          </a:xfrm>
        </p:spPr>
        <p:txBody>
          <a:bodyPr>
            <a:normAutofit fontScale="90000"/>
          </a:bodyPr>
          <a:lstStyle/>
          <a:p>
            <a:r>
              <a:rPr lang="es-ES" sz="2200" spc="-10" dirty="0">
                <a:solidFill>
                  <a:srgbClr val="0070C0"/>
                </a:solidFill>
              </a:rPr>
              <a:t>Processing center </a:t>
            </a:r>
            <a:r>
              <a:rPr lang="es-ES" sz="2200" spc="-10" dirty="0" err="1">
                <a:solidFill>
                  <a:srgbClr val="0070C0"/>
                </a:solidFill>
              </a:rPr>
              <a:t>count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impact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on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delivery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city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categORy</a:t>
            </a:r>
            <a:r>
              <a:rPr lang="es-ES" sz="2200" spc="-10" dirty="0">
                <a:solidFill>
                  <a:srgbClr val="0070C0"/>
                </a:solidFill>
              </a:rPr>
              <a:t>																			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s-ES" sz="2200" spc="-10" dirty="0">
                <a:solidFill>
                  <a:srgbClr val="0070C0"/>
                </a:solidFill>
              </a:rPr>
              <a:t> 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064" y="6665078"/>
            <a:ext cx="1025857" cy="365125"/>
          </a:xfrm>
        </p:spPr>
        <p:txBody>
          <a:bodyPr/>
          <a:lstStyle/>
          <a:p>
            <a:fld id="{6AE4EBB0-FFB5-4BFF-98A4-3BDD4F0CD492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51203-ABB8-4A17-AEFA-D5A777DD1A3D}"/>
              </a:ext>
            </a:extLst>
          </p:cNvPr>
          <p:cNvSpPr/>
          <p:nvPr/>
        </p:nvSpPr>
        <p:spPr>
          <a:xfrm>
            <a:off x="123193" y="4091037"/>
            <a:ext cx="5477506" cy="258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26F9BD-9347-4026-995C-320000E6B587}"/>
              </a:ext>
            </a:extLst>
          </p:cNvPr>
          <p:cNvSpPr/>
          <p:nvPr/>
        </p:nvSpPr>
        <p:spPr>
          <a:xfrm>
            <a:off x="352338" y="563553"/>
            <a:ext cx="10582362" cy="514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A3741"/>
                </a:solidFill>
              </a:rPr>
              <a:t>The probability of delay for </a:t>
            </a:r>
            <a:r>
              <a:rPr lang="en-US" sz="1400" b="1" dirty="0">
                <a:solidFill>
                  <a:srgbClr val="0A3741"/>
                </a:solidFill>
              </a:rPr>
              <a:t>Main City and Sub City</a:t>
            </a:r>
            <a:r>
              <a:rPr lang="en-US" sz="1400" dirty="0">
                <a:solidFill>
                  <a:srgbClr val="0A3741"/>
                </a:solidFill>
              </a:rPr>
              <a:t> delivery </a:t>
            </a:r>
            <a:r>
              <a:rPr lang="en-US" sz="1400" b="1" dirty="0">
                <a:solidFill>
                  <a:srgbClr val="0A3741"/>
                </a:solidFill>
              </a:rPr>
              <a:t>increases</a:t>
            </a:r>
            <a:r>
              <a:rPr lang="en-US" sz="1400" dirty="0">
                <a:solidFill>
                  <a:srgbClr val="0A3741"/>
                </a:solidFill>
              </a:rPr>
              <a:t> as the number of </a:t>
            </a:r>
            <a:r>
              <a:rPr lang="en-US" sz="1400" b="1" dirty="0">
                <a:solidFill>
                  <a:srgbClr val="0A3741"/>
                </a:solidFill>
              </a:rPr>
              <a:t>processing center </a:t>
            </a:r>
            <a:r>
              <a:rPr lang="en-US" sz="1400" dirty="0">
                <a:solidFill>
                  <a:srgbClr val="0A3741"/>
                </a:solidFill>
              </a:rPr>
              <a:t>increases for an item. The probability of delay spikes to 30% and 25% for Main City and Sub City respectively for acceptance city with a 3 processing centers.</a:t>
            </a:r>
            <a:endParaRPr lang="en-US" sz="2400" dirty="0">
              <a:solidFill>
                <a:srgbClr val="0A374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F60EE9-831B-4AFB-993C-4A73A142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8" y="1077783"/>
            <a:ext cx="9133185" cy="50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2D1CE4-1986-4903-B832-B7F141B26F15}"/>
              </a:ext>
            </a:extLst>
          </p:cNvPr>
          <p:cNvSpPr txBox="1"/>
          <p:nvPr/>
        </p:nvSpPr>
        <p:spPr>
          <a:xfrm>
            <a:off x="9485523" y="1319516"/>
            <a:ext cx="2533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It’s best to have one or two at most processing centers in a Main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more effective to have at most two processing centers in the Sub City.</a:t>
            </a:r>
          </a:p>
        </p:txBody>
      </p:sp>
    </p:spTree>
    <p:extLst>
      <p:ext uri="{BB962C8B-B14F-4D97-AF65-F5344CB8AC3E}">
        <p14:creationId xmlns:p14="http://schemas.microsoft.com/office/powerpoint/2010/main" val="8387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E4DC42-6FCF-4211-8EBB-860B49D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412782"/>
            <a:ext cx="10280294" cy="22730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DELIVERY/ACCEPTANCE CITY CATEGORY AND impact on delivery delay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7A931E-5E8A-4E0E-B305-9F9070A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Powerpoint title_Chapter title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6887A8-0FA1-4C17-9438-A6C433B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714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1">
            <a:extLst>
              <a:ext uri="{FF2B5EF4-FFF2-40B4-BE49-F238E27FC236}">
                <a16:creationId xmlns:a16="http://schemas.microsoft.com/office/drawing/2014/main" id="{221B2ABC-F470-4094-A3FF-4CD0F679742D}"/>
              </a:ext>
            </a:extLst>
          </p:cNvPr>
          <p:cNvSpPr txBox="1">
            <a:spLocks/>
          </p:cNvSpPr>
          <p:nvPr/>
        </p:nvSpPr>
        <p:spPr>
          <a:xfrm>
            <a:off x="220335" y="651542"/>
            <a:ext cx="11736471" cy="5393658"/>
          </a:xfrm>
          <a:prstGeom prst="rect">
            <a:avLst/>
          </a:prstGeom>
          <a:solidFill>
            <a:schemeClr val="bg1"/>
          </a:solidFill>
        </p:spPr>
        <p:txBody>
          <a:bodyPr lIns="576000" tIns="684000" rIns="576000" bIns="9000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BC0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A098CA-B9D4-4731-80D8-23599096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6" y="169161"/>
            <a:ext cx="9723764" cy="384849"/>
          </a:xfrm>
        </p:spPr>
        <p:txBody>
          <a:bodyPr>
            <a:normAutofit fontScale="90000"/>
          </a:bodyPr>
          <a:lstStyle/>
          <a:p>
            <a:r>
              <a:rPr lang="en-US" cap="none" spc="-10" dirty="0">
                <a:solidFill>
                  <a:srgbClr val="0070C0"/>
                </a:solidFill>
                <a:latin typeface="+mj-lt"/>
                <a:cs typeface="+mj-cs"/>
              </a:rPr>
              <a:t>Delivery delay relationship with Acceptance/Delivery City Category</a:t>
            </a:r>
          </a:p>
        </p:txBody>
      </p:sp>
      <p:sp>
        <p:nvSpPr>
          <p:cNvPr id="250" name="Slide Number Placeholder 1">
            <a:extLst>
              <a:ext uri="{FF2B5EF4-FFF2-40B4-BE49-F238E27FC236}">
                <a16:creationId xmlns:a16="http://schemas.microsoft.com/office/drawing/2014/main" id="{7B400F18-C172-4970-ABA1-E1590E14C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13607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9F746-3268-9642-BBD6-F761473B88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3100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3100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4AAC7-C75B-4F99-B273-A80299AA6DCD}"/>
              </a:ext>
            </a:extLst>
          </p:cNvPr>
          <p:cNvSpPr/>
          <p:nvPr/>
        </p:nvSpPr>
        <p:spPr>
          <a:xfrm>
            <a:off x="566083" y="1076989"/>
            <a:ext cx="3726517" cy="64633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 lvl="0" defTabSz="914357">
              <a:defRPr/>
            </a:pPr>
            <a:r>
              <a:rPr lang="en-US" sz="1400" dirty="0">
                <a:solidFill>
                  <a:srgbClr val="0A3741"/>
                </a:solidFill>
              </a:rPr>
              <a:t>56% of the Items were delivered from one Main city to another Main city.</a:t>
            </a:r>
          </a:p>
          <a:p>
            <a:pPr lvl="0" defTabSz="914357">
              <a:defRPr/>
            </a:pPr>
            <a:endParaRPr lang="en-US" sz="1400" dirty="0">
              <a:solidFill>
                <a:srgbClr val="0A374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D6BE0F-D839-4E93-87D5-957D2B5C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3" y="1694652"/>
            <a:ext cx="3566966" cy="343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2B5009-443E-44DF-95E1-07C174489C12}"/>
              </a:ext>
            </a:extLst>
          </p:cNvPr>
          <p:cNvCxnSpPr>
            <a:cxnSpLocks/>
          </p:cNvCxnSpPr>
          <p:nvPr/>
        </p:nvCxnSpPr>
        <p:spPr>
          <a:xfrm>
            <a:off x="4648200" y="651542"/>
            <a:ext cx="0" cy="53936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0CE356-B22F-4C77-B9A7-D28D9137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73" y="715042"/>
            <a:ext cx="6045328" cy="39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ADE8ED-DFF7-477F-AF80-7CBF5D818D2E}"/>
              </a:ext>
            </a:extLst>
          </p:cNvPr>
          <p:cNvSpPr txBox="1"/>
          <p:nvPr/>
        </p:nvSpPr>
        <p:spPr>
          <a:xfrm>
            <a:off x="5003801" y="4770324"/>
            <a:ext cx="662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probability that an item will be delayed is low for items delivered from a main city to Sub City or Sub City to Main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There’s a 45% probability of delay for an item sent from a Main City to a Sub City of FOUR processing centers.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6F13B-5154-476D-AD33-BABBCACE8232}"/>
              </a:ext>
            </a:extLst>
          </p:cNvPr>
          <p:cNvSpPr txBox="1"/>
          <p:nvPr/>
        </p:nvSpPr>
        <p:spPr>
          <a:xfrm>
            <a:off x="11082719" y="2313014"/>
            <a:ext cx="8593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Best number of processing center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D2386F7-399C-4356-9471-E2DF9FB61120}"/>
              </a:ext>
            </a:extLst>
          </p:cNvPr>
          <p:cNvSpPr/>
          <p:nvPr/>
        </p:nvSpPr>
        <p:spPr>
          <a:xfrm>
            <a:off x="6775374" y="3249976"/>
            <a:ext cx="88135" cy="7891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2BDBB2A8-B1D9-4181-9A9D-E2FC06F911F9}"/>
              </a:ext>
            </a:extLst>
          </p:cNvPr>
          <p:cNvSpPr/>
          <p:nvPr/>
        </p:nvSpPr>
        <p:spPr>
          <a:xfrm>
            <a:off x="6775374" y="3936180"/>
            <a:ext cx="88135" cy="7891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07C97B3F-8853-424C-B622-7BC16687158B}"/>
              </a:ext>
            </a:extLst>
          </p:cNvPr>
          <p:cNvSpPr/>
          <p:nvPr/>
        </p:nvSpPr>
        <p:spPr>
          <a:xfrm>
            <a:off x="8135415" y="3926485"/>
            <a:ext cx="88135" cy="7891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2364482C-4EE5-4478-B5A7-FD31598B2FD5}"/>
              </a:ext>
            </a:extLst>
          </p:cNvPr>
          <p:cNvSpPr/>
          <p:nvPr/>
        </p:nvSpPr>
        <p:spPr>
          <a:xfrm>
            <a:off x="11376668" y="2185338"/>
            <a:ext cx="88135" cy="78910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1C0F98-7A77-419F-9B96-520CCDB63CE7}"/>
              </a:ext>
            </a:extLst>
          </p:cNvPr>
          <p:cNvSpPr txBox="1"/>
          <p:nvPr/>
        </p:nvSpPr>
        <p:spPr>
          <a:xfrm>
            <a:off x="2109852" y="2688116"/>
            <a:ext cx="63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56%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6496A0-7BD6-4EAE-90B2-998BD63E290B}"/>
              </a:ext>
            </a:extLst>
          </p:cNvPr>
          <p:cNvSpPr txBox="1"/>
          <p:nvPr/>
        </p:nvSpPr>
        <p:spPr>
          <a:xfrm>
            <a:off x="2161818" y="3909458"/>
            <a:ext cx="63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44%</a:t>
            </a:r>
          </a:p>
        </p:txBody>
      </p:sp>
    </p:spTree>
    <p:extLst>
      <p:ext uri="{BB962C8B-B14F-4D97-AF65-F5344CB8AC3E}">
        <p14:creationId xmlns:p14="http://schemas.microsoft.com/office/powerpoint/2010/main" val="107797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93" y="186699"/>
            <a:ext cx="10676104" cy="639847"/>
          </a:xfrm>
        </p:spPr>
        <p:txBody>
          <a:bodyPr>
            <a:normAutofit fontScale="90000"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There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is</a:t>
            </a:r>
            <a:r>
              <a:rPr lang="es-ES" sz="2200" spc="-10" dirty="0">
                <a:solidFill>
                  <a:srgbClr val="0070C0"/>
                </a:solidFill>
              </a:rPr>
              <a:t> a 28% </a:t>
            </a:r>
            <a:r>
              <a:rPr lang="es-ES" sz="2200" spc="-10" dirty="0" err="1">
                <a:solidFill>
                  <a:srgbClr val="0070C0"/>
                </a:solidFill>
              </a:rPr>
              <a:t>probability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for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item</a:t>
            </a:r>
            <a:r>
              <a:rPr lang="es-ES" sz="2200" spc="-10" dirty="0">
                <a:solidFill>
                  <a:srgbClr val="0070C0"/>
                </a:solidFill>
              </a:rPr>
              <a:t> SENT FROM A MAIN CITY TO ANOTHER MAIN CITY </a:t>
            </a:r>
            <a:r>
              <a:rPr lang="es-ES" sz="2200" spc="-10" dirty="0" err="1">
                <a:solidFill>
                  <a:srgbClr val="0070C0"/>
                </a:solidFill>
              </a:rPr>
              <a:t>with</a:t>
            </a:r>
            <a:r>
              <a:rPr lang="es-ES" sz="2200" spc="-10" dirty="0">
                <a:solidFill>
                  <a:srgbClr val="0070C0"/>
                </a:solidFill>
              </a:rPr>
              <a:t> AN SLA </a:t>
            </a:r>
            <a:r>
              <a:rPr lang="es-ES" sz="2200" spc="-10" dirty="0" err="1">
                <a:solidFill>
                  <a:srgbClr val="0070C0"/>
                </a:solidFill>
              </a:rPr>
              <a:t>of</a:t>
            </a:r>
            <a:r>
              <a:rPr lang="es-ES" sz="2200" spc="-10" dirty="0">
                <a:solidFill>
                  <a:srgbClr val="0070C0"/>
                </a:solidFill>
              </a:rPr>
              <a:t> 2 </a:t>
            </a:r>
            <a:r>
              <a:rPr lang="es-ES" sz="2200" spc="-10" dirty="0" err="1">
                <a:solidFill>
                  <a:srgbClr val="0070C0"/>
                </a:solidFill>
              </a:rPr>
              <a:t>days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to</a:t>
            </a:r>
            <a:r>
              <a:rPr lang="es-ES" sz="2200" spc="-10" dirty="0">
                <a:solidFill>
                  <a:srgbClr val="0070C0"/>
                </a:solidFill>
              </a:rPr>
              <a:t> be </a:t>
            </a:r>
            <a:r>
              <a:rPr lang="es-ES" sz="2200" spc="-10" dirty="0" err="1">
                <a:solidFill>
                  <a:srgbClr val="0070C0"/>
                </a:solidFill>
              </a:rPr>
              <a:t>delivered</a:t>
            </a:r>
            <a:r>
              <a:rPr lang="es-ES" sz="2200" spc="-10" dirty="0">
                <a:solidFill>
                  <a:srgbClr val="0070C0"/>
                </a:solidFill>
              </a:rPr>
              <a:t> late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BD545C-81DD-4D70-907C-62A42F318B6D}"/>
              </a:ext>
            </a:extLst>
          </p:cNvPr>
          <p:cNvSpPr/>
          <p:nvPr/>
        </p:nvSpPr>
        <p:spPr>
          <a:xfrm>
            <a:off x="7201855" y="1749518"/>
            <a:ext cx="4681058" cy="3102599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A374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879D4-3139-4453-AFD9-19607836D4AE}"/>
              </a:ext>
            </a:extLst>
          </p:cNvPr>
          <p:cNvSpPr/>
          <p:nvPr/>
        </p:nvSpPr>
        <p:spPr>
          <a:xfrm>
            <a:off x="1223487" y="940384"/>
            <a:ext cx="5291613" cy="411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A3741"/>
                </a:solidFill>
              </a:rPr>
              <a:t>SLA of 2 days have the highest contribution to the probability of delay</a:t>
            </a:r>
            <a:r>
              <a:rPr lang="en-US" dirty="0">
                <a:solidFill>
                  <a:srgbClr val="0A3741"/>
                </a:solidFill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DBEB76-CB16-4F8D-831C-9768CF2B9067}"/>
              </a:ext>
            </a:extLst>
          </p:cNvPr>
          <p:cNvGrpSpPr/>
          <p:nvPr/>
        </p:nvGrpSpPr>
        <p:grpSpPr>
          <a:xfrm>
            <a:off x="7899093" y="2435322"/>
            <a:ext cx="3923842" cy="519611"/>
            <a:chOff x="7206143" y="1730886"/>
            <a:chExt cx="4526305" cy="5196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F1257C-00AF-4BBD-84E5-DD3FE457A10D}"/>
                </a:ext>
              </a:extLst>
            </p:cNvPr>
            <p:cNvSpPr/>
            <p:nvPr/>
          </p:nvSpPr>
          <p:spPr>
            <a:xfrm>
              <a:off x="7874229" y="1730886"/>
              <a:ext cx="3858219" cy="498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rtlCol="0" anchor="ctr"/>
            <a:lstStyle/>
            <a:p>
              <a:r>
                <a:rPr 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SLA of 5,6 &amp; 7 have the lowest probability of delay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EBE257C6-4072-4E8A-9416-A59F67F47345}"/>
                </a:ext>
              </a:extLst>
            </p:cNvPr>
            <p:cNvSpPr/>
            <p:nvPr/>
          </p:nvSpPr>
          <p:spPr>
            <a:xfrm>
              <a:off x="7206143" y="1776219"/>
              <a:ext cx="474278" cy="474278"/>
            </a:xfrm>
            <a:prstGeom prst="chevron">
              <a:avLst/>
            </a:prstGeom>
            <a:solidFill>
              <a:srgbClr val="00B050"/>
            </a:solidFill>
            <a:ln w="38100">
              <a:solidFill>
                <a:srgbClr val="0A374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F7273748-E883-4B73-A1D3-B046D86E007D}"/>
              </a:ext>
            </a:extLst>
          </p:cNvPr>
          <p:cNvSpPr/>
          <p:nvPr/>
        </p:nvSpPr>
        <p:spPr>
          <a:xfrm>
            <a:off x="8562827" y="1990668"/>
            <a:ext cx="2135383" cy="350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Chart Summary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D8EAD-B742-4487-8EFD-436DB8AB2A58}"/>
              </a:ext>
            </a:extLst>
          </p:cNvPr>
          <p:cNvGrpSpPr/>
          <p:nvPr/>
        </p:nvGrpSpPr>
        <p:grpSpPr>
          <a:xfrm>
            <a:off x="7899093" y="3335007"/>
            <a:ext cx="4071956" cy="580786"/>
            <a:chOff x="7206143" y="1693494"/>
            <a:chExt cx="4526305" cy="5807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D4E362-C5F8-4273-AD76-B4AAE59556CA}"/>
                </a:ext>
              </a:extLst>
            </p:cNvPr>
            <p:cNvSpPr/>
            <p:nvPr/>
          </p:nvSpPr>
          <p:spPr>
            <a:xfrm>
              <a:off x="7849928" y="1693494"/>
              <a:ext cx="3882520" cy="580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rtlCol="0" anchor="ctr"/>
            <a:lstStyle/>
            <a:p>
              <a:r>
                <a:rPr 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There’s 18% probability that an item with an SLA of 4 days will be delayed when sent from cities in different categories.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BD00C945-CAE5-41EB-B6AF-7D790FDC6355}"/>
                </a:ext>
              </a:extLst>
            </p:cNvPr>
            <p:cNvSpPr/>
            <p:nvPr/>
          </p:nvSpPr>
          <p:spPr>
            <a:xfrm>
              <a:off x="7206143" y="1776219"/>
              <a:ext cx="474278" cy="474278"/>
            </a:xfrm>
            <a:prstGeom prst="chevron">
              <a:avLst/>
            </a:prstGeom>
            <a:solidFill>
              <a:srgbClr val="00B0F0"/>
            </a:solidFill>
            <a:ln w="38100">
              <a:solidFill>
                <a:srgbClr val="0A374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ABC4C8-41CE-4FAC-97A6-CBDBB139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5" y="1241233"/>
            <a:ext cx="7507765" cy="44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5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1B3266-FC02-438F-9772-3817F07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28BF31C-2F52-44D5-9F4E-13C8E909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75" y="661755"/>
            <a:ext cx="8985749" cy="1211111"/>
          </a:xfrm>
        </p:spPr>
        <p:txBody>
          <a:bodyPr/>
          <a:lstStyle/>
          <a:p>
            <a:r>
              <a:rPr lang="en-GB" sz="8000" dirty="0">
                <a:solidFill>
                  <a:srgbClr val="0070C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270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E4DC42-6FCF-4211-8EBB-860B49D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779" y="633928"/>
            <a:ext cx="7478757" cy="1624487"/>
          </a:xfrm>
        </p:spPr>
        <p:txBody>
          <a:bodyPr>
            <a:normAutofit/>
          </a:bodyPr>
          <a:lstStyle/>
          <a:p>
            <a:r>
              <a:rPr lang="en-US" sz="4400" spc="-10" dirty="0">
                <a:solidFill>
                  <a:srgbClr val="FFFF00"/>
                </a:solidFill>
                <a:latin typeface="Tahoma"/>
                <a:cs typeface="Tahoma"/>
              </a:rPr>
              <a:t>Knowledge and Actionable Insights</a:t>
            </a:r>
            <a:endParaRPr lang="en-GB" sz="4400" spc="-10" dirty="0">
              <a:solidFill>
                <a:srgbClr val="FFFF00"/>
              </a:solidFill>
              <a:latin typeface="Tahoma"/>
              <a:cs typeface="Tahoma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7A931E-5E8A-4E0E-B305-9F9070A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Powerpoint title_Chapter title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6887A8-0FA1-4C17-9438-A6C433B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6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186699"/>
            <a:ext cx="11081857" cy="841585"/>
          </a:xfrm>
        </p:spPr>
        <p:txBody>
          <a:bodyPr>
            <a:noAutofit/>
          </a:bodyPr>
          <a:lstStyle/>
          <a:p>
            <a:r>
              <a:rPr lang="es-ES" sz="2400" spc="-10" dirty="0" err="1">
                <a:solidFill>
                  <a:srgbClr val="0070C0"/>
                </a:solidFill>
              </a:rPr>
              <a:t>Delivery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On</a:t>
            </a:r>
            <a:r>
              <a:rPr lang="es-ES" sz="2400" spc="-10" dirty="0">
                <a:solidFill>
                  <a:srgbClr val="0070C0"/>
                </a:solidFill>
              </a:rPr>
              <a:t>-time Data </a:t>
            </a:r>
            <a:r>
              <a:rPr lang="es-ES" sz="2400" spc="-10" dirty="0" err="1">
                <a:solidFill>
                  <a:srgbClr val="0070C0"/>
                </a:solidFill>
              </a:rPr>
              <a:t>Analysis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Findings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Is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Divided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Into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Knowledge</a:t>
            </a:r>
            <a:r>
              <a:rPr lang="es-ES" sz="2400" spc="-10" dirty="0">
                <a:solidFill>
                  <a:srgbClr val="0070C0"/>
                </a:solidFill>
              </a:rPr>
              <a:t> And </a:t>
            </a:r>
            <a:r>
              <a:rPr lang="es-ES" sz="2400" spc="-10" dirty="0" err="1">
                <a:solidFill>
                  <a:srgbClr val="0070C0"/>
                </a:solidFill>
              </a:rPr>
              <a:t>Actionable</a:t>
            </a:r>
            <a:r>
              <a:rPr lang="es-ES" sz="2400" spc="-10" dirty="0">
                <a:solidFill>
                  <a:srgbClr val="0070C0"/>
                </a:solidFill>
              </a:rPr>
              <a:t> </a:t>
            </a:r>
            <a:r>
              <a:rPr lang="es-ES" sz="2400" spc="-10" dirty="0" err="1">
                <a:solidFill>
                  <a:srgbClr val="0070C0"/>
                </a:solidFill>
              </a:rPr>
              <a:t>Insight</a:t>
            </a:r>
            <a:r>
              <a:rPr lang="es-ES" sz="2400" spc="-10" dirty="0">
                <a:solidFill>
                  <a:srgbClr val="0070C0"/>
                </a:solidFill>
              </a:rPr>
              <a:t> Output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37579-D7C6-4FE5-9B40-5C118D2E37DA}"/>
              </a:ext>
            </a:extLst>
          </p:cNvPr>
          <p:cNvSpPr/>
          <p:nvPr/>
        </p:nvSpPr>
        <p:spPr>
          <a:xfrm>
            <a:off x="337562" y="1826867"/>
            <a:ext cx="1778466" cy="625281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Transportation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63B77-DAEC-495B-8217-C988C9D2EC7E}"/>
              </a:ext>
            </a:extLst>
          </p:cNvPr>
          <p:cNvSpPr/>
          <p:nvPr/>
        </p:nvSpPr>
        <p:spPr>
          <a:xfrm>
            <a:off x="2594899" y="1826867"/>
            <a:ext cx="4286774" cy="6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End-to-end transit time have the most significant impact on delivery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Transit time impact items with </a:t>
            </a:r>
            <a:r>
              <a:rPr lang="en-US" sz="900" b="1" dirty="0">
                <a:solidFill>
                  <a:srgbClr val="0A3741"/>
                </a:solidFill>
              </a:rPr>
              <a:t>SLA of 2 </a:t>
            </a:r>
            <a:r>
              <a:rPr lang="en-US" sz="900" dirty="0">
                <a:solidFill>
                  <a:schemeClr val="tx1"/>
                </a:solidFill>
              </a:rPr>
              <a:t>days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A3741"/>
                </a:solidFill>
              </a:rPr>
              <a:t>Pick up interval </a:t>
            </a:r>
            <a:r>
              <a:rPr lang="en-US" sz="900" dirty="0">
                <a:solidFill>
                  <a:schemeClr val="tx1"/>
                </a:solidFill>
              </a:rPr>
              <a:t>contributes massively to transit time </a:t>
            </a:r>
            <a:r>
              <a:rPr lang="en-US" sz="900" b="1" dirty="0">
                <a:solidFill>
                  <a:srgbClr val="0A3741"/>
                </a:solidFill>
              </a:rPr>
              <a:t>delay </a:t>
            </a:r>
            <a:r>
              <a:rPr lang="en-US" sz="900" dirty="0">
                <a:solidFill>
                  <a:srgbClr val="0A3741"/>
                </a:solidFill>
              </a:rPr>
              <a:t>for</a:t>
            </a:r>
            <a:r>
              <a:rPr lang="en-US" sz="900" b="1" dirty="0">
                <a:solidFill>
                  <a:srgbClr val="0A3741"/>
                </a:solidFill>
              </a:rPr>
              <a:t> ecommerce items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24461-B886-41EC-A640-6CBBF829C20B}"/>
              </a:ext>
            </a:extLst>
          </p:cNvPr>
          <p:cNvSpPr/>
          <p:nvPr/>
        </p:nvSpPr>
        <p:spPr>
          <a:xfrm>
            <a:off x="7360544" y="1826867"/>
            <a:ext cx="4286774" cy="6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Pick up interval should be more </a:t>
            </a:r>
            <a:r>
              <a:rPr lang="en-US" sz="900" b="1" dirty="0">
                <a:solidFill>
                  <a:srgbClr val="0A3741"/>
                </a:solidFill>
              </a:rPr>
              <a:t>efficient</a:t>
            </a:r>
            <a:r>
              <a:rPr lang="en-US" sz="900" dirty="0">
                <a:solidFill>
                  <a:schemeClr val="tx1"/>
                </a:solidFill>
              </a:rPr>
              <a:t> as it contributes </a:t>
            </a:r>
            <a:r>
              <a:rPr lang="en-US" sz="900" b="1" dirty="0">
                <a:solidFill>
                  <a:srgbClr val="0A3741"/>
                </a:solidFill>
              </a:rPr>
              <a:t>significantly </a:t>
            </a:r>
            <a:r>
              <a:rPr lang="en-US" sz="900" dirty="0">
                <a:solidFill>
                  <a:schemeClr val="tx1"/>
                </a:solidFill>
              </a:rPr>
              <a:t>to transit time impact on ecommerce delivery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Transit time for items with SLA of 2 days should be given </a:t>
            </a:r>
            <a:r>
              <a:rPr lang="en-US" sz="900" b="1" dirty="0">
                <a:solidFill>
                  <a:srgbClr val="0A3741"/>
                </a:solidFill>
              </a:rPr>
              <a:t>high priority</a:t>
            </a:r>
            <a:r>
              <a:rPr lang="en-US" sz="900" dirty="0">
                <a:solidFill>
                  <a:schemeClr val="tx1"/>
                </a:solidFill>
              </a:rPr>
              <a:t> in order to </a:t>
            </a:r>
            <a:r>
              <a:rPr lang="en-US" sz="900" b="1" dirty="0">
                <a:solidFill>
                  <a:srgbClr val="0A3741"/>
                </a:solidFill>
              </a:rPr>
              <a:t>reduce</a:t>
            </a:r>
            <a:r>
              <a:rPr lang="en-US" sz="900" dirty="0">
                <a:solidFill>
                  <a:schemeClr val="tx1"/>
                </a:solidFill>
              </a:rPr>
              <a:t> delays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6386F-E792-43D1-9CA2-01BDA21DD589}"/>
              </a:ext>
            </a:extLst>
          </p:cNvPr>
          <p:cNvSpPr/>
          <p:nvPr/>
        </p:nvSpPr>
        <p:spPr>
          <a:xfrm>
            <a:off x="337562" y="2799067"/>
            <a:ext cx="1778466" cy="625281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3A8C-9D1B-4117-9EEB-679DD2E6E404}"/>
              </a:ext>
            </a:extLst>
          </p:cNvPr>
          <p:cNvSpPr/>
          <p:nvPr/>
        </p:nvSpPr>
        <p:spPr>
          <a:xfrm>
            <a:off x="2594899" y="2799067"/>
            <a:ext cx="4286774" cy="6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SLA of </a:t>
            </a:r>
            <a:r>
              <a:rPr lang="en-US" sz="900" b="1" dirty="0">
                <a:solidFill>
                  <a:srgbClr val="0A3741"/>
                </a:solidFill>
              </a:rPr>
              <a:t>2 and 4 days </a:t>
            </a:r>
            <a:r>
              <a:rPr lang="en-US" sz="900" dirty="0">
                <a:solidFill>
                  <a:schemeClr val="tx1"/>
                </a:solidFill>
              </a:rPr>
              <a:t>impacts delivery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A3741"/>
                </a:solidFill>
              </a:rPr>
              <a:t>Out of region</a:t>
            </a:r>
            <a:r>
              <a:rPr lang="en-US" sz="900" dirty="0">
                <a:solidFill>
                  <a:schemeClr val="tx1"/>
                </a:solidFill>
              </a:rPr>
              <a:t> delivery for </a:t>
            </a:r>
            <a:r>
              <a:rPr lang="en-US" sz="900" b="1" dirty="0">
                <a:solidFill>
                  <a:schemeClr val="tx1"/>
                </a:solidFill>
              </a:rPr>
              <a:t>SLA 2 &amp; 4 days</a:t>
            </a:r>
            <a:r>
              <a:rPr lang="en-US" sz="900" dirty="0">
                <a:solidFill>
                  <a:schemeClr val="tx1"/>
                </a:solidFill>
              </a:rPr>
              <a:t> affects delivery negatively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Same region</a:t>
            </a:r>
            <a:r>
              <a:rPr lang="en-US" sz="900" dirty="0">
                <a:solidFill>
                  <a:schemeClr val="tx1"/>
                </a:solidFill>
              </a:rPr>
              <a:t> delivery is mostly on-time across all </a:t>
            </a:r>
            <a:r>
              <a:rPr lang="en-US" sz="900" b="1" dirty="0">
                <a:solidFill>
                  <a:schemeClr val="tx1"/>
                </a:solidFill>
              </a:rPr>
              <a:t>SLA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8B482-2F52-4A67-8890-AB82290A4C61}"/>
              </a:ext>
            </a:extLst>
          </p:cNvPr>
          <p:cNvSpPr/>
          <p:nvPr/>
        </p:nvSpPr>
        <p:spPr>
          <a:xfrm>
            <a:off x="7360545" y="2799067"/>
            <a:ext cx="4286774" cy="6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SLA of </a:t>
            </a:r>
            <a:r>
              <a:rPr lang="en-US" sz="900" b="1" dirty="0">
                <a:solidFill>
                  <a:srgbClr val="0A3741"/>
                </a:solidFill>
              </a:rPr>
              <a:t>2 days </a:t>
            </a:r>
            <a:r>
              <a:rPr lang="en-US" sz="900" dirty="0">
                <a:solidFill>
                  <a:schemeClr val="tx1"/>
                </a:solidFill>
              </a:rPr>
              <a:t>should be </a:t>
            </a:r>
            <a:r>
              <a:rPr lang="en-US" sz="900" b="1" dirty="0">
                <a:solidFill>
                  <a:srgbClr val="0A3741"/>
                </a:solidFill>
              </a:rPr>
              <a:t>reviewed</a:t>
            </a:r>
            <a:r>
              <a:rPr lang="en-US" sz="900" dirty="0">
                <a:solidFill>
                  <a:schemeClr val="tx1"/>
                </a:solidFill>
              </a:rPr>
              <a:t> as it’s associated with </a:t>
            </a:r>
            <a:r>
              <a:rPr lang="en-US" sz="900" b="1" dirty="0">
                <a:solidFill>
                  <a:srgbClr val="0A3741"/>
                </a:solidFill>
              </a:rPr>
              <a:t>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A3741"/>
                </a:solidFill>
              </a:rPr>
              <a:t>Distribution office </a:t>
            </a:r>
            <a:r>
              <a:rPr lang="en-US" sz="900" b="1" dirty="0">
                <a:solidFill>
                  <a:srgbClr val="0A3741"/>
                </a:solidFill>
              </a:rPr>
              <a:t>acceptance category</a:t>
            </a:r>
            <a:r>
              <a:rPr lang="en-US" sz="900" dirty="0">
                <a:solidFill>
                  <a:schemeClr val="tx1"/>
                </a:solidFill>
              </a:rPr>
              <a:t> should be made more efficient as the probability of delays for items with SLA of 2 days is associated with “</a:t>
            </a:r>
            <a:r>
              <a:rPr lang="en-US" sz="900" b="1" dirty="0">
                <a:solidFill>
                  <a:srgbClr val="0A3741"/>
                </a:solidFill>
              </a:rPr>
              <a:t>distribution offices</a:t>
            </a:r>
            <a:r>
              <a:rPr lang="en-US" sz="9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37A48-71D4-4D91-8233-AFF7BB9A9372}"/>
              </a:ext>
            </a:extLst>
          </p:cNvPr>
          <p:cNvSpPr/>
          <p:nvPr/>
        </p:nvSpPr>
        <p:spPr>
          <a:xfrm>
            <a:off x="337562" y="3797759"/>
            <a:ext cx="1778466" cy="625281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0AC86F-F8A0-4506-BEB9-D45352EB76E0}"/>
              </a:ext>
            </a:extLst>
          </p:cNvPr>
          <p:cNvSpPr/>
          <p:nvPr/>
        </p:nvSpPr>
        <p:spPr>
          <a:xfrm>
            <a:off x="2594899" y="3818541"/>
            <a:ext cx="4286774" cy="6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Processing center count </a:t>
            </a:r>
            <a:r>
              <a:rPr lang="en-US" sz="900" b="1" dirty="0">
                <a:solidFill>
                  <a:srgbClr val="0A3741"/>
                </a:solidFill>
              </a:rPr>
              <a:t>contributes</a:t>
            </a:r>
            <a:r>
              <a:rPr lang="en-US" sz="900" dirty="0">
                <a:solidFill>
                  <a:schemeClr val="tx1"/>
                </a:solidFill>
              </a:rPr>
              <a:t> to delays, delivered at </a:t>
            </a:r>
            <a:r>
              <a:rPr lang="en-US" sz="900" b="1" dirty="0">
                <a:solidFill>
                  <a:srgbClr val="0A3741"/>
                </a:solidFill>
              </a:rPr>
              <a:t>main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A3741"/>
                </a:solidFill>
              </a:rPr>
              <a:t>Probability of delays</a:t>
            </a:r>
            <a:r>
              <a:rPr lang="en-US" sz="900" dirty="0">
                <a:solidFill>
                  <a:schemeClr val="tx1"/>
                </a:solidFill>
              </a:rPr>
              <a:t> is </a:t>
            </a:r>
            <a:r>
              <a:rPr lang="en-US" sz="900" i="1" dirty="0">
                <a:solidFill>
                  <a:schemeClr val="tx1"/>
                </a:solidFill>
              </a:rPr>
              <a:t>high</a:t>
            </a:r>
            <a:r>
              <a:rPr lang="en-US" sz="900" dirty="0">
                <a:solidFill>
                  <a:schemeClr val="tx1"/>
                </a:solidFill>
              </a:rPr>
              <a:t> for main city </a:t>
            </a:r>
            <a:r>
              <a:rPr lang="en-US" sz="900" b="1" dirty="0">
                <a:solidFill>
                  <a:srgbClr val="0A3741"/>
                </a:solidFill>
              </a:rPr>
              <a:t>delivery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A3741"/>
                </a:solidFill>
              </a:rPr>
              <a:t>Increase</a:t>
            </a:r>
            <a:r>
              <a:rPr lang="en-US" sz="900" dirty="0">
                <a:solidFill>
                  <a:schemeClr val="tx1"/>
                </a:solidFill>
              </a:rPr>
              <a:t> in processing center counts for an items is </a:t>
            </a:r>
            <a:r>
              <a:rPr lang="en-US" sz="900" b="1" dirty="0">
                <a:solidFill>
                  <a:srgbClr val="0A3741"/>
                </a:solidFill>
              </a:rPr>
              <a:t>associated</a:t>
            </a:r>
            <a:r>
              <a:rPr lang="en-US" sz="900" dirty="0">
                <a:solidFill>
                  <a:schemeClr val="tx1"/>
                </a:solidFill>
              </a:rPr>
              <a:t> with delivery delays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B1269-645A-4717-83BF-2D7BFBF3F62F}"/>
              </a:ext>
            </a:extLst>
          </p:cNvPr>
          <p:cNvSpPr/>
          <p:nvPr/>
        </p:nvSpPr>
        <p:spPr>
          <a:xfrm>
            <a:off x="7360545" y="3797759"/>
            <a:ext cx="4286774" cy="6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A3741"/>
                </a:solidFill>
              </a:rPr>
              <a:t>Accurate sorting </a:t>
            </a:r>
            <a:r>
              <a:rPr lang="en-US" sz="900" dirty="0">
                <a:solidFill>
                  <a:schemeClr val="tx1"/>
                </a:solidFill>
              </a:rPr>
              <a:t>of items </a:t>
            </a:r>
            <a:r>
              <a:rPr lang="en-US" sz="900" b="1" dirty="0">
                <a:solidFill>
                  <a:srgbClr val="0A3741"/>
                </a:solidFill>
              </a:rPr>
              <a:t>mapped</a:t>
            </a:r>
            <a:r>
              <a:rPr lang="en-US" sz="900" dirty="0">
                <a:solidFill>
                  <a:schemeClr val="tx1"/>
                </a:solidFill>
              </a:rPr>
              <a:t> to the </a:t>
            </a:r>
            <a:r>
              <a:rPr lang="en-US" sz="900" b="1" dirty="0">
                <a:solidFill>
                  <a:srgbClr val="0A3741"/>
                </a:solidFill>
              </a:rPr>
              <a:t>right processing center</a:t>
            </a:r>
            <a:r>
              <a:rPr lang="en-US" sz="900" dirty="0">
                <a:solidFill>
                  <a:schemeClr val="tx1"/>
                </a:solidFill>
              </a:rPr>
              <a:t> at the acceptance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Processing center count for main city items should be </a:t>
            </a:r>
            <a:r>
              <a:rPr lang="en-US" sz="900" b="1" i="1" dirty="0">
                <a:solidFill>
                  <a:srgbClr val="0A3741"/>
                </a:solidFill>
              </a:rPr>
              <a:t>maximum of two (2) 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63F0DA-7892-4ADC-8EB3-DD4CE1728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369020"/>
              </p:ext>
            </p:extLst>
          </p:nvPr>
        </p:nvGraphicFramePr>
        <p:xfrm>
          <a:off x="2594899" y="1368644"/>
          <a:ext cx="4286774" cy="31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21AF71-AA8A-4CF4-903D-4DAE060B7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993593"/>
              </p:ext>
            </p:extLst>
          </p:nvPr>
        </p:nvGraphicFramePr>
        <p:xfrm>
          <a:off x="7360545" y="1368644"/>
          <a:ext cx="4286774" cy="31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54D94-F21F-4246-9E47-B360571AB5AC}"/>
              </a:ext>
            </a:extLst>
          </p:cNvPr>
          <p:cNvCxnSpPr/>
          <p:nvPr/>
        </p:nvCxnSpPr>
        <p:spPr>
          <a:xfrm>
            <a:off x="337562" y="2597731"/>
            <a:ext cx="112040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AA8B6E-EC58-47DB-85EE-8FF68EA2DF03}"/>
              </a:ext>
            </a:extLst>
          </p:cNvPr>
          <p:cNvCxnSpPr/>
          <p:nvPr/>
        </p:nvCxnSpPr>
        <p:spPr>
          <a:xfrm>
            <a:off x="337562" y="3587632"/>
            <a:ext cx="112040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FACCA-71DB-42C4-89E4-51E01A248D20}"/>
              </a:ext>
            </a:extLst>
          </p:cNvPr>
          <p:cNvSpPr/>
          <p:nvPr/>
        </p:nvSpPr>
        <p:spPr>
          <a:xfrm>
            <a:off x="337562" y="4797973"/>
            <a:ext cx="1778466" cy="625281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Delivery/Acceptance City Category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3AFAA-C1EF-44C1-85DC-5F809F046AFA}"/>
              </a:ext>
            </a:extLst>
          </p:cNvPr>
          <p:cNvSpPr/>
          <p:nvPr/>
        </p:nvSpPr>
        <p:spPr>
          <a:xfrm>
            <a:off x="2594568" y="4797973"/>
            <a:ext cx="4286774" cy="62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Delivery and Acceptance City category impacts the probability of delay for an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A3741"/>
                </a:solidFill>
              </a:rPr>
              <a:t>Probability of delays</a:t>
            </a:r>
            <a:r>
              <a:rPr lang="en-US" sz="900" dirty="0">
                <a:solidFill>
                  <a:schemeClr val="tx1"/>
                </a:solidFill>
              </a:rPr>
              <a:t> is </a:t>
            </a:r>
            <a:r>
              <a:rPr lang="en-US" sz="900" i="1" dirty="0">
                <a:solidFill>
                  <a:schemeClr val="tx1"/>
                </a:solidFill>
              </a:rPr>
              <a:t>higher</a:t>
            </a:r>
            <a:r>
              <a:rPr lang="en-US" sz="900" dirty="0">
                <a:solidFill>
                  <a:schemeClr val="tx1"/>
                </a:solidFill>
              </a:rPr>
              <a:t> for items sent for one main city to another main city.</a:t>
            </a:r>
            <a:endParaRPr lang="en-US" sz="900" b="1" dirty="0">
              <a:solidFill>
                <a:srgbClr val="0A374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DACCD-A0CD-436C-A44C-190461DDAF36}"/>
              </a:ext>
            </a:extLst>
          </p:cNvPr>
          <p:cNvSpPr/>
          <p:nvPr/>
        </p:nvSpPr>
        <p:spPr>
          <a:xfrm>
            <a:off x="7360544" y="4803326"/>
            <a:ext cx="4286774" cy="875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SLA should be reviewed for items delivered from one main city to another main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Number of processing center for items sent from one main city to another main city should be </a:t>
            </a:r>
            <a:r>
              <a:rPr lang="en-US" sz="900" b="1" i="1" dirty="0">
                <a:solidFill>
                  <a:srgbClr val="0A3741"/>
                </a:solidFill>
              </a:rPr>
              <a:t>maximum of one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SLA for items sent from one main city to another should be </a:t>
            </a:r>
            <a:r>
              <a:rPr lang="en-US" sz="900" b="1" i="1" dirty="0">
                <a:solidFill>
                  <a:srgbClr val="0A3741"/>
                </a:solidFill>
              </a:rPr>
              <a:t>minimum of two days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i="1" dirty="0">
              <a:solidFill>
                <a:srgbClr val="0A37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i="1" dirty="0">
              <a:solidFill>
                <a:srgbClr val="0A374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A3437-F0D0-49A2-BE9E-F9EC4DD71A9A}"/>
              </a:ext>
            </a:extLst>
          </p:cNvPr>
          <p:cNvCxnSpPr/>
          <p:nvPr/>
        </p:nvCxnSpPr>
        <p:spPr>
          <a:xfrm>
            <a:off x="337562" y="4577314"/>
            <a:ext cx="112040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99F1458E-D6B2-4D2C-AA17-F0F70CBFF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13607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9F746-3268-9642-BBD6-F761473B88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3100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3100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itle 4">
            <a:extLst>
              <a:ext uri="{FF2B5EF4-FFF2-40B4-BE49-F238E27FC236}">
                <a16:creationId xmlns:a16="http://schemas.microsoft.com/office/drawing/2014/main" id="{352BCAAA-5962-46AA-B1F7-238C0DE2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31" y="131301"/>
            <a:ext cx="10882844" cy="384849"/>
          </a:xfrm>
        </p:spPr>
        <p:txBody>
          <a:bodyPr>
            <a:normAutofit/>
          </a:bodyPr>
          <a:lstStyle/>
          <a:p>
            <a:r>
              <a:rPr lang="en-US" sz="2000" cap="none" spc="-10" dirty="0">
                <a:solidFill>
                  <a:srgbClr val="0070C0"/>
                </a:solidFill>
                <a:latin typeface="+mj-lt"/>
                <a:cs typeface="+mj-cs"/>
              </a:rPr>
              <a:t>Highlights Of Key Actionable Insights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3DBA2B-8CBC-4DE9-800C-86F26D79CECB}"/>
              </a:ext>
            </a:extLst>
          </p:cNvPr>
          <p:cNvGrpSpPr/>
          <p:nvPr/>
        </p:nvGrpSpPr>
        <p:grpSpPr>
          <a:xfrm>
            <a:off x="153894" y="702724"/>
            <a:ext cx="11464832" cy="4960984"/>
            <a:chOff x="-64738" y="1693454"/>
            <a:chExt cx="11405235" cy="477965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A22E4C-A6F3-470D-90B1-AB44538D9000}"/>
                </a:ext>
              </a:extLst>
            </p:cNvPr>
            <p:cNvSpPr txBox="1"/>
            <p:nvPr/>
          </p:nvSpPr>
          <p:spPr>
            <a:xfrm>
              <a:off x="-64738" y="4027542"/>
              <a:ext cx="1953875" cy="474444"/>
            </a:xfrm>
            <a:prstGeom prst="rect">
              <a:avLst/>
            </a:prstGeom>
            <a:noFill/>
          </p:spPr>
          <p:txBody>
            <a:bodyPr wrap="square" lIns="91413" tIns="0" rIns="91413" bIns="0" rtlCol="0" anchor="ctr">
              <a:spAutoFit/>
            </a:bodyPr>
            <a:lstStyle>
              <a:defPPr>
                <a:defRPr lang="en-US"/>
              </a:defPPr>
              <a:lvl1pPr>
                <a:defRPr sz="1100" b="1">
                  <a:solidFill>
                    <a:srgbClr val="808080"/>
                  </a:solidFill>
                  <a:latin typeface="EYInterstate Light" panose="02000506000000020004" pitchFamily="2" charset="0"/>
                </a:defRPr>
              </a:lvl1pPr>
            </a:lstStyle>
            <a:p>
              <a:pPr algn="ctr" defTabSz="1828247">
                <a:defRPr/>
              </a:pPr>
              <a:r>
                <a:rPr lang="en-US" sz="1600" spc="-10" dirty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*** Required Actions</a:t>
              </a: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4AC838ED-A7FF-47B1-A6B8-A16872D9F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496" y="3401423"/>
              <a:ext cx="563084" cy="59213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EF10089-D376-4EB6-A060-2FB7D460896A}"/>
                </a:ext>
              </a:extLst>
            </p:cNvPr>
            <p:cNvGrpSpPr/>
            <p:nvPr/>
          </p:nvGrpSpPr>
          <p:grpSpPr>
            <a:xfrm>
              <a:off x="1280156" y="1693454"/>
              <a:ext cx="10060341" cy="4779655"/>
              <a:chOff x="-89826" y="1600800"/>
              <a:chExt cx="9423970" cy="456214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32678D-9C56-4B63-BCE6-63FC17C7171A}"/>
                  </a:ext>
                </a:extLst>
              </p:cNvPr>
              <p:cNvSpPr/>
              <p:nvPr/>
            </p:nvSpPr>
            <p:spPr>
              <a:xfrm>
                <a:off x="2821722" y="2039714"/>
                <a:ext cx="2018875" cy="1288309"/>
              </a:xfrm>
              <a:custGeom>
                <a:avLst/>
                <a:gdLst>
                  <a:gd name="connsiteX0" fmla="*/ 0 w 1631950"/>
                  <a:gd name="connsiteY0" fmla="*/ 1041400 h 1041400"/>
                  <a:gd name="connsiteX1" fmla="*/ 469900 w 1631950"/>
                  <a:gd name="connsiteY1" fmla="*/ 1041400 h 1041400"/>
                  <a:gd name="connsiteX2" fmla="*/ 869950 w 1631950"/>
                  <a:gd name="connsiteY2" fmla="*/ 0 h 1041400"/>
                  <a:gd name="connsiteX3" fmla="*/ 1631950 w 1631950"/>
                  <a:gd name="connsiteY3" fmla="*/ 0 h 104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1950" h="1041400">
                    <a:moveTo>
                      <a:pt x="0" y="1041400"/>
                    </a:moveTo>
                    <a:lnTo>
                      <a:pt x="469900" y="1041400"/>
                    </a:lnTo>
                    <a:lnTo>
                      <a:pt x="869950" y="0"/>
                    </a:lnTo>
                    <a:lnTo>
                      <a:pt x="1631950" y="0"/>
                    </a:lnTo>
                  </a:path>
                </a:pathLst>
              </a:custGeom>
              <a:noFill/>
              <a:ln w="9525">
                <a:solidFill>
                  <a:srgbClr val="0A37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 dirty="0">
                  <a:latin typeface="+mj-lt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569807A-1F61-4D39-9F7F-A1BEE1760EF8}"/>
                  </a:ext>
                </a:extLst>
              </p:cNvPr>
              <p:cNvSpPr/>
              <p:nvPr/>
            </p:nvSpPr>
            <p:spPr>
              <a:xfrm>
                <a:off x="2963121" y="2063281"/>
                <a:ext cx="4029894" cy="1578964"/>
              </a:xfrm>
              <a:custGeom>
                <a:avLst/>
                <a:gdLst>
                  <a:gd name="connsiteX0" fmla="*/ 0 w 3257550"/>
                  <a:gd name="connsiteY0" fmla="*/ 1276350 h 1276350"/>
                  <a:gd name="connsiteX1" fmla="*/ 679450 w 3257550"/>
                  <a:gd name="connsiteY1" fmla="*/ 1276350 h 1276350"/>
                  <a:gd name="connsiteX2" fmla="*/ 876300 w 3257550"/>
                  <a:gd name="connsiteY2" fmla="*/ 755650 h 1276350"/>
                  <a:gd name="connsiteX3" fmla="*/ 2343150 w 3257550"/>
                  <a:gd name="connsiteY3" fmla="*/ 755650 h 1276350"/>
                  <a:gd name="connsiteX4" fmla="*/ 2609850 w 3257550"/>
                  <a:gd name="connsiteY4" fmla="*/ 0 h 1276350"/>
                  <a:gd name="connsiteX5" fmla="*/ 3257550 w 3257550"/>
                  <a:gd name="connsiteY5" fmla="*/ 0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7550" h="1276350">
                    <a:moveTo>
                      <a:pt x="0" y="1276350"/>
                    </a:moveTo>
                    <a:lnTo>
                      <a:pt x="679450" y="1276350"/>
                    </a:lnTo>
                    <a:lnTo>
                      <a:pt x="876300" y="755650"/>
                    </a:lnTo>
                    <a:lnTo>
                      <a:pt x="2343150" y="755650"/>
                    </a:lnTo>
                    <a:lnTo>
                      <a:pt x="2609850" y="0"/>
                    </a:lnTo>
                    <a:lnTo>
                      <a:pt x="3257550" y="0"/>
                    </a:lnTo>
                  </a:path>
                </a:pathLst>
              </a:custGeom>
              <a:noFill/>
              <a:ln w="9525">
                <a:solidFill>
                  <a:srgbClr val="0A37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 dirty="0">
                  <a:latin typeface="+mj-lt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FB87BBA-A0FE-47AC-B6F3-712E2A37BB69}"/>
                  </a:ext>
                </a:extLst>
              </p:cNvPr>
              <p:cNvSpPr/>
              <p:nvPr/>
            </p:nvSpPr>
            <p:spPr>
              <a:xfrm>
                <a:off x="3049532" y="3932901"/>
                <a:ext cx="2780863" cy="0"/>
              </a:xfrm>
              <a:custGeom>
                <a:avLst/>
                <a:gdLst>
                  <a:gd name="connsiteX0" fmla="*/ 0 w 2247900"/>
                  <a:gd name="connsiteY0" fmla="*/ 0 h 0"/>
                  <a:gd name="connsiteX1" fmla="*/ 2247900 w 22479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7900">
                    <a:moveTo>
                      <a:pt x="0" y="0"/>
                    </a:moveTo>
                    <a:lnTo>
                      <a:pt x="2247900" y="0"/>
                    </a:lnTo>
                  </a:path>
                </a:pathLst>
              </a:custGeom>
              <a:noFill/>
              <a:ln w="9525">
                <a:solidFill>
                  <a:srgbClr val="0A37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>
                  <a:latin typeface="+mj-lt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CCDD691-8AC3-494B-A720-F4CCF9C31E73}"/>
                  </a:ext>
                </a:extLst>
              </p:cNvPr>
              <p:cNvSpPr/>
              <p:nvPr/>
            </p:nvSpPr>
            <p:spPr>
              <a:xfrm>
                <a:off x="2970977" y="4231411"/>
                <a:ext cx="4171294" cy="1516120"/>
              </a:xfrm>
              <a:custGeom>
                <a:avLst/>
                <a:gdLst>
                  <a:gd name="connsiteX0" fmla="*/ 0 w 3371850"/>
                  <a:gd name="connsiteY0" fmla="*/ 0 h 1225550"/>
                  <a:gd name="connsiteX1" fmla="*/ 660400 w 3371850"/>
                  <a:gd name="connsiteY1" fmla="*/ 0 h 1225550"/>
                  <a:gd name="connsiteX2" fmla="*/ 882650 w 3371850"/>
                  <a:gd name="connsiteY2" fmla="*/ 508000 h 1225550"/>
                  <a:gd name="connsiteX3" fmla="*/ 2349500 w 3371850"/>
                  <a:gd name="connsiteY3" fmla="*/ 508000 h 1225550"/>
                  <a:gd name="connsiteX4" fmla="*/ 2622550 w 3371850"/>
                  <a:gd name="connsiteY4" fmla="*/ 1225550 h 1225550"/>
                  <a:gd name="connsiteX5" fmla="*/ 3371850 w 3371850"/>
                  <a:gd name="connsiteY5" fmla="*/ 1225550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1850" h="1225550">
                    <a:moveTo>
                      <a:pt x="0" y="0"/>
                    </a:moveTo>
                    <a:lnTo>
                      <a:pt x="660400" y="0"/>
                    </a:lnTo>
                    <a:lnTo>
                      <a:pt x="882650" y="508000"/>
                    </a:lnTo>
                    <a:lnTo>
                      <a:pt x="2349500" y="508000"/>
                    </a:lnTo>
                    <a:lnTo>
                      <a:pt x="2622550" y="1225550"/>
                    </a:lnTo>
                    <a:lnTo>
                      <a:pt x="3371850" y="1225550"/>
                    </a:lnTo>
                  </a:path>
                </a:pathLst>
              </a:custGeom>
              <a:noFill/>
              <a:ln w="9525">
                <a:solidFill>
                  <a:srgbClr val="0A37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1">
                  <a:latin typeface="+mj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8A6C6C2-B440-441F-B211-080CADA107D9}"/>
                  </a:ext>
                </a:extLst>
              </p:cNvPr>
              <p:cNvSpPr/>
              <p:nvPr/>
            </p:nvSpPr>
            <p:spPr>
              <a:xfrm>
                <a:off x="4558050" y="1602357"/>
                <a:ext cx="882155" cy="882155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9E1A8FE-BF5D-46C6-91C2-355F408BE700}"/>
                  </a:ext>
                </a:extLst>
              </p:cNvPr>
              <p:cNvSpPr/>
              <p:nvPr/>
            </p:nvSpPr>
            <p:spPr>
              <a:xfrm>
                <a:off x="6287467" y="1625337"/>
                <a:ext cx="882155" cy="882155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1CF0018-49CB-40AA-ACF7-B5E4AE24383B}"/>
                  </a:ext>
                </a:extLst>
              </p:cNvPr>
              <p:cNvSpPr/>
              <p:nvPr/>
            </p:nvSpPr>
            <p:spPr>
              <a:xfrm>
                <a:off x="5706995" y="3447566"/>
                <a:ext cx="882155" cy="882155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4DF0D12-6202-43EA-AEB0-EE115E52828B}"/>
                  </a:ext>
                </a:extLst>
              </p:cNvPr>
              <p:cNvSpPr/>
              <p:nvPr/>
            </p:nvSpPr>
            <p:spPr>
              <a:xfrm>
                <a:off x="6349214" y="5280785"/>
                <a:ext cx="882155" cy="882155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IN" sz="1200" dirty="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CF84A0B-8EFB-490E-910B-659D1656F941}"/>
                  </a:ext>
                </a:extLst>
              </p:cNvPr>
              <p:cNvSpPr/>
              <p:nvPr/>
            </p:nvSpPr>
            <p:spPr>
              <a:xfrm>
                <a:off x="2780105" y="3286407"/>
                <a:ext cx="83233" cy="83233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solidFill>
                  <a:srgbClr val="0A374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C2D1C04-0FFC-4BCF-9642-B11FB7800DCC}"/>
                  </a:ext>
                </a:extLst>
              </p:cNvPr>
              <p:cNvSpPr/>
              <p:nvPr/>
            </p:nvSpPr>
            <p:spPr>
              <a:xfrm>
                <a:off x="2925432" y="3601799"/>
                <a:ext cx="83233" cy="83233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solidFill>
                  <a:srgbClr val="0A374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59833FA-FA08-40EF-B209-8C617667289E}"/>
                  </a:ext>
                </a:extLst>
              </p:cNvPr>
              <p:cNvSpPr/>
              <p:nvPr/>
            </p:nvSpPr>
            <p:spPr>
              <a:xfrm>
                <a:off x="3007915" y="3892067"/>
                <a:ext cx="83233" cy="83233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solidFill>
                  <a:srgbClr val="0A374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7B932BA-21D0-47FC-ADC5-6257220F1D1E}"/>
                  </a:ext>
                </a:extLst>
              </p:cNvPr>
              <p:cNvSpPr/>
              <p:nvPr/>
            </p:nvSpPr>
            <p:spPr>
              <a:xfrm>
                <a:off x="2927394" y="4188612"/>
                <a:ext cx="83233" cy="83233"/>
              </a:xfrm>
              <a:prstGeom prst="ellipse">
                <a:avLst/>
              </a:prstGeom>
              <a:solidFill>
                <a:srgbClr val="0A3741"/>
              </a:solidFill>
              <a:ln w="0" cap="flat" cmpd="sng" algn="ctr">
                <a:solidFill>
                  <a:srgbClr val="0A374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3D6E61C-7995-41CA-93D6-5A51F2C9C3C2}"/>
                  </a:ext>
                </a:extLst>
              </p:cNvPr>
              <p:cNvSpPr/>
              <p:nvPr/>
            </p:nvSpPr>
            <p:spPr>
              <a:xfrm>
                <a:off x="703092" y="2940597"/>
                <a:ext cx="1859909" cy="1859909"/>
              </a:xfrm>
              <a:prstGeom prst="ellipse">
                <a:avLst/>
              </a:prstGeom>
              <a:noFill/>
              <a:ln w="0" cap="flat" cmpd="sng" algn="ctr">
                <a:solidFill>
                  <a:srgbClr val="0A374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IN" sz="1999" b="1">
                  <a:solidFill>
                    <a:srgbClr val="2E2E38"/>
                  </a:solidFill>
                  <a:latin typeface="+mj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C8DA0E5-3D7B-4618-B71D-96CFE16BA889}"/>
                  </a:ext>
                </a:extLst>
              </p:cNvPr>
              <p:cNvSpPr/>
              <p:nvPr/>
            </p:nvSpPr>
            <p:spPr>
              <a:xfrm>
                <a:off x="-89826" y="1600800"/>
                <a:ext cx="4694393" cy="33963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Prioritization of transit items with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SLA of 2 </a:t>
                </a: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days and changing SLA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“2 days</a:t>
                </a:r>
                <a:r>
                  <a:rPr lang="en-US" sz="1200" b="1" kern="0" dirty="0">
                    <a:solidFill>
                      <a:srgbClr val="0070C0"/>
                    </a:solidFill>
                    <a:latin typeface="Arial" panose="020B0604020202020204"/>
                  </a:rPr>
                  <a:t>”</a:t>
                </a: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 to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“3 days” will decrease delivery delay by</a:t>
                </a:r>
                <a:r>
                  <a:rPr lang="en-US" sz="1200" kern="0" dirty="0">
                    <a:solidFill>
                      <a:srgbClr val="C00000"/>
                    </a:solidFill>
                    <a:latin typeface="Arial" panose="020B0604020202020204"/>
                  </a:rPr>
                  <a:t>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45%</a:t>
                </a:r>
                <a:r>
                  <a:rPr lang="en-US" sz="1200" kern="0" dirty="0">
                    <a:solidFill>
                      <a:srgbClr val="C00000"/>
                    </a:solidFill>
                    <a:latin typeface="Arial" panose="020B0604020202020204"/>
                  </a:rPr>
                  <a:t> </a:t>
                </a:r>
                <a:endParaRPr lang="en-US" sz="1200" dirty="0">
                  <a:solidFill>
                    <a:srgbClr val="C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1A14E43-61E2-433E-888D-2AB75B0C3039}"/>
                  </a:ext>
                </a:extLst>
              </p:cNvPr>
              <p:cNvSpPr/>
              <p:nvPr/>
            </p:nvSpPr>
            <p:spPr>
              <a:xfrm>
                <a:off x="7262386" y="1757476"/>
                <a:ext cx="1973765" cy="5094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Delivery items that are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“Out of region” and “Main city” </a:t>
                </a: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SLA’s should be reviewed</a:t>
                </a:r>
                <a:endParaRPr lang="en-US" sz="1200" dirty="0">
                  <a:solidFill>
                    <a:srgbClr val="0070C0"/>
                  </a:solidFill>
                  <a:latin typeface="Arial" panose="020B0604020202020204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9E16B5C-63B9-4C9B-840F-FD21EDAABB3B}"/>
                  </a:ext>
                </a:extLst>
              </p:cNvPr>
              <p:cNvSpPr/>
              <p:nvPr/>
            </p:nvSpPr>
            <p:spPr>
              <a:xfrm>
                <a:off x="7299800" y="5437018"/>
                <a:ext cx="2034344" cy="6792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Main city to main city delivery should have an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SLA</a:t>
                </a: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 of 2 days and a maximum processing center count of  </a:t>
                </a:r>
                <a:r>
                  <a:rPr lang="en-US" sz="1200" kern="0" dirty="0">
                    <a:solidFill>
                      <a:srgbClr val="C00000"/>
                    </a:solidFill>
                    <a:latin typeface="Arial" panose="020B0604020202020204"/>
                  </a:rPr>
                  <a:t>one (1)</a:t>
                </a:r>
                <a:endParaRPr lang="en-US" sz="1200" dirty="0">
                  <a:solidFill>
                    <a:srgbClr val="C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F02E13E-0D0C-4026-B27B-56E489ABF578}"/>
                  </a:ext>
                </a:extLst>
              </p:cNvPr>
              <p:cNvSpPr/>
              <p:nvPr/>
            </p:nvSpPr>
            <p:spPr>
              <a:xfrm>
                <a:off x="6779295" y="3615821"/>
                <a:ext cx="2304793" cy="5094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latin typeface="Arial" panose="020B0604020202020204"/>
                  </a:rPr>
                  <a:t>Processing center counts for Main City delivery should not exceed </a:t>
                </a:r>
                <a:r>
                  <a:rPr lang="en-US" sz="1200" b="1" kern="0" dirty="0">
                    <a:solidFill>
                      <a:srgbClr val="C00000"/>
                    </a:solidFill>
                    <a:latin typeface="Arial" panose="020B0604020202020204"/>
                  </a:rPr>
                  <a:t>two (2) processing centers</a:t>
                </a:r>
                <a:endParaRPr lang="en-US" sz="1200" b="1" dirty="0">
                  <a:solidFill>
                    <a:srgbClr val="C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3" name="Graphic 2" descr="Box trolley">
            <a:extLst>
              <a:ext uri="{FF2B5EF4-FFF2-40B4-BE49-F238E27FC236}">
                <a16:creationId xmlns:a16="http://schemas.microsoft.com/office/drawing/2014/main" id="{D3CDCC9E-4C9B-4077-AC29-119367F2D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4116" y="2647630"/>
            <a:ext cx="914400" cy="914400"/>
          </a:xfrm>
          <a:prstGeom prst="rect">
            <a:avLst/>
          </a:prstGeom>
        </p:spPr>
      </p:pic>
      <p:pic>
        <p:nvPicPr>
          <p:cNvPr id="5" name="Graphic 4" descr="Truck">
            <a:extLst>
              <a:ext uri="{FF2B5EF4-FFF2-40B4-BE49-F238E27FC236}">
                <a16:creationId xmlns:a16="http://schemas.microsoft.com/office/drawing/2014/main" id="{5BB85C5F-4DEB-42F1-8354-2926BB526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5781" y="908664"/>
            <a:ext cx="493776" cy="493776"/>
          </a:xfrm>
          <a:prstGeom prst="rect">
            <a:avLst/>
          </a:prstGeom>
        </p:spPr>
      </p:pic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14FF82E7-4ADF-46F0-A843-7F8D08B36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5158" y="869236"/>
            <a:ext cx="531228" cy="493776"/>
          </a:xfrm>
          <a:prstGeom prst="rect">
            <a:avLst/>
          </a:prstGeom>
        </p:spPr>
      </p:pic>
      <p:pic>
        <p:nvPicPr>
          <p:cNvPr id="10" name="Graphic 9" descr="Excavator">
            <a:extLst>
              <a:ext uri="{FF2B5EF4-FFF2-40B4-BE49-F238E27FC236}">
                <a16:creationId xmlns:a16="http://schemas.microsoft.com/office/drawing/2014/main" id="{0D3636F5-C3B2-48A0-AABE-3CAAE047B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0735" y="2901617"/>
            <a:ext cx="543643" cy="493776"/>
          </a:xfrm>
          <a:prstGeom prst="rect">
            <a:avLst/>
          </a:prstGeom>
        </p:spPr>
      </p:pic>
      <p:pic>
        <p:nvPicPr>
          <p:cNvPr id="14" name="Graphic 13" descr="Snow">
            <a:extLst>
              <a:ext uri="{FF2B5EF4-FFF2-40B4-BE49-F238E27FC236}">
                <a16:creationId xmlns:a16="http://schemas.microsoft.com/office/drawing/2014/main" id="{478673B0-ABD1-47CE-BAD7-D55183DEDA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6405" y="4874322"/>
            <a:ext cx="493776" cy="493776"/>
          </a:xfrm>
          <a:prstGeom prst="rect">
            <a:avLst/>
          </a:prstGeom>
        </p:spPr>
      </p:pic>
      <p:pic>
        <p:nvPicPr>
          <p:cNvPr id="3074" name="Picture 2" descr="City silhouette Royalty Free Vector Image - VectorStock">
            <a:extLst>
              <a:ext uri="{FF2B5EF4-FFF2-40B4-BE49-F238E27FC236}">
                <a16:creationId xmlns:a16="http://schemas.microsoft.com/office/drawing/2014/main" id="{D1C7C5DB-3B1F-455A-A348-2132D77A8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846" b="64231" l="2000" r="98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25154" r="40464" b="39278"/>
          <a:stretch/>
        </p:blipFill>
        <p:spPr bwMode="auto">
          <a:xfrm>
            <a:off x="8575159" y="4926744"/>
            <a:ext cx="581416" cy="4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6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E4DC42-6FCF-4211-8EBB-860B49D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09" y="674282"/>
            <a:ext cx="6213294" cy="1309255"/>
          </a:xfrm>
        </p:spPr>
        <p:txBody>
          <a:bodyPr/>
          <a:lstStyle/>
          <a:p>
            <a:r>
              <a:rPr lang="en-US" sz="4400" spc="-10" dirty="0">
                <a:solidFill>
                  <a:srgbClr val="FFFF00"/>
                </a:solidFill>
                <a:latin typeface="Tahoma"/>
                <a:cs typeface="Tahoma"/>
              </a:rPr>
              <a:t>Delivery On-time Challenges </a:t>
            </a:r>
            <a:endParaRPr lang="en-GB" sz="4400" spc="-10" dirty="0">
              <a:solidFill>
                <a:srgbClr val="FFFF00"/>
              </a:solidFill>
              <a:latin typeface="Tahoma"/>
              <a:cs typeface="Tahoma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7A931E-5E8A-4E0E-B305-9F9070A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Powerpoint title_Chapter title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6887A8-0FA1-4C17-9438-A6C433B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83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4" y="146707"/>
            <a:ext cx="9390988" cy="411020"/>
          </a:xfrm>
        </p:spPr>
        <p:txBody>
          <a:bodyPr>
            <a:normAutofit fontScale="90000"/>
          </a:bodyPr>
          <a:lstStyle/>
          <a:p>
            <a:r>
              <a:rPr lang="es-ES" sz="2200" spc="-10" dirty="0" err="1">
                <a:solidFill>
                  <a:srgbClr val="0070C0"/>
                </a:solidFill>
              </a:rPr>
              <a:t>What</a:t>
            </a:r>
            <a:r>
              <a:rPr lang="es-ES" sz="2200" spc="-10" dirty="0">
                <a:solidFill>
                  <a:srgbClr val="0070C0"/>
                </a:solidFill>
              </a:rPr>
              <a:t> Are </a:t>
            </a:r>
            <a:r>
              <a:rPr lang="es-ES" sz="2200" spc="-10" dirty="0" err="1">
                <a:solidFill>
                  <a:srgbClr val="0070C0"/>
                </a:solidFill>
              </a:rPr>
              <a:t>The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Factors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Affecting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Delivery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On</a:t>
            </a:r>
            <a:r>
              <a:rPr lang="es-ES" sz="2200" spc="-10" dirty="0">
                <a:solidFill>
                  <a:srgbClr val="0070C0"/>
                </a:solidFill>
              </a:rPr>
              <a:t>-time </a:t>
            </a:r>
            <a:r>
              <a:rPr lang="es-ES" sz="2200" spc="-10" dirty="0" err="1">
                <a:solidFill>
                  <a:srgbClr val="0070C0"/>
                </a:solidFill>
              </a:rPr>
              <a:t>Of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An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Item</a:t>
            </a:r>
            <a:r>
              <a:rPr lang="es-ES" sz="2200" spc="-10" dirty="0">
                <a:solidFill>
                  <a:srgbClr val="0070C0"/>
                </a:solidFill>
              </a:rPr>
              <a:t>?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s-ES" sz="2200" spc="-10" dirty="0">
                <a:solidFill>
                  <a:srgbClr val="0070C0"/>
                </a:solidFill>
              </a:rPr>
              <a:t> </a:t>
            </a:r>
            <a:endParaRPr lang="en-GB" sz="2200" dirty="0">
              <a:solidFill>
                <a:srgbClr val="0070C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E324E-1A8D-4C50-B082-C194284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7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7396A2-1636-4742-BE3F-88F9E27DAC09}"/>
              </a:ext>
            </a:extLst>
          </p:cNvPr>
          <p:cNvCxnSpPr>
            <a:cxnSpLocks/>
            <a:stCxn id="13" idx="0"/>
            <a:endCxn id="26" idx="0"/>
          </p:cNvCxnSpPr>
          <p:nvPr/>
        </p:nvCxnSpPr>
        <p:spPr>
          <a:xfrm>
            <a:off x="6053184" y="1412460"/>
            <a:ext cx="32865" cy="3113075"/>
          </a:xfrm>
          <a:prstGeom prst="line">
            <a:avLst/>
          </a:prstGeom>
          <a:ln w="12700">
            <a:solidFill>
              <a:srgbClr val="0A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D4AC4C-391B-48FB-90A3-D2DBF637CCA5}"/>
              </a:ext>
            </a:extLst>
          </p:cNvPr>
          <p:cNvGrpSpPr/>
          <p:nvPr/>
        </p:nvGrpSpPr>
        <p:grpSpPr>
          <a:xfrm>
            <a:off x="2834608" y="1127234"/>
            <a:ext cx="3545745" cy="1157680"/>
            <a:chOff x="2877424" y="964734"/>
            <a:chExt cx="3545745" cy="11576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C5C9C-A3C3-4FB1-B386-F1BE30FD1A4C}"/>
                </a:ext>
              </a:extLst>
            </p:cNvPr>
            <p:cNvSpPr/>
            <p:nvPr/>
          </p:nvSpPr>
          <p:spPr>
            <a:xfrm>
              <a:off x="2877424" y="964734"/>
              <a:ext cx="1493238" cy="1157680"/>
            </a:xfrm>
            <a:prstGeom prst="rect">
              <a:avLst/>
            </a:prstGeom>
            <a:noFill/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148587-F60E-42C9-8AF3-28901E63D862}"/>
                </a:ext>
              </a:extLst>
            </p:cNvPr>
            <p:cNvSpPr/>
            <p:nvPr/>
          </p:nvSpPr>
          <p:spPr>
            <a:xfrm>
              <a:off x="4303552" y="1489046"/>
              <a:ext cx="118885" cy="130030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671777-5E72-4DD9-87F7-745CF836444E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4422437" y="1543574"/>
              <a:ext cx="1346394" cy="14680"/>
            </a:xfrm>
            <a:prstGeom prst="line">
              <a:avLst/>
            </a:prstGeom>
            <a:ln w="9525">
              <a:solidFill>
                <a:srgbClr val="0A3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EB764F-A08A-4288-9810-E98478B2EDD6}"/>
                </a:ext>
              </a:extLst>
            </p:cNvPr>
            <p:cNvSpPr/>
            <p:nvPr/>
          </p:nvSpPr>
          <p:spPr>
            <a:xfrm>
              <a:off x="5768831" y="1249960"/>
              <a:ext cx="654338" cy="587228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2A62D6-E500-4ED8-A4DD-21A40F97D176}"/>
              </a:ext>
            </a:extLst>
          </p:cNvPr>
          <p:cNvGrpSpPr/>
          <p:nvPr/>
        </p:nvGrpSpPr>
        <p:grpSpPr>
          <a:xfrm>
            <a:off x="5726015" y="2131095"/>
            <a:ext cx="3576508" cy="1157680"/>
            <a:chOff x="5768831" y="2281804"/>
            <a:chExt cx="3576508" cy="11576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278B97-DB1D-4A2F-B7EB-9E8253F0508C}"/>
                </a:ext>
              </a:extLst>
            </p:cNvPr>
            <p:cNvSpPr/>
            <p:nvPr/>
          </p:nvSpPr>
          <p:spPr>
            <a:xfrm>
              <a:off x="7852101" y="2281804"/>
              <a:ext cx="1493238" cy="1157680"/>
            </a:xfrm>
            <a:prstGeom prst="rect">
              <a:avLst/>
            </a:prstGeom>
            <a:noFill/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585960-CF9C-435B-8A9D-3E6625AA5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7408" y="2835477"/>
              <a:ext cx="1346394" cy="14680"/>
            </a:xfrm>
            <a:prstGeom prst="line">
              <a:avLst/>
            </a:prstGeom>
            <a:ln w="9525">
              <a:solidFill>
                <a:srgbClr val="0A3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2B0107-9F21-415A-96A0-4D5F88E5503D}"/>
                </a:ext>
              </a:extLst>
            </p:cNvPr>
            <p:cNvSpPr/>
            <p:nvPr/>
          </p:nvSpPr>
          <p:spPr>
            <a:xfrm>
              <a:off x="5768831" y="2541863"/>
              <a:ext cx="654338" cy="587228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13010C-ABB2-4633-A5CC-D101C5D08D77}"/>
                </a:ext>
              </a:extLst>
            </p:cNvPr>
            <p:cNvSpPr/>
            <p:nvPr/>
          </p:nvSpPr>
          <p:spPr>
            <a:xfrm>
              <a:off x="7784987" y="2789338"/>
              <a:ext cx="118885" cy="130030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D78F18-6580-41E1-8BCB-06E039830E7A}"/>
              </a:ext>
            </a:extLst>
          </p:cNvPr>
          <p:cNvGrpSpPr/>
          <p:nvPr/>
        </p:nvGrpSpPr>
        <p:grpSpPr>
          <a:xfrm>
            <a:off x="2834608" y="3134956"/>
            <a:ext cx="3545745" cy="1157680"/>
            <a:chOff x="2877424" y="964734"/>
            <a:chExt cx="3545745" cy="11576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E3195A-E056-432B-A6AB-ACB5D6EEDC12}"/>
                </a:ext>
              </a:extLst>
            </p:cNvPr>
            <p:cNvSpPr/>
            <p:nvPr/>
          </p:nvSpPr>
          <p:spPr>
            <a:xfrm>
              <a:off x="2877424" y="964734"/>
              <a:ext cx="1493238" cy="1157680"/>
            </a:xfrm>
            <a:prstGeom prst="rect">
              <a:avLst/>
            </a:prstGeom>
            <a:noFill/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7C6F94-6B8E-4C86-8530-A938CAED3D80}"/>
                </a:ext>
              </a:extLst>
            </p:cNvPr>
            <p:cNvSpPr/>
            <p:nvPr/>
          </p:nvSpPr>
          <p:spPr>
            <a:xfrm>
              <a:off x="4303552" y="1489046"/>
              <a:ext cx="118885" cy="130030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B12FC7-ABE6-4EEE-A0AF-A63C4EBC1748}"/>
                </a:ext>
              </a:extLst>
            </p:cNvPr>
            <p:cNvCxnSpPr>
              <a:stCxn id="42" idx="1"/>
            </p:cNvCxnSpPr>
            <p:nvPr/>
          </p:nvCxnSpPr>
          <p:spPr>
            <a:xfrm flipH="1">
              <a:off x="4422437" y="1543574"/>
              <a:ext cx="1346394" cy="14680"/>
            </a:xfrm>
            <a:prstGeom prst="line">
              <a:avLst/>
            </a:prstGeom>
            <a:ln w="9525">
              <a:solidFill>
                <a:srgbClr val="0A3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D9E790-63AD-4910-926D-3EC7AB0E8BEA}"/>
                </a:ext>
              </a:extLst>
            </p:cNvPr>
            <p:cNvSpPr/>
            <p:nvPr/>
          </p:nvSpPr>
          <p:spPr>
            <a:xfrm>
              <a:off x="5768831" y="1249960"/>
              <a:ext cx="654338" cy="587228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5826129-D48C-4F49-9524-09DCEF7D1B1F}"/>
              </a:ext>
            </a:extLst>
          </p:cNvPr>
          <p:cNvSpPr/>
          <p:nvPr/>
        </p:nvSpPr>
        <p:spPr>
          <a:xfrm>
            <a:off x="2918498" y="1167869"/>
            <a:ext cx="1290463" cy="104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A3741"/>
                </a:solidFill>
              </a:rPr>
              <a:t>Transportation impacts delivery delays significantly</a:t>
            </a:r>
            <a:endParaRPr lang="en-US" dirty="0">
              <a:solidFill>
                <a:srgbClr val="0A374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A22CAD-98CC-4EFB-B2C0-89895C2B82DD}"/>
              </a:ext>
            </a:extLst>
          </p:cNvPr>
          <p:cNvSpPr/>
          <p:nvPr/>
        </p:nvSpPr>
        <p:spPr>
          <a:xfrm>
            <a:off x="7910672" y="2184968"/>
            <a:ext cx="1290463" cy="104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A3741"/>
                </a:solidFill>
              </a:rPr>
              <a:t>SLA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74A93F-6B3C-4535-BC84-A89586A7FAA7}"/>
              </a:ext>
            </a:extLst>
          </p:cNvPr>
          <p:cNvSpPr/>
          <p:nvPr/>
        </p:nvSpPr>
        <p:spPr>
          <a:xfrm>
            <a:off x="2912271" y="3188829"/>
            <a:ext cx="1290463" cy="104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A3741"/>
                </a:solidFill>
              </a:rPr>
              <a:t>Processing Center Count</a:t>
            </a:r>
            <a:endParaRPr lang="en-US" sz="1600" dirty="0">
              <a:solidFill>
                <a:srgbClr val="0A374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BDF314-1321-4077-BCC9-2B7DD2596159}"/>
              </a:ext>
            </a:extLst>
          </p:cNvPr>
          <p:cNvGrpSpPr/>
          <p:nvPr/>
        </p:nvGrpSpPr>
        <p:grpSpPr>
          <a:xfrm>
            <a:off x="5726015" y="4265476"/>
            <a:ext cx="3935778" cy="1157680"/>
            <a:chOff x="5768831" y="2281804"/>
            <a:chExt cx="3576508" cy="11576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CD05DB-2730-4523-84F1-0A42332011E4}"/>
                </a:ext>
              </a:extLst>
            </p:cNvPr>
            <p:cNvSpPr/>
            <p:nvPr/>
          </p:nvSpPr>
          <p:spPr>
            <a:xfrm>
              <a:off x="7852101" y="2281804"/>
              <a:ext cx="1493238" cy="1157680"/>
            </a:xfrm>
            <a:prstGeom prst="rect">
              <a:avLst/>
            </a:prstGeom>
            <a:noFill/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454F05-3C29-458A-A706-4A564603A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7408" y="2835477"/>
              <a:ext cx="1346394" cy="14680"/>
            </a:xfrm>
            <a:prstGeom prst="line">
              <a:avLst/>
            </a:prstGeom>
            <a:ln w="9525">
              <a:solidFill>
                <a:srgbClr val="0A3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92D35A-C924-40E4-B8EB-5E95C47774C2}"/>
                </a:ext>
              </a:extLst>
            </p:cNvPr>
            <p:cNvSpPr/>
            <p:nvPr/>
          </p:nvSpPr>
          <p:spPr>
            <a:xfrm>
              <a:off x="5768831" y="2541863"/>
              <a:ext cx="654338" cy="587228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7405EA-9BA1-48AD-8EDD-8A6EA58E9091}"/>
                </a:ext>
              </a:extLst>
            </p:cNvPr>
            <p:cNvSpPr/>
            <p:nvPr/>
          </p:nvSpPr>
          <p:spPr>
            <a:xfrm>
              <a:off x="7784987" y="2789338"/>
              <a:ext cx="118885" cy="130030"/>
            </a:xfrm>
            <a:prstGeom prst="rect">
              <a:avLst/>
            </a:prstGeom>
            <a:solidFill>
              <a:srgbClr val="0A3741"/>
            </a:solidFill>
            <a:ln>
              <a:solidFill>
                <a:srgbClr val="0A3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0BC5C7F-AC52-4E01-9101-68BBC0DDDFA8}"/>
              </a:ext>
            </a:extLst>
          </p:cNvPr>
          <p:cNvSpPr/>
          <p:nvPr/>
        </p:nvSpPr>
        <p:spPr>
          <a:xfrm>
            <a:off x="8075526" y="4319349"/>
            <a:ext cx="1572472" cy="104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A3741"/>
                </a:solidFill>
              </a:rPr>
              <a:t>Delivery/Acceptance City Category</a:t>
            </a:r>
          </a:p>
        </p:txBody>
      </p:sp>
    </p:spTree>
    <p:extLst>
      <p:ext uri="{BB962C8B-B14F-4D97-AF65-F5344CB8AC3E}">
        <p14:creationId xmlns:p14="http://schemas.microsoft.com/office/powerpoint/2010/main" val="19432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174E5-152A-4DF5-89A0-085767174E19}"/>
              </a:ext>
            </a:extLst>
          </p:cNvPr>
          <p:cNvSpPr/>
          <p:nvPr/>
        </p:nvSpPr>
        <p:spPr>
          <a:xfrm>
            <a:off x="0" y="6114197"/>
            <a:ext cx="12192000" cy="74380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346FE-D916-4360-9DD7-E39C871848C8}"/>
              </a:ext>
            </a:extLst>
          </p:cNvPr>
          <p:cNvSpPr/>
          <p:nvPr/>
        </p:nvSpPr>
        <p:spPr>
          <a:xfrm>
            <a:off x="0" y="6114197"/>
            <a:ext cx="12192000" cy="7438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74EAB76-C949-4367-803C-7007D9B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8" y="108290"/>
            <a:ext cx="10676104" cy="577503"/>
          </a:xfrm>
        </p:spPr>
        <p:txBody>
          <a:bodyPr>
            <a:normAutofit fontScale="90000"/>
          </a:bodyPr>
          <a:lstStyle/>
          <a:p>
            <a:r>
              <a:rPr lang="es-ES" sz="2200" spc="-10" dirty="0">
                <a:solidFill>
                  <a:srgbClr val="0070C0"/>
                </a:solidFill>
              </a:rPr>
              <a:t>Machine </a:t>
            </a:r>
            <a:r>
              <a:rPr lang="es-ES" sz="2200" spc="-10" dirty="0" err="1">
                <a:solidFill>
                  <a:srgbClr val="0070C0"/>
                </a:solidFill>
              </a:rPr>
              <a:t>learning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model</a:t>
            </a:r>
            <a:r>
              <a:rPr lang="es-ES" sz="2200" spc="-10" dirty="0">
                <a:solidFill>
                  <a:srgbClr val="0070C0"/>
                </a:solidFill>
              </a:rPr>
              <a:t> output </a:t>
            </a:r>
            <a:r>
              <a:rPr lang="es-ES" sz="2200" spc="-10" dirty="0" err="1">
                <a:solidFill>
                  <a:srgbClr val="0070C0"/>
                </a:solidFill>
              </a:rPr>
              <a:t>highlighting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factors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affecting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delivery</a:t>
            </a:r>
            <a:r>
              <a:rPr lang="es-ES" sz="2200" spc="-10" dirty="0">
                <a:solidFill>
                  <a:srgbClr val="0070C0"/>
                </a:solidFill>
              </a:rPr>
              <a:t> </a:t>
            </a:r>
            <a:r>
              <a:rPr lang="es-ES" sz="2200" spc="-10" dirty="0" err="1">
                <a:solidFill>
                  <a:srgbClr val="0070C0"/>
                </a:solidFill>
              </a:rPr>
              <a:t>delays</a:t>
            </a:r>
            <a:br>
              <a:rPr lang="en-US" sz="2200" dirty="0"/>
            </a:br>
            <a:r>
              <a:rPr lang="es-ES" sz="2200" spc="-10" dirty="0"/>
              <a:t> </a:t>
            </a:r>
            <a:endParaRPr lang="en-GB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1C96B-B787-4FFE-8F0C-2493452E3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/>
          <a:stretch/>
        </p:blipFill>
        <p:spPr bwMode="auto">
          <a:xfrm>
            <a:off x="324852" y="794083"/>
            <a:ext cx="9859577" cy="59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E4DC42-6FCF-4211-8EBB-860B49D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954" y="681975"/>
            <a:ext cx="7655105" cy="1447800"/>
          </a:xfrm>
        </p:spPr>
        <p:txBody>
          <a:bodyPr anchor="ctr"/>
          <a:lstStyle/>
          <a:p>
            <a:r>
              <a:rPr lang="en-US" sz="4400" spc="-10" dirty="0">
                <a:solidFill>
                  <a:srgbClr val="FFFF00"/>
                </a:solidFill>
                <a:latin typeface="Tahoma"/>
                <a:cs typeface="Tahoma"/>
              </a:rPr>
              <a:t>Transit time impact on delivery delay </a:t>
            </a:r>
            <a:endParaRPr lang="en-GB" sz="4400" spc="-10" dirty="0">
              <a:solidFill>
                <a:srgbClr val="FFFF00"/>
              </a:solidFill>
              <a:latin typeface="Tahoma"/>
              <a:cs typeface="Tahoma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7A931E-5E8A-4E0E-B305-9F9070A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Powerpoint title_Chapter title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6887A8-0FA1-4C17-9438-A6C433B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BB0-FFB5-4BFF-98A4-3BDD4F0CD492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472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2233</TotalTime>
  <Words>1737</Words>
  <Application>Microsoft Office PowerPoint</Application>
  <PresentationFormat>Widescreen</PresentationFormat>
  <Paragraphs>194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Tahoma</vt:lpstr>
      <vt:lpstr>Wingdings</vt:lpstr>
      <vt:lpstr>Gallery</vt:lpstr>
      <vt:lpstr>think-cell Slide</vt:lpstr>
      <vt:lpstr>Delivery On-time and Demand Forecast Insights</vt:lpstr>
      <vt:lpstr>Table of Contents </vt:lpstr>
      <vt:lpstr>Knowledge and Actionable Insights</vt:lpstr>
      <vt:lpstr>Delivery On-time Data Analysis Findings Is Divided Into Knowledge And Actionable Insight Output</vt:lpstr>
      <vt:lpstr>Highlights Of Key Actionable Insights</vt:lpstr>
      <vt:lpstr>Delivery On-time Challenges </vt:lpstr>
      <vt:lpstr>What Are The Factors Affecting Delivery On-time Of An Item?  </vt:lpstr>
      <vt:lpstr>Machine learning model output highlighting factors affecting delivery delays  </vt:lpstr>
      <vt:lpstr>Transit time impact on delivery delay </vt:lpstr>
      <vt:lpstr>PowerPoint Presentation</vt:lpstr>
      <vt:lpstr>Product types affected by transit time delays</vt:lpstr>
      <vt:lpstr>Product types affected by transit time delays   </vt:lpstr>
      <vt:lpstr>Pick up delay at acceptance office is a mojor contribution to delivery delay for ecommerce items</vt:lpstr>
      <vt:lpstr>Impact of transit time on acceptance category delay</vt:lpstr>
      <vt:lpstr>The impact of trasportation on delivery city category delay</vt:lpstr>
      <vt:lpstr>SLA Impact on delivery delay </vt:lpstr>
      <vt:lpstr>There is a 27% probability for an item with SLA of 2 days to be delivered late</vt:lpstr>
      <vt:lpstr>Sub City delivery category and distribution office acceptance category</vt:lpstr>
      <vt:lpstr>Processing center count on impact on delivery delay</vt:lpstr>
      <vt:lpstr>Delivery delay relationship with processing center</vt:lpstr>
      <vt:lpstr>Processing center count impact on delivery city categORy                     </vt:lpstr>
      <vt:lpstr>DELIVERY/ACCEPTANCE CITY CATEGORY AND impact on delivery delay</vt:lpstr>
      <vt:lpstr>Delivery delay relationship with Acceptance/Delivery City Category</vt:lpstr>
      <vt:lpstr>There is a 28% probability for an item SENT FROM A MAIN CITY TO ANOTHER MAIN CITY with AN SLA of 2 days to be delivered late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On-time and Demand Forecast Insights </dc:title>
  <dc:creator>victor.adeife@outlook.com</dc:creator>
  <cp:lastModifiedBy>victor.adeife@outlook.com</cp:lastModifiedBy>
  <cp:revision>8</cp:revision>
  <dcterms:created xsi:type="dcterms:W3CDTF">2021-09-20T08:02:47Z</dcterms:created>
  <dcterms:modified xsi:type="dcterms:W3CDTF">2021-09-24T07:38:20Z</dcterms:modified>
</cp:coreProperties>
</file>