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5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70" r:id="rId10"/>
    <p:sldId id="265" r:id="rId11"/>
    <p:sldId id="269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00"/>
    <a:srgbClr val="F44E81"/>
    <a:srgbClr val="FFFF2D"/>
    <a:srgbClr val="D45A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1400" y="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230310-AA46-4841-9547-2C34B6832B1A}" type="datetimeFigureOut">
              <a:rPr lang="en-GB" smtClean="0"/>
              <a:t>28/04/2016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1B015D-2657-4E45-BAF9-FDB99B26EA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35494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B015D-2657-4E45-BAF9-FDB99B26EAA4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48874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9B921-B47B-4941-931A-6B267E639AFE}" type="datetimeFigureOut">
              <a:rPr lang="en-GB" smtClean="0"/>
              <a:t>28/04/2016</a:t>
            </a:fld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252E61-097A-40A0-B94E-D0674ADAB254}" type="slidenum">
              <a:rPr lang="en-GB" smtClean="0"/>
              <a:t>‹#›</a:t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9B921-B47B-4941-931A-6B267E639AFE}" type="datetimeFigureOut">
              <a:rPr lang="en-GB" smtClean="0"/>
              <a:t>28/04/2016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52E61-097A-40A0-B94E-D0674ADAB25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9B921-B47B-4941-931A-6B267E639AFE}" type="datetimeFigureOut">
              <a:rPr lang="en-GB" smtClean="0"/>
              <a:t>28/04/2016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52E61-097A-40A0-B94E-D0674ADAB25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9B921-B47B-4941-931A-6B267E639AFE}" type="datetimeFigureOut">
              <a:rPr lang="en-GB" smtClean="0"/>
              <a:t>28/04/2016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52E61-097A-40A0-B94E-D0674ADAB25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9B921-B47B-4941-931A-6B267E639AFE}" type="datetimeFigureOut">
              <a:rPr lang="en-GB" smtClean="0"/>
              <a:t>28/04/2016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52E61-097A-40A0-B94E-D0674ADAB25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9B921-B47B-4941-931A-6B267E639AFE}" type="datetimeFigureOut">
              <a:rPr lang="en-GB" smtClean="0"/>
              <a:t>28/04/2016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52E61-097A-40A0-B94E-D0674ADAB254}" type="slidenum">
              <a:rPr lang="en-GB" smtClean="0"/>
              <a:t>‹#›</a:t>
            </a:fld>
            <a:endParaRPr lang="en-GB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9B921-B47B-4941-931A-6B267E639AFE}" type="datetimeFigureOut">
              <a:rPr lang="en-GB" smtClean="0"/>
              <a:t>28/04/2016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52E61-097A-40A0-B94E-D0674ADAB254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9B921-B47B-4941-931A-6B267E639AFE}" type="datetimeFigureOut">
              <a:rPr lang="en-GB" smtClean="0"/>
              <a:t>28/04/2016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52E61-097A-40A0-B94E-D0674ADAB25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9B921-B47B-4941-931A-6B267E639AFE}" type="datetimeFigureOut">
              <a:rPr lang="en-GB" smtClean="0"/>
              <a:t>28/04/2016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52E61-097A-40A0-B94E-D0674ADAB25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9B921-B47B-4941-931A-6B267E639AFE}" type="datetimeFigureOut">
              <a:rPr lang="en-GB" smtClean="0"/>
              <a:t>28/04/2016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52E61-097A-40A0-B94E-D0674ADAB25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9B921-B47B-4941-931A-6B267E639AFE}" type="datetimeFigureOut">
              <a:rPr lang="en-GB" smtClean="0"/>
              <a:t>28/04/2016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52E61-097A-40A0-B94E-D0674ADAB25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6A29B921-B47B-4941-931A-6B267E639AFE}" type="datetimeFigureOut">
              <a:rPr lang="en-GB" smtClean="0"/>
              <a:t>28/04/2016</a:t>
            </a:fld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32252E61-097A-40A0-B94E-D0674ADAB254}" type="slidenum">
              <a:rPr lang="en-GB" smtClean="0"/>
              <a:t>‹#›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15616" y="3501008"/>
            <a:ext cx="7315200" cy="2016224"/>
          </a:xfrm>
        </p:spPr>
        <p:txBody>
          <a:bodyPr>
            <a:normAutofit lnSpcReduction="10000"/>
          </a:bodyPr>
          <a:lstStyle/>
          <a:p>
            <a:pPr algn="ctr"/>
            <a:r>
              <a:rPr lang="en-GB" dirty="0" err="1" smtClean="0">
                <a:solidFill>
                  <a:srgbClr val="D45A5A"/>
                </a:solidFill>
              </a:rPr>
              <a:t>Priya</a:t>
            </a:r>
            <a:r>
              <a:rPr lang="en-GB" dirty="0" smtClean="0">
                <a:solidFill>
                  <a:srgbClr val="D45A5A"/>
                </a:solidFill>
              </a:rPr>
              <a:t> </a:t>
            </a:r>
            <a:r>
              <a:rPr lang="en-GB" dirty="0" err="1" smtClean="0">
                <a:solidFill>
                  <a:srgbClr val="D45A5A"/>
                </a:solidFill>
              </a:rPr>
              <a:t>Loke</a:t>
            </a:r>
            <a:r>
              <a:rPr lang="en-GB" dirty="0" smtClean="0">
                <a:solidFill>
                  <a:srgbClr val="D45A5A"/>
                </a:solidFill>
              </a:rPr>
              <a:t> </a:t>
            </a:r>
          </a:p>
          <a:p>
            <a:pPr algn="ctr"/>
            <a:r>
              <a:rPr lang="en-GB" dirty="0" smtClean="0"/>
              <a:t>Vikti Desai</a:t>
            </a:r>
          </a:p>
          <a:p>
            <a:pPr algn="ctr"/>
            <a:r>
              <a:rPr lang="en-GB" dirty="0" err="1" smtClean="0">
                <a:solidFill>
                  <a:schemeClr val="accent6">
                    <a:lumMod val="75000"/>
                  </a:schemeClr>
                </a:solidFill>
              </a:rPr>
              <a:t>Kiran</a:t>
            </a:r>
            <a:r>
              <a:rPr lang="en-GB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dirty="0" err="1" smtClean="0">
                <a:solidFill>
                  <a:schemeClr val="accent6">
                    <a:lumMod val="75000"/>
                  </a:schemeClr>
                </a:solidFill>
              </a:rPr>
              <a:t>Jatty</a:t>
            </a:r>
            <a:endParaRPr lang="en-GB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GB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Lasya</a:t>
            </a:r>
            <a:r>
              <a:rPr lang="en-GB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GB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Nandamuri</a:t>
            </a:r>
            <a:endParaRPr lang="en-GB" dirty="0" smtClean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en-GB" dirty="0" err="1" smtClean="0">
                <a:solidFill>
                  <a:srgbClr val="0070C0"/>
                </a:solidFill>
              </a:rPr>
              <a:t>Varun</a:t>
            </a:r>
            <a:r>
              <a:rPr lang="en-GB" dirty="0" smtClean="0">
                <a:solidFill>
                  <a:srgbClr val="0070C0"/>
                </a:solidFill>
              </a:rPr>
              <a:t> </a:t>
            </a:r>
            <a:r>
              <a:rPr lang="en-GB" dirty="0" err="1" smtClean="0">
                <a:solidFill>
                  <a:srgbClr val="0070C0"/>
                </a:solidFill>
              </a:rPr>
              <a:t>Vinnakota</a:t>
            </a:r>
            <a:endParaRPr lang="en-GB" dirty="0" smtClean="0">
              <a:solidFill>
                <a:srgbClr val="0070C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45986" y="2988274"/>
            <a:ext cx="4459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i="1" dirty="0" smtClean="0">
                <a:solidFill>
                  <a:srgbClr val="92D050"/>
                </a:solidFill>
              </a:rPr>
              <a:t>A Web Based Stock Forecaster</a:t>
            </a:r>
            <a:endParaRPr lang="en-GB" b="1" i="1" dirty="0">
              <a:solidFill>
                <a:srgbClr val="92D050"/>
              </a:solidFill>
            </a:endParaRPr>
          </a:p>
        </p:txBody>
      </p:sp>
      <p:pic>
        <p:nvPicPr>
          <p:cNvPr id="1029" name="Picture 5" descr="C:\Users\Vikti Desai\Downloads\IMG_4023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866" r="-7488" b="44020"/>
          <a:stretch/>
        </p:blipFill>
        <p:spPr bwMode="auto">
          <a:xfrm>
            <a:off x="1475656" y="1901371"/>
            <a:ext cx="6552435" cy="1059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8943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332656"/>
            <a:ext cx="7315200" cy="1154097"/>
          </a:xfrm>
        </p:spPr>
        <p:txBody>
          <a:bodyPr>
            <a:noAutofit/>
          </a:bodyPr>
          <a:lstStyle/>
          <a:p>
            <a:r>
              <a:rPr lang="en-GB" b="1" i="1" dirty="0" smtClean="0">
                <a:solidFill>
                  <a:srgbClr val="F44E81"/>
                </a:solidFill>
              </a:rPr>
              <a:t>Web Sources for Data Collection</a:t>
            </a:r>
            <a:endParaRPr lang="en-GB" b="1" i="1" dirty="0">
              <a:solidFill>
                <a:srgbClr val="F44E8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7206" y="2555532"/>
            <a:ext cx="7315200" cy="3539527"/>
          </a:xfrm>
        </p:spPr>
        <p:txBody>
          <a:bodyPr>
            <a:normAutofit/>
          </a:bodyPr>
          <a:lstStyle/>
          <a:p>
            <a:r>
              <a:rPr lang="en-GB" sz="2800" dirty="0" smtClean="0">
                <a:solidFill>
                  <a:schemeClr val="tx1">
                    <a:lumMod val="75000"/>
                  </a:schemeClr>
                </a:solidFill>
              </a:rPr>
              <a:t>Yahoo! </a:t>
            </a:r>
            <a:r>
              <a:rPr lang="en-GB" sz="2800" dirty="0" err="1" smtClean="0">
                <a:solidFill>
                  <a:schemeClr val="tx1">
                    <a:lumMod val="75000"/>
                  </a:schemeClr>
                </a:solidFill>
              </a:rPr>
              <a:t>Financ</a:t>
            </a:r>
            <a:r>
              <a:rPr lang="en-GB" sz="2800" dirty="0" smtClean="0">
                <a:solidFill>
                  <a:schemeClr val="tx1">
                    <a:lumMod val="75000"/>
                  </a:schemeClr>
                </a:solidFill>
              </a:rPr>
              <a:t>-  </a:t>
            </a:r>
            <a:r>
              <a:rPr lang="en-GB" sz="2800" dirty="0" smtClean="0">
                <a:solidFill>
                  <a:srgbClr val="92D050"/>
                </a:solidFill>
              </a:rPr>
              <a:t>- Used for Stock Data</a:t>
            </a:r>
          </a:p>
          <a:p>
            <a:r>
              <a:rPr lang="en-GB" sz="2800" dirty="0" smtClean="0">
                <a:solidFill>
                  <a:srgbClr val="92D050"/>
                </a:solidFill>
              </a:rPr>
              <a:t> </a:t>
            </a:r>
            <a:r>
              <a:rPr lang="en-GB" sz="2800" dirty="0" err="1" smtClean="0">
                <a:solidFill>
                  <a:srgbClr val="92D050"/>
                </a:solidFill>
              </a:rPr>
              <a:t>Investopedia</a:t>
            </a:r>
            <a:r>
              <a:rPr lang="en-GB" sz="2800" dirty="0" smtClean="0">
                <a:solidFill>
                  <a:srgbClr val="92D050"/>
                </a:solidFill>
              </a:rPr>
              <a:t>     - Used for Stock Indicators</a:t>
            </a:r>
            <a:endParaRPr lang="en-GB" sz="2800" dirty="0">
              <a:solidFill>
                <a:srgbClr val="92D05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357103"/>
            <a:ext cx="2481278" cy="7920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3149192"/>
            <a:ext cx="2402232" cy="567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20074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332656"/>
            <a:ext cx="7315200" cy="1154097"/>
          </a:xfrm>
        </p:spPr>
        <p:txBody>
          <a:bodyPr/>
          <a:lstStyle/>
          <a:p>
            <a:r>
              <a:rPr lang="en-GB" i="1" dirty="0" smtClean="0">
                <a:solidFill>
                  <a:srgbClr val="00B0F0"/>
                </a:solidFill>
              </a:rPr>
              <a:t>Technologies Used</a:t>
            </a:r>
            <a:endParaRPr lang="en-GB" i="1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844824"/>
            <a:ext cx="8352928" cy="3888432"/>
          </a:xfrm>
        </p:spPr>
        <p:txBody>
          <a:bodyPr>
            <a:normAutofit/>
          </a:bodyPr>
          <a:lstStyle/>
          <a:p>
            <a:r>
              <a:rPr lang="en-GB" sz="2800" dirty="0" smtClean="0">
                <a:solidFill>
                  <a:srgbClr val="92D050"/>
                </a:solidFill>
              </a:rPr>
              <a:t>We have coded our user interface from scratch using </a:t>
            </a:r>
            <a:r>
              <a:rPr lang="en-GB" sz="2800" dirty="0" smtClean="0">
                <a:solidFill>
                  <a:schemeClr val="accent6">
                    <a:lumMod val="75000"/>
                  </a:schemeClr>
                </a:solidFill>
              </a:rPr>
              <a:t>HTML , CSS and </a:t>
            </a:r>
            <a:r>
              <a:rPr lang="en-GB" sz="2800" dirty="0" err="1" smtClean="0">
                <a:solidFill>
                  <a:schemeClr val="accent6">
                    <a:lumMod val="75000"/>
                  </a:schemeClr>
                </a:solidFill>
              </a:rPr>
              <a:t>Jquery</a:t>
            </a:r>
            <a:r>
              <a:rPr lang="en-GB" sz="28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sz="2800" dirty="0" smtClean="0">
                <a:solidFill>
                  <a:srgbClr val="92D050"/>
                </a:solidFill>
              </a:rPr>
              <a:t>right from scratch</a:t>
            </a:r>
          </a:p>
          <a:p>
            <a:r>
              <a:rPr lang="en-GB" sz="2800" dirty="0" smtClean="0">
                <a:solidFill>
                  <a:srgbClr val="92D050"/>
                </a:solidFill>
              </a:rPr>
              <a:t>The server-side scripting was done in </a:t>
            </a:r>
            <a:r>
              <a:rPr lang="en-GB" sz="2800" dirty="0" smtClean="0">
                <a:solidFill>
                  <a:schemeClr val="accent4"/>
                </a:solidFill>
              </a:rPr>
              <a:t>PHP </a:t>
            </a:r>
          </a:p>
          <a:p>
            <a:r>
              <a:rPr lang="en-GB" sz="2800" dirty="0" smtClean="0">
                <a:solidFill>
                  <a:srgbClr val="92D050"/>
                </a:solidFill>
              </a:rPr>
              <a:t>The algorithms were coded in </a:t>
            </a:r>
            <a:r>
              <a:rPr lang="en-GB" sz="28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Python</a:t>
            </a:r>
          </a:p>
          <a:p>
            <a:r>
              <a:rPr lang="en-GB" sz="2800" dirty="0" smtClean="0">
                <a:solidFill>
                  <a:srgbClr val="92D050"/>
                </a:solidFill>
              </a:rPr>
              <a:t>The web server used was </a:t>
            </a:r>
            <a:r>
              <a:rPr lang="en-GB" sz="2800" dirty="0" smtClean="0">
                <a:solidFill>
                  <a:srgbClr val="00B0F0"/>
                </a:solidFill>
              </a:rPr>
              <a:t>Apache</a:t>
            </a:r>
            <a:r>
              <a:rPr lang="en-GB" sz="2800" dirty="0" smtClean="0">
                <a:solidFill>
                  <a:srgbClr val="92D050"/>
                </a:solidFill>
              </a:rPr>
              <a:t> and the database technology used was </a:t>
            </a:r>
            <a:r>
              <a:rPr lang="en-GB" sz="2800" dirty="0" err="1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MariaDB</a:t>
            </a:r>
            <a:endParaRPr lang="en-GB" sz="2800" dirty="0" smtClean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181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0"/>
            <a:ext cx="7315200" cy="1154097"/>
          </a:xfrm>
        </p:spPr>
        <p:txBody>
          <a:bodyPr>
            <a:normAutofit/>
          </a:bodyPr>
          <a:lstStyle/>
          <a:p>
            <a:r>
              <a:rPr lang="en-GB" b="1" i="1" dirty="0" smtClean="0">
                <a:solidFill>
                  <a:srgbClr val="00B0F0"/>
                </a:solidFill>
              </a:rPr>
              <a:t>Timeline</a:t>
            </a:r>
            <a:endParaRPr lang="en-GB" b="1" i="1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55" y="1556792"/>
            <a:ext cx="9433048" cy="3456384"/>
          </a:xfrm>
        </p:spPr>
        <p:txBody>
          <a:bodyPr>
            <a:normAutofit/>
          </a:bodyPr>
          <a:lstStyle/>
          <a:p>
            <a:r>
              <a:rPr lang="en-US" sz="2800" b="1" i="1" u="sng" dirty="0">
                <a:solidFill>
                  <a:schemeClr val="tx2"/>
                </a:solidFill>
              </a:rPr>
              <a:t>April 1</a:t>
            </a:r>
            <a:r>
              <a:rPr lang="en-US" sz="2800" b="1" i="1" u="sng" baseline="30000" dirty="0">
                <a:solidFill>
                  <a:schemeClr val="tx2"/>
                </a:solidFill>
              </a:rPr>
              <a:t>st</a:t>
            </a:r>
            <a:r>
              <a:rPr lang="en-US" sz="2800" b="1" i="1" u="sng" dirty="0">
                <a:solidFill>
                  <a:schemeClr val="tx2"/>
                </a:solidFill>
              </a:rPr>
              <a:t> week</a:t>
            </a:r>
            <a:r>
              <a:rPr lang="en-US" sz="2800" dirty="0"/>
              <a:t>:  </a:t>
            </a:r>
            <a:r>
              <a:rPr lang="en-US" sz="2800" dirty="0">
                <a:solidFill>
                  <a:srgbClr val="92D050"/>
                </a:solidFill>
              </a:rPr>
              <a:t>Implementation of long term and short term prediction algorithms to predict stock prices</a:t>
            </a:r>
          </a:p>
          <a:p>
            <a:r>
              <a:rPr lang="en-US" sz="2800" b="1" i="1" u="sng" dirty="0">
                <a:solidFill>
                  <a:srgbClr val="F44E81"/>
                </a:solidFill>
              </a:rPr>
              <a:t>April  2</a:t>
            </a:r>
            <a:r>
              <a:rPr lang="en-US" sz="2800" b="1" i="1" u="sng" baseline="30000" dirty="0">
                <a:solidFill>
                  <a:srgbClr val="F44E81"/>
                </a:solidFill>
              </a:rPr>
              <a:t>nd</a:t>
            </a:r>
            <a:r>
              <a:rPr lang="en-US" sz="2800" b="1" i="1" u="sng" dirty="0">
                <a:solidFill>
                  <a:srgbClr val="F44E81"/>
                </a:solidFill>
              </a:rPr>
              <a:t> </a:t>
            </a:r>
            <a:r>
              <a:rPr lang="en-US" sz="2800" b="1" i="1" u="sng" dirty="0" smtClean="0">
                <a:solidFill>
                  <a:srgbClr val="F44E81"/>
                </a:solidFill>
              </a:rPr>
              <a:t>week</a:t>
            </a:r>
            <a:r>
              <a:rPr lang="en-US" sz="2800" dirty="0" smtClean="0"/>
              <a:t>: </a:t>
            </a:r>
            <a:r>
              <a:rPr lang="en-US" sz="2800" dirty="0" smtClean="0">
                <a:solidFill>
                  <a:srgbClr val="92D050"/>
                </a:solidFill>
              </a:rPr>
              <a:t>Developing </a:t>
            </a:r>
            <a:r>
              <a:rPr lang="en-US" sz="2800" dirty="0">
                <a:solidFill>
                  <a:srgbClr val="92D050"/>
                </a:solidFill>
              </a:rPr>
              <a:t>the website(UI) using HTML, CSS, </a:t>
            </a:r>
            <a:r>
              <a:rPr lang="en-US" sz="2800" dirty="0" err="1" smtClean="0">
                <a:solidFill>
                  <a:srgbClr val="92D050"/>
                </a:solidFill>
              </a:rPr>
              <a:t>Javascript</a:t>
            </a:r>
            <a:r>
              <a:rPr lang="en-US" sz="2800" dirty="0" smtClean="0">
                <a:solidFill>
                  <a:srgbClr val="92D050"/>
                </a:solidFill>
              </a:rPr>
              <a:t>, AJAX</a:t>
            </a:r>
            <a:endParaRPr lang="en-US" sz="2800" dirty="0">
              <a:solidFill>
                <a:srgbClr val="92D050"/>
              </a:solidFill>
            </a:endParaRPr>
          </a:p>
          <a:p>
            <a:r>
              <a:rPr lang="en-US" sz="2800" b="1" i="1" u="sng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April 3</a:t>
            </a:r>
            <a:r>
              <a:rPr lang="en-US" sz="2800" b="1" i="1" u="sng" baseline="30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rd</a:t>
            </a:r>
            <a:r>
              <a:rPr lang="en-US" sz="2800" b="1" i="1" u="sng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week</a:t>
            </a:r>
            <a:r>
              <a:rPr lang="en-US" sz="2800" b="1" i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:  </a:t>
            </a:r>
            <a:r>
              <a:rPr lang="en-US" sz="2800" dirty="0">
                <a:solidFill>
                  <a:srgbClr val="92D050"/>
                </a:solidFill>
              </a:rPr>
              <a:t>Testing and further improvements</a:t>
            </a:r>
          </a:p>
          <a:p>
            <a:r>
              <a:rPr lang="en-US" sz="2800" b="1" i="1" u="sng" dirty="0">
                <a:solidFill>
                  <a:srgbClr val="00B0F0"/>
                </a:solidFill>
              </a:rPr>
              <a:t>April 4</a:t>
            </a:r>
            <a:r>
              <a:rPr lang="en-US" sz="2800" b="1" i="1" u="sng" baseline="30000" dirty="0">
                <a:solidFill>
                  <a:srgbClr val="00B0F0"/>
                </a:solidFill>
              </a:rPr>
              <a:t>th</a:t>
            </a:r>
            <a:r>
              <a:rPr lang="en-US" sz="2800" b="1" i="1" u="sng" dirty="0">
                <a:solidFill>
                  <a:srgbClr val="00B0F0"/>
                </a:solidFill>
              </a:rPr>
              <a:t> week</a:t>
            </a:r>
            <a:r>
              <a:rPr lang="en-US" sz="2800" b="1" i="1" dirty="0">
                <a:solidFill>
                  <a:srgbClr val="92D050"/>
                </a:solidFill>
              </a:rPr>
              <a:t>: </a:t>
            </a:r>
            <a:r>
              <a:rPr lang="en-US" sz="2800" dirty="0">
                <a:solidFill>
                  <a:srgbClr val="92D050"/>
                </a:solidFill>
              </a:rPr>
              <a:t>Final documentation</a:t>
            </a:r>
          </a:p>
          <a:p>
            <a:pPr marL="4572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991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-171400"/>
            <a:ext cx="7315200" cy="1154097"/>
          </a:xfrm>
        </p:spPr>
        <p:txBody>
          <a:bodyPr/>
          <a:lstStyle/>
          <a:p>
            <a:r>
              <a:rPr lang="en-GB" b="1" i="1" dirty="0" smtClean="0">
                <a:solidFill>
                  <a:schemeClr val="accent2"/>
                </a:solidFill>
              </a:rPr>
              <a:t>Roles</a:t>
            </a:r>
            <a:endParaRPr lang="en-GB" b="1" i="1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628800"/>
            <a:ext cx="7704856" cy="4032448"/>
          </a:xfrm>
        </p:spPr>
        <p:txBody>
          <a:bodyPr>
            <a:normAutofit/>
          </a:bodyPr>
          <a:lstStyle/>
          <a:p>
            <a:r>
              <a:rPr lang="en-GB" dirty="0" smtClean="0">
                <a:solidFill>
                  <a:srgbClr val="92D050"/>
                </a:solidFill>
              </a:rPr>
              <a:t>Although all team members </a:t>
            </a:r>
            <a:r>
              <a:rPr lang="en-GB" sz="2400" b="1" i="1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have contributed equally  </a:t>
            </a:r>
            <a:r>
              <a:rPr lang="en-GB" dirty="0" smtClean="0">
                <a:solidFill>
                  <a:srgbClr val="92D050"/>
                </a:solidFill>
              </a:rPr>
              <a:t>to the project and giving </a:t>
            </a:r>
            <a:r>
              <a:rPr lang="en-GB" b="1" i="1" dirty="0" smtClean="0">
                <a:solidFill>
                  <a:schemeClr val="accent6"/>
                </a:solidFill>
              </a:rPr>
              <a:t>equal inputs </a:t>
            </a:r>
            <a:r>
              <a:rPr lang="en-GB" dirty="0" smtClean="0">
                <a:solidFill>
                  <a:srgbClr val="92D050"/>
                </a:solidFill>
              </a:rPr>
              <a:t>in all areas of the project, we have decided to give </a:t>
            </a:r>
            <a:r>
              <a:rPr lang="en-GB" b="1" i="1" dirty="0" smtClean="0">
                <a:solidFill>
                  <a:schemeClr val="accent6"/>
                </a:solidFill>
              </a:rPr>
              <a:t>roles of supervision</a:t>
            </a:r>
            <a:r>
              <a:rPr lang="en-GB" b="1" i="1" dirty="0" smtClean="0">
                <a:solidFill>
                  <a:srgbClr val="92D050"/>
                </a:solidFill>
              </a:rPr>
              <a:t> </a:t>
            </a:r>
            <a:r>
              <a:rPr lang="en-GB" dirty="0" smtClean="0">
                <a:solidFill>
                  <a:srgbClr val="92D050"/>
                </a:solidFill>
              </a:rPr>
              <a:t>to subgroups</a:t>
            </a:r>
          </a:p>
          <a:p>
            <a:pPr marL="45720" indent="0">
              <a:buNone/>
            </a:pPr>
            <a:endParaRPr lang="en-GB" dirty="0" smtClean="0">
              <a:solidFill>
                <a:schemeClr val="accent2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GB" b="1" i="1" u="sng" dirty="0" smtClean="0">
                <a:solidFill>
                  <a:schemeClr val="accent2"/>
                </a:solidFill>
              </a:rPr>
              <a:t>Database Management </a:t>
            </a:r>
            <a:r>
              <a:rPr lang="en-GB" dirty="0" smtClean="0"/>
              <a:t>– </a:t>
            </a:r>
            <a:r>
              <a:rPr lang="en-GB" dirty="0" err="1" smtClean="0">
                <a:solidFill>
                  <a:srgbClr val="92D050"/>
                </a:solidFill>
              </a:rPr>
              <a:t>Lasya</a:t>
            </a:r>
            <a:r>
              <a:rPr lang="en-GB" dirty="0" smtClean="0">
                <a:solidFill>
                  <a:srgbClr val="92D050"/>
                </a:solidFill>
              </a:rPr>
              <a:t> </a:t>
            </a:r>
            <a:r>
              <a:rPr lang="en-GB" dirty="0" err="1" smtClean="0">
                <a:solidFill>
                  <a:srgbClr val="92D050"/>
                </a:solidFill>
              </a:rPr>
              <a:t>Nandamuri</a:t>
            </a:r>
            <a:r>
              <a:rPr lang="en-GB" dirty="0" smtClean="0">
                <a:solidFill>
                  <a:srgbClr val="92D050"/>
                </a:solidFill>
              </a:rPr>
              <a:t>, </a:t>
            </a:r>
            <a:r>
              <a:rPr lang="en-GB" dirty="0" err="1" smtClean="0">
                <a:solidFill>
                  <a:srgbClr val="92D050"/>
                </a:solidFill>
              </a:rPr>
              <a:t>Priya</a:t>
            </a:r>
            <a:r>
              <a:rPr lang="en-GB" dirty="0" smtClean="0">
                <a:solidFill>
                  <a:srgbClr val="92D050"/>
                </a:solidFill>
              </a:rPr>
              <a:t> </a:t>
            </a:r>
            <a:r>
              <a:rPr lang="en-GB" dirty="0" err="1" smtClean="0">
                <a:solidFill>
                  <a:srgbClr val="92D050"/>
                </a:solidFill>
              </a:rPr>
              <a:t>Loke</a:t>
            </a:r>
            <a:r>
              <a:rPr lang="en-GB" dirty="0" smtClean="0">
                <a:solidFill>
                  <a:srgbClr val="92D050"/>
                </a:solidFill>
              </a:rPr>
              <a:t>, </a:t>
            </a:r>
            <a:r>
              <a:rPr lang="en-GB" dirty="0" err="1" smtClean="0">
                <a:solidFill>
                  <a:srgbClr val="92D050"/>
                </a:solidFill>
              </a:rPr>
              <a:t>Varun</a:t>
            </a:r>
            <a:r>
              <a:rPr lang="en-GB" dirty="0" smtClean="0">
                <a:solidFill>
                  <a:srgbClr val="92D050"/>
                </a:solidFill>
              </a:rPr>
              <a:t> </a:t>
            </a:r>
            <a:r>
              <a:rPr lang="en-GB" dirty="0" err="1" smtClean="0">
                <a:solidFill>
                  <a:srgbClr val="92D050"/>
                </a:solidFill>
              </a:rPr>
              <a:t>Vinnakota</a:t>
            </a:r>
            <a:r>
              <a:rPr lang="en-GB" dirty="0" smtClean="0">
                <a:solidFill>
                  <a:srgbClr val="92D050"/>
                </a:solidFill>
              </a:rPr>
              <a:t>, Vikti Desai, </a:t>
            </a:r>
            <a:r>
              <a:rPr lang="en-GB" dirty="0" err="1" smtClean="0">
                <a:solidFill>
                  <a:srgbClr val="92D050"/>
                </a:solidFill>
              </a:rPr>
              <a:t>Kiran</a:t>
            </a:r>
            <a:r>
              <a:rPr lang="en-GB" dirty="0" smtClean="0">
                <a:solidFill>
                  <a:srgbClr val="92D050"/>
                </a:solidFill>
              </a:rPr>
              <a:t> </a:t>
            </a:r>
            <a:r>
              <a:rPr lang="en-GB" dirty="0" err="1" smtClean="0">
                <a:solidFill>
                  <a:srgbClr val="92D050"/>
                </a:solidFill>
              </a:rPr>
              <a:t>Jatty</a:t>
            </a:r>
            <a:endParaRPr lang="en-GB" dirty="0" smtClean="0">
              <a:solidFill>
                <a:srgbClr val="92D050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GB" b="1" i="1" u="sng" dirty="0" smtClean="0">
                <a:solidFill>
                  <a:srgbClr val="00B0F0"/>
                </a:solidFill>
              </a:rPr>
              <a:t>Web Design and UI </a:t>
            </a:r>
            <a:r>
              <a:rPr lang="en-GB" dirty="0" smtClean="0"/>
              <a:t>– </a:t>
            </a:r>
            <a:r>
              <a:rPr lang="en-GB" dirty="0" smtClean="0">
                <a:solidFill>
                  <a:srgbClr val="92D050"/>
                </a:solidFill>
              </a:rPr>
              <a:t>Vikti Desai, </a:t>
            </a:r>
            <a:r>
              <a:rPr lang="en-GB" dirty="0" err="1" smtClean="0">
                <a:solidFill>
                  <a:srgbClr val="92D050"/>
                </a:solidFill>
              </a:rPr>
              <a:t>Kiran</a:t>
            </a:r>
            <a:r>
              <a:rPr lang="en-GB" dirty="0" smtClean="0">
                <a:solidFill>
                  <a:srgbClr val="92D050"/>
                </a:solidFill>
              </a:rPr>
              <a:t> </a:t>
            </a:r>
            <a:r>
              <a:rPr lang="en-GB" dirty="0" err="1" smtClean="0">
                <a:solidFill>
                  <a:srgbClr val="92D050"/>
                </a:solidFill>
              </a:rPr>
              <a:t>Jatty</a:t>
            </a:r>
            <a:endParaRPr lang="en-GB" dirty="0" smtClean="0">
              <a:solidFill>
                <a:srgbClr val="92D050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GB" b="1" i="1" u="sng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Data Structures, Predictive Algorithms and Code-  </a:t>
            </a:r>
            <a:r>
              <a:rPr lang="en-GB" dirty="0" err="1" smtClean="0">
                <a:solidFill>
                  <a:srgbClr val="92D050"/>
                </a:solidFill>
              </a:rPr>
              <a:t>Priya</a:t>
            </a:r>
            <a:r>
              <a:rPr lang="en-GB" dirty="0" smtClean="0">
                <a:solidFill>
                  <a:srgbClr val="92D050"/>
                </a:solidFill>
              </a:rPr>
              <a:t> </a:t>
            </a:r>
            <a:r>
              <a:rPr lang="en-GB" dirty="0" err="1" smtClean="0">
                <a:solidFill>
                  <a:srgbClr val="92D050"/>
                </a:solidFill>
              </a:rPr>
              <a:t>Loke</a:t>
            </a:r>
            <a:r>
              <a:rPr lang="en-GB" dirty="0">
                <a:solidFill>
                  <a:srgbClr val="92D050"/>
                </a:solidFill>
              </a:rPr>
              <a:t>,</a:t>
            </a:r>
            <a:r>
              <a:rPr lang="en-GB" dirty="0" smtClean="0">
                <a:solidFill>
                  <a:srgbClr val="92D050"/>
                </a:solidFill>
              </a:rPr>
              <a:t> </a:t>
            </a:r>
            <a:r>
              <a:rPr lang="en-GB" dirty="0" err="1" smtClean="0">
                <a:solidFill>
                  <a:srgbClr val="92D050"/>
                </a:solidFill>
              </a:rPr>
              <a:t>Lasya</a:t>
            </a:r>
            <a:r>
              <a:rPr lang="en-GB" dirty="0" smtClean="0">
                <a:solidFill>
                  <a:srgbClr val="92D050"/>
                </a:solidFill>
              </a:rPr>
              <a:t> </a:t>
            </a:r>
            <a:r>
              <a:rPr lang="en-GB" dirty="0" err="1" smtClean="0">
                <a:solidFill>
                  <a:srgbClr val="92D050"/>
                </a:solidFill>
              </a:rPr>
              <a:t>Nandamuri</a:t>
            </a:r>
            <a:r>
              <a:rPr lang="en-GB" dirty="0">
                <a:solidFill>
                  <a:srgbClr val="92D050"/>
                </a:solidFill>
              </a:rPr>
              <a:t> </a:t>
            </a:r>
            <a:endParaRPr lang="en-GB" dirty="0" smtClean="0">
              <a:solidFill>
                <a:srgbClr val="92D050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GB" b="1" i="1" u="sng" dirty="0" smtClean="0">
                <a:solidFill>
                  <a:schemeClr val="accent6"/>
                </a:solidFill>
              </a:rPr>
              <a:t>Technical and Non Technical Documentation </a:t>
            </a:r>
            <a:r>
              <a:rPr lang="en-GB" dirty="0" smtClean="0"/>
              <a:t>–</a:t>
            </a:r>
            <a:r>
              <a:rPr lang="en-GB" dirty="0" smtClean="0">
                <a:solidFill>
                  <a:srgbClr val="92D050"/>
                </a:solidFill>
              </a:rPr>
              <a:t> All Team Members</a:t>
            </a:r>
          </a:p>
          <a:p>
            <a:pPr>
              <a:buFont typeface="Wingdings" pitchFamily="2" charset="2"/>
              <a:buChar char="Ø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83393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1520" y="116633"/>
            <a:ext cx="7315200" cy="936103"/>
          </a:xfrm>
        </p:spPr>
        <p:txBody>
          <a:bodyPr/>
          <a:lstStyle/>
          <a:p>
            <a:r>
              <a:rPr lang="en-GB" sz="4000" b="1" i="1" dirty="0" smtClean="0">
                <a:solidFill>
                  <a:schemeClr val="accent4"/>
                </a:solidFill>
              </a:rPr>
              <a:t>Background</a:t>
            </a:r>
            <a:endParaRPr lang="en-GB" b="1" i="1" dirty="0">
              <a:solidFill>
                <a:schemeClr val="accent4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17331" y="1124744"/>
            <a:ext cx="8712968" cy="5112568"/>
          </a:xfrm>
        </p:spPr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en-GB" sz="2800" dirty="0" smtClean="0">
                <a:solidFill>
                  <a:srgbClr val="92D050"/>
                </a:solidFill>
              </a:rPr>
              <a:t>From many years, Stock investors are struggling to find a way out to find an optimum way of investing in stocks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GB" sz="2800" dirty="0" smtClean="0">
                <a:solidFill>
                  <a:srgbClr val="92D050"/>
                </a:solidFill>
              </a:rPr>
              <a:t>Economists have been struggling to find an optimum prediction algorithm which would predict values of stocks optimally and reduce incurring losses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GB" sz="2800" dirty="0" smtClean="0">
                <a:solidFill>
                  <a:srgbClr val="92D050"/>
                </a:solidFill>
              </a:rPr>
              <a:t>The main goal of our website is building an accurate and easy-to-use web interface which would help investors in their decision of buying, holding and selling shares.</a:t>
            </a:r>
          </a:p>
          <a:p>
            <a:pPr marL="342900" indent="-342900">
              <a:buFont typeface="Arial" pitchFamily="34" charset="0"/>
              <a:buChar char="•"/>
            </a:pPr>
            <a:endParaRPr lang="en-GB" sz="2800" dirty="0" smtClean="0"/>
          </a:p>
          <a:p>
            <a:pPr marL="342900" indent="-342900">
              <a:buFont typeface="Arial" pitchFamily="34" charset="0"/>
              <a:buChar char="•"/>
            </a:pPr>
            <a:endParaRPr lang="en-GB" sz="2800" dirty="0" smtClean="0"/>
          </a:p>
          <a:p>
            <a:pPr marL="342900" indent="-342900">
              <a:buFont typeface="Arial" pitchFamily="34" charset="0"/>
              <a:buChar char="•"/>
            </a:pPr>
            <a:endParaRPr lang="en-GB" sz="2800" dirty="0" smtClean="0"/>
          </a:p>
          <a:p>
            <a:pPr marL="342900" indent="-342900">
              <a:buFont typeface="Arial" pitchFamily="34" charset="0"/>
              <a:buChar char="•"/>
            </a:pPr>
            <a:endParaRPr lang="en-GB" sz="2800" dirty="0"/>
          </a:p>
          <a:p>
            <a:pPr marL="342900" indent="-342900">
              <a:buFont typeface="Arial" pitchFamily="34" charset="0"/>
              <a:buChar char="•"/>
            </a:pPr>
            <a:endParaRPr lang="en-GB" sz="2800" dirty="0" smtClean="0"/>
          </a:p>
          <a:p>
            <a:pPr marL="342900" indent="-342900">
              <a:buFont typeface="Arial" pitchFamily="34" charset="0"/>
              <a:buChar char="•"/>
            </a:pPr>
            <a:endParaRPr lang="en-GB" sz="2800" dirty="0" smtClean="0"/>
          </a:p>
          <a:p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3964162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-243408"/>
            <a:ext cx="7315200" cy="1154097"/>
          </a:xfrm>
        </p:spPr>
        <p:txBody>
          <a:bodyPr/>
          <a:lstStyle/>
          <a:p>
            <a:r>
              <a:rPr lang="en-GB" sz="4400" b="1" i="1" dirty="0" smtClean="0"/>
              <a:t>Architecture</a:t>
            </a:r>
            <a:endParaRPr lang="en-GB" b="1" i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9"/>
          <a:stretch/>
        </p:blipFill>
        <p:spPr bwMode="auto">
          <a:xfrm>
            <a:off x="725714" y="1196752"/>
            <a:ext cx="7658246" cy="5229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5125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260648"/>
            <a:ext cx="7315200" cy="1154097"/>
          </a:xfrm>
        </p:spPr>
        <p:txBody>
          <a:bodyPr/>
          <a:lstStyle/>
          <a:p>
            <a:r>
              <a:rPr lang="en-GB" b="1" i="1" dirty="0" smtClean="0">
                <a:solidFill>
                  <a:srgbClr val="0070C0"/>
                </a:solidFill>
              </a:rPr>
              <a:t>Use Cases  </a:t>
            </a:r>
            <a:endParaRPr lang="en-GB" b="1" i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584" y="1556792"/>
            <a:ext cx="7704856" cy="4752528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GB" b="1" dirty="0" smtClean="0">
                <a:solidFill>
                  <a:srgbClr val="92D050"/>
                </a:solidFill>
              </a:rPr>
              <a:t>UC1 – Register</a:t>
            </a:r>
          </a:p>
          <a:p>
            <a:pPr>
              <a:buFont typeface="Wingdings" pitchFamily="2" charset="2"/>
              <a:buChar char="Ø"/>
            </a:pPr>
            <a:r>
              <a:rPr lang="en-GB" b="1" dirty="0" smtClean="0">
                <a:solidFill>
                  <a:srgbClr val="92D050"/>
                </a:solidFill>
              </a:rPr>
              <a:t>UC 2 – Login</a:t>
            </a:r>
          </a:p>
          <a:p>
            <a:pPr>
              <a:buFont typeface="Wingdings" pitchFamily="2" charset="2"/>
              <a:buChar char="Ø"/>
            </a:pPr>
            <a:r>
              <a:rPr lang="en-GB" b="1" dirty="0" smtClean="0">
                <a:solidFill>
                  <a:srgbClr val="92D050"/>
                </a:solidFill>
              </a:rPr>
              <a:t>UC 3 – </a:t>
            </a:r>
            <a:r>
              <a:rPr lang="en-GB" b="1" dirty="0" err="1" smtClean="0">
                <a:solidFill>
                  <a:srgbClr val="92D050"/>
                </a:solidFill>
              </a:rPr>
              <a:t>DropDown</a:t>
            </a:r>
            <a:r>
              <a:rPr lang="en-GB" b="1" dirty="0" smtClean="0">
                <a:solidFill>
                  <a:srgbClr val="92D050"/>
                </a:solidFill>
              </a:rPr>
              <a:t> Search</a:t>
            </a:r>
          </a:p>
          <a:p>
            <a:pPr>
              <a:buFont typeface="Wingdings" pitchFamily="2" charset="2"/>
              <a:buChar char="Ø"/>
            </a:pPr>
            <a:r>
              <a:rPr lang="en-GB" b="1" dirty="0" smtClean="0">
                <a:solidFill>
                  <a:srgbClr val="92D050"/>
                </a:solidFill>
              </a:rPr>
              <a:t>UC 4 - Predict</a:t>
            </a:r>
          </a:p>
          <a:p>
            <a:pPr>
              <a:buFont typeface="Wingdings" pitchFamily="2" charset="2"/>
              <a:buChar char="Ø"/>
            </a:pPr>
            <a:r>
              <a:rPr lang="en-GB" b="1" dirty="0" smtClean="0">
                <a:solidFill>
                  <a:srgbClr val="92D050"/>
                </a:solidFill>
              </a:rPr>
              <a:t>UC </a:t>
            </a:r>
            <a:r>
              <a:rPr lang="en-GB" b="1" dirty="0" smtClean="0">
                <a:solidFill>
                  <a:srgbClr val="92D050"/>
                </a:solidFill>
              </a:rPr>
              <a:t>5- </a:t>
            </a:r>
            <a:r>
              <a:rPr lang="en-GB" b="1" dirty="0" err="1" smtClean="0">
                <a:solidFill>
                  <a:srgbClr val="92D050"/>
                </a:solidFill>
              </a:rPr>
              <a:t>SuggestMe</a:t>
            </a:r>
            <a:endParaRPr lang="en-GB" b="1" dirty="0" smtClean="0">
              <a:solidFill>
                <a:srgbClr val="92D050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GB" b="1" dirty="0" smtClean="0">
                <a:solidFill>
                  <a:srgbClr val="92D050"/>
                </a:solidFill>
              </a:rPr>
              <a:t>UC 6- Logout</a:t>
            </a:r>
          </a:p>
          <a:p>
            <a:pPr>
              <a:buFont typeface="Wingdings" pitchFamily="2" charset="2"/>
              <a:buChar char="Ø"/>
            </a:pPr>
            <a:r>
              <a:rPr lang="en-GB" b="1" dirty="0" smtClean="0">
                <a:solidFill>
                  <a:srgbClr val="92D050"/>
                </a:solidFill>
              </a:rPr>
              <a:t>UC 7 – About</a:t>
            </a:r>
          </a:p>
          <a:p>
            <a:pPr>
              <a:buFont typeface="Wingdings" pitchFamily="2" charset="2"/>
              <a:buChar char="Ø"/>
            </a:pPr>
            <a:r>
              <a:rPr lang="en-GB" b="1" dirty="0" smtClean="0">
                <a:solidFill>
                  <a:srgbClr val="92D050"/>
                </a:solidFill>
              </a:rPr>
              <a:t>UC 8 – </a:t>
            </a:r>
            <a:r>
              <a:rPr lang="en-GB" b="1" dirty="0" err="1" smtClean="0">
                <a:solidFill>
                  <a:srgbClr val="92D050"/>
                </a:solidFill>
              </a:rPr>
              <a:t>ContactUs</a:t>
            </a:r>
            <a:endParaRPr lang="en-GB" b="1" dirty="0" smtClean="0">
              <a:solidFill>
                <a:srgbClr val="92D050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GB" b="1" dirty="0" smtClean="0">
                <a:solidFill>
                  <a:srgbClr val="92D050"/>
                </a:solidFill>
              </a:rPr>
              <a:t>UC 9- </a:t>
            </a:r>
            <a:r>
              <a:rPr lang="en-GB" b="1" dirty="0" err="1" smtClean="0">
                <a:solidFill>
                  <a:srgbClr val="92D050"/>
                </a:solidFill>
              </a:rPr>
              <a:t>ShowGraph</a:t>
            </a:r>
            <a:endParaRPr lang="en-GB" b="1" dirty="0" smtClean="0">
              <a:solidFill>
                <a:srgbClr val="92D050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GB" b="1" dirty="0" smtClean="0">
                <a:solidFill>
                  <a:srgbClr val="92D050"/>
                </a:solidFill>
              </a:rPr>
              <a:t>UC 10- Email Notification </a:t>
            </a:r>
            <a:endParaRPr lang="en-GB" b="1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6256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-99392"/>
            <a:ext cx="7315200" cy="1154097"/>
          </a:xfrm>
        </p:spPr>
        <p:txBody>
          <a:bodyPr/>
          <a:lstStyle/>
          <a:p>
            <a:r>
              <a:rPr lang="en-GB" b="1" i="1" dirty="0" smtClean="0">
                <a:solidFill>
                  <a:srgbClr val="D45A5A"/>
                </a:solidFill>
              </a:rPr>
              <a:t>Use Case Diagram</a:t>
            </a:r>
            <a:endParaRPr lang="en-GB" b="1" i="1" dirty="0">
              <a:solidFill>
                <a:srgbClr val="D45A5A"/>
              </a:solidFill>
            </a:endParaRP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24744"/>
            <a:ext cx="9156795" cy="5733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58941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260648"/>
            <a:ext cx="7315200" cy="1154097"/>
          </a:xfrm>
        </p:spPr>
        <p:txBody>
          <a:bodyPr/>
          <a:lstStyle/>
          <a:p>
            <a:r>
              <a:rPr lang="en-GB" b="1" i="1" dirty="0" smtClean="0"/>
              <a:t>Web Services</a:t>
            </a:r>
            <a:endParaRPr lang="en-GB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1484784"/>
            <a:ext cx="8928992" cy="5112568"/>
          </a:xfrm>
        </p:spPr>
        <p:txBody>
          <a:bodyPr>
            <a:normAutofit fontScale="85000" lnSpcReduction="10000"/>
          </a:bodyPr>
          <a:lstStyle/>
          <a:p>
            <a:r>
              <a:rPr lang="en-GB" sz="3100" b="1" i="1" u="sng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Login</a:t>
            </a:r>
            <a:r>
              <a:rPr lang="en-GB" sz="3100" dirty="0" smtClean="0">
                <a:solidFill>
                  <a:srgbClr val="92D050"/>
                </a:solidFill>
              </a:rPr>
              <a:t> – Will Allow previous user to Log into the website</a:t>
            </a:r>
          </a:p>
          <a:p>
            <a:r>
              <a:rPr lang="en-GB" sz="3100" b="1" i="1" u="sng" dirty="0" smtClean="0">
                <a:solidFill>
                  <a:srgbClr val="F44E81"/>
                </a:solidFill>
              </a:rPr>
              <a:t>Register</a:t>
            </a:r>
            <a:r>
              <a:rPr lang="en-GB" sz="3100" dirty="0" smtClean="0">
                <a:solidFill>
                  <a:srgbClr val="92D050"/>
                </a:solidFill>
              </a:rPr>
              <a:t> – Allows a new user to Register </a:t>
            </a:r>
          </a:p>
          <a:p>
            <a:r>
              <a:rPr lang="en-GB" sz="3100" b="1" i="1" u="sng" dirty="0" smtClean="0">
                <a:solidFill>
                  <a:srgbClr val="00B0F0"/>
                </a:solidFill>
              </a:rPr>
              <a:t>Search</a:t>
            </a:r>
            <a:r>
              <a:rPr lang="en-GB" sz="3100" dirty="0" smtClean="0">
                <a:solidFill>
                  <a:srgbClr val="92D050"/>
                </a:solidFill>
              </a:rPr>
              <a:t> – Helps to search a stock from the list of stocks</a:t>
            </a:r>
          </a:p>
          <a:p>
            <a:r>
              <a:rPr lang="en-GB" sz="3100" b="1" i="1" u="sng" dirty="0" smtClean="0">
                <a:solidFill>
                  <a:schemeClr val="accent6"/>
                </a:solidFill>
              </a:rPr>
              <a:t>Predict</a:t>
            </a:r>
            <a:r>
              <a:rPr lang="en-GB" sz="3100" dirty="0" smtClean="0">
                <a:solidFill>
                  <a:srgbClr val="92D050"/>
                </a:solidFill>
              </a:rPr>
              <a:t> – Predict Long Term and Short Term values of  the selected stock and accordingly suggest the user to either buy, sell or hold stocks.</a:t>
            </a:r>
          </a:p>
          <a:p>
            <a:r>
              <a:rPr lang="en-GB" sz="3100" b="1" i="1" u="sng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Current Best Deals- </a:t>
            </a:r>
            <a:r>
              <a:rPr lang="en-GB" sz="3100" dirty="0" smtClean="0">
                <a:solidFill>
                  <a:srgbClr val="92D050"/>
                </a:solidFill>
              </a:rPr>
              <a:t>Allows the User to track the current best buys and sales in a glance</a:t>
            </a:r>
          </a:p>
          <a:p>
            <a:r>
              <a:rPr lang="en-GB" sz="3100" b="1" i="1" u="sng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Graph</a:t>
            </a:r>
            <a:r>
              <a:rPr lang="en-GB" sz="3100" dirty="0" smtClean="0">
                <a:solidFill>
                  <a:srgbClr val="92D050"/>
                </a:solidFill>
              </a:rPr>
              <a:t> –  Helps user to view Graph of a given Stock </a:t>
            </a:r>
          </a:p>
          <a:p>
            <a:r>
              <a:rPr lang="en-GB" sz="3100" b="1" i="1" u="sng" dirty="0" smtClean="0">
                <a:solidFill>
                  <a:srgbClr val="F44E81"/>
                </a:solidFill>
              </a:rPr>
              <a:t>Contact Us</a:t>
            </a:r>
            <a:r>
              <a:rPr lang="en-GB" sz="3100" b="1" i="1" dirty="0" smtClean="0">
                <a:solidFill>
                  <a:srgbClr val="F44E81"/>
                </a:solidFill>
              </a:rPr>
              <a:t>- </a:t>
            </a:r>
            <a:r>
              <a:rPr lang="en-GB" sz="3100" dirty="0" smtClean="0">
                <a:solidFill>
                  <a:srgbClr val="92D050"/>
                </a:solidFill>
              </a:rPr>
              <a:t>If the user has a query or problem, the user can contact the admin through email</a:t>
            </a:r>
          </a:p>
          <a:p>
            <a:r>
              <a:rPr lang="en-GB" sz="3100" b="1" i="1" u="sng" dirty="0" smtClean="0">
                <a:solidFill>
                  <a:srgbClr val="F44E81"/>
                </a:solidFill>
              </a:rPr>
              <a:t>Logout </a:t>
            </a:r>
            <a:r>
              <a:rPr lang="en-GB" sz="3100" dirty="0" smtClean="0">
                <a:solidFill>
                  <a:srgbClr val="92D050"/>
                </a:solidFill>
              </a:rPr>
              <a:t>– Allows user to log out </a:t>
            </a:r>
          </a:p>
          <a:p>
            <a:endParaRPr lang="en-GB" b="1" dirty="0" smtClean="0"/>
          </a:p>
        </p:txBody>
      </p:sp>
    </p:spTree>
    <p:extLst>
      <p:ext uri="{BB962C8B-B14F-4D97-AF65-F5344CB8AC3E}">
        <p14:creationId xmlns:p14="http://schemas.microsoft.com/office/powerpoint/2010/main" val="239848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-286148"/>
            <a:ext cx="7315200" cy="1154097"/>
          </a:xfrm>
        </p:spPr>
        <p:txBody>
          <a:bodyPr/>
          <a:lstStyle/>
          <a:p>
            <a:r>
              <a:rPr lang="en-GB" b="1" i="1" dirty="0" smtClean="0">
                <a:solidFill>
                  <a:srgbClr val="00B0F0"/>
                </a:solidFill>
              </a:rPr>
              <a:t>Prediction Algorithms </a:t>
            </a:r>
            <a:endParaRPr lang="en-GB" b="1" i="1" dirty="0">
              <a:solidFill>
                <a:srgbClr val="00B0F0"/>
              </a:solidFill>
            </a:endParaRPr>
          </a:p>
        </p:txBody>
      </p:sp>
      <p:sp>
        <p:nvSpPr>
          <p:cNvPr id="4" name="Subtitle 2"/>
          <p:cNvSpPr>
            <a:spLocks noGrp="1"/>
          </p:cNvSpPr>
          <p:nvPr/>
        </p:nvSpPr>
        <p:spPr>
          <a:xfrm>
            <a:off x="40995" y="836712"/>
            <a:ext cx="7772400" cy="609600"/>
          </a:xfrm>
          <a:prstGeom prst="rect">
            <a:avLst/>
          </a:prstGeom>
        </p:spPr>
        <p:txBody>
          <a:bodyPr vert="horz" lIns="100584" tIns="45720" anchor="b">
            <a:normAutofit/>
          </a:bodyPr>
          <a:lstStyle>
            <a:lvl1pPr marL="0" indent="0" algn="l" rtl="0" eaLnBrk="1" latinLnBrk="0" hangingPunct="1">
              <a:spcBef>
                <a:spcPts val="0"/>
              </a:spcBef>
              <a:buClr>
                <a:schemeClr val="tx2"/>
              </a:buClr>
              <a:buSzPct val="95000"/>
              <a:buFont typeface="Wingdings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3"/>
              <a:buNone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b="1" u="sng" dirty="0" smtClean="0">
                <a:solidFill>
                  <a:srgbClr val="F44E81"/>
                </a:solidFill>
              </a:rPr>
              <a:t>LONG TERM PREDICTION:</a:t>
            </a:r>
            <a:endParaRPr lang="en-US" b="1" u="sng" dirty="0">
              <a:solidFill>
                <a:srgbClr val="F44E81"/>
              </a:solidFill>
            </a:endParaRPr>
          </a:p>
        </p:txBody>
      </p:sp>
      <p:sp>
        <p:nvSpPr>
          <p:cNvPr id="5" name="TextBox 3"/>
          <p:cNvSpPr txBox="1"/>
          <p:nvPr/>
        </p:nvSpPr>
        <p:spPr>
          <a:xfrm>
            <a:off x="40995" y="1225689"/>
            <a:ext cx="928353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1" dirty="0" smtClean="0"/>
          </a:p>
          <a:p>
            <a:r>
              <a:rPr lang="en-US" b="1" dirty="0" smtClean="0">
                <a:solidFill>
                  <a:srgbClr val="92D050"/>
                </a:solidFill>
              </a:rPr>
              <a:t>We have implemented Artificial Neural Network (ANN) </a:t>
            </a:r>
            <a:r>
              <a:rPr lang="en-US" b="1" dirty="0">
                <a:solidFill>
                  <a:srgbClr val="92D050"/>
                </a:solidFill>
              </a:rPr>
              <a:t>and SVM (Support Vector Machine) predictor for long term stock prediction to </a:t>
            </a:r>
            <a:r>
              <a:rPr lang="en-US" b="1" dirty="0" smtClean="0">
                <a:solidFill>
                  <a:srgbClr val="92D050"/>
                </a:solidFill>
              </a:rPr>
              <a:t>predict the stock price of the TICKER for the next five days.</a:t>
            </a:r>
          </a:p>
          <a:p>
            <a:endParaRPr lang="en-US" b="1" dirty="0" smtClean="0">
              <a:solidFill>
                <a:schemeClr val="tx1">
                  <a:lumMod val="75000"/>
                </a:schemeClr>
              </a:solidFill>
            </a:endParaRPr>
          </a:p>
          <a:p>
            <a:r>
              <a:rPr lang="en-US" b="1" dirty="0" smtClean="0">
                <a:solidFill>
                  <a:srgbClr val="FFC000"/>
                </a:solidFill>
              </a:rPr>
              <a:t>Artificial Neural Networks: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 smtClean="0">
                <a:solidFill>
                  <a:srgbClr val="92D050"/>
                </a:solidFill>
              </a:rPr>
              <a:t>We train the ANN with data collected from a </a:t>
            </a:r>
            <a:r>
              <a:rPr lang="en-US" b="1" dirty="0" err="1" smtClean="0">
                <a:solidFill>
                  <a:srgbClr val="92D050"/>
                </a:solidFill>
              </a:rPr>
              <a:t>url</a:t>
            </a:r>
            <a:r>
              <a:rPr lang="en-US" b="1" dirty="0" smtClean="0">
                <a:solidFill>
                  <a:srgbClr val="92D050"/>
                </a:solidFill>
              </a:rPr>
              <a:t> and validating it 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 smtClean="0">
                <a:solidFill>
                  <a:srgbClr val="92D050"/>
                </a:solidFill>
              </a:rPr>
              <a:t>We then predict the stock closing price for next five days.</a:t>
            </a:r>
          </a:p>
          <a:p>
            <a:endParaRPr lang="en-US" b="1" dirty="0" smtClean="0">
              <a:solidFill>
                <a:schemeClr val="tx1">
                  <a:lumMod val="75000"/>
                </a:schemeClr>
              </a:solidFill>
            </a:endParaRPr>
          </a:p>
          <a:p>
            <a:r>
              <a:rPr lang="en-US" b="1" dirty="0" smtClean="0">
                <a:solidFill>
                  <a:srgbClr val="FFC000"/>
                </a:solidFill>
              </a:rPr>
              <a:t>SVM: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92D050"/>
                </a:solidFill>
              </a:rPr>
              <a:t>SVM algorithm uses one year of historical stock high price per stock as the training dataset. </a:t>
            </a:r>
            <a:endParaRPr lang="en-US" b="1" dirty="0" smtClean="0">
              <a:solidFill>
                <a:srgbClr val="92D05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92D050"/>
                </a:solidFill>
              </a:rPr>
              <a:t>The </a:t>
            </a:r>
            <a:r>
              <a:rPr lang="en-US" b="1" dirty="0">
                <a:solidFill>
                  <a:srgbClr val="92D050"/>
                </a:solidFill>
              </a:rPr>
              <a:t>predicted stock price using ANN is used as a test dataset. </a:t>
            </a:r>
            <a:endParaRPr lang="en-US" b="1" dirty="0" smtClean="0">
              <a:solidFill>
                <a:srgbClr val="92D05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92D050"/>
                </a:solidFill>
              </a:rPr>
              <a:t>SVM compares value from ANN with moving averages and determines the trend. This is used </a:t>
            </a:r>
            <a:r>
              <a:rPr lang="en-US" b="1" dirty="0">
                <a:solidFill>
                  <a:srgbClr val="92D050"/>
                </a:solidFill>
              </a:rPr>
              <a:t>to suggest the user to either sell the stocks or buy more stocks.</a:t>
            </a:r>
            <a:r>
              <a:rPr lang="en-US" b="1" dirty="0">
                <a:solidFill>
                  <a:srgbClr val="FFC000"/>
                </a:solidFill>
              </a:rPr>
              <a:t> </a:t>
            </a:r>
            <a:endParaRPr lang="en-US" b="1" dirty="0" smtClean="0">
              <a:solidFill>
                <a:srgbClr val="FFC000"/>
              </a:solidFill>
            </a:endParaRPr>
          </a:p>
          <a:p>
            <a:endParaRPr lang="en-US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9117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-286148"/>
            <a:ext cx="7315200" cy="1154097"/>
          </a:xfrm>
        </p:spPr>
        <p:txBody>
          <a:bodyPr/>
          <a:lstStyle/>
          <a:p>
            <a:r>
              <a:rPr lang="en-GB" b="1" i="1" dirty="0" smtClean="0">
                <a:solidFill>
                  <a:srgbClr val="00B0F0"/>
                </a:solidFill>
              </a:rPr>
              <a:t>Prediction Algorithms </a:t>
            </a:r>
            <a:endParaRPr lang="en-GB" b="1" i="1" dirty="0">
              <a:solidFill>
                <a:srgbClr val="00B0F0"/>
              </a:solidFill>
            </a:endParaRPr>
          </a:p>
        </p:txBody>
      </p:sp>
      <p:sp>
        <p:nvSpPr>
          <p:cNvPr id="7" name="Content Placeholder 2"/>
          <p:cNvSpPr>
            <a:spLocks noGrp="1"/>
          </p:cNvSpPr>
          <p:nvPr/>
        </p:nvSpPr>
        <p:spPr>
          <a:xfrm>
            <a:off x="827584" y="1484784"/>
            <a:ext cx="7772400" cy="345638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11480" indent="-342900" algn="l" rtl="0" eaLnBrk="1" latinLnBrk="0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0664" indent="-28575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buNone/>
            </a:pPr>
            <a:endParaRPr lang="en-US" b="1" u="sng" dirty="0" smtClean="0">
              <a:solidFill>
                <a:schemeClr val="accent6"/>
              </a:solidFill>
            </a:endParaRPr>
          </a:p>
          <a:p>
            <a:pPr>
              <a:buNone/>
            </a:pPr>
            <a:r>
              <a:rPr lang="en-US" sz="1800" b="1" dirty="0" smtClean="0">
                <a:solidFill>
                  <a:schemeClr val="accent6"/>
                </a:solidFill>
              </a:rPr>
              <a:t>Bayesian</a:t>
            </a:r>
            <a:r>
              <a:rPr lang="en-US" b="1" dirty="0" smtClean="0">
                <a:solidFill>
                  <a:schemeClr val="accent6"/>
                </a:solidFill>
              </a:rPr>
              <a:t> </a:t>
            </a:r>
            <a:r>
              <a:rPr lang="en-US" sz="1800" b="1" dirty="0" smtClean="0">
                <a:solidFill>
                  <a:schemeClr val="accent6"/>
                </a:solidFill>
              </a:rPr>
              <a:t>Predictor: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 smtClean="0">
                <a:solidFill>
                  <a:srgbClr val="92D050"/>
                </a:solidFill>
              </a:rPr>
              <a:t>It determines the mean and variance from given data set (taken from database).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rgbClr val="92D050"/>
                </a:solidFill>
              </a:rPr>
              <a:t> </a:t>
            </a:r>
            <a:r>
              <a:rPr lang="en-US" sz="1800" b="1" dirty="0" smtClean="0">
                <a:solidFill>
                  <a:srgbClr val="92D050"/>
                </a:solidFill>
              </a:rPr>
              <a:t>These values  are used </a:t>
            </a:r>
            <a:r>
              <a:rPr lang="en-US" sz="1800" b="1" dirty="0">
                <a:solidFill>
                  <a:srgbClr val="92D050"/>
                </a:solidFill>
              </a:rPr>
              <a:t>to predict the ask price for the next </a:t>
            </a:r>
            <a:r>
              <a:rPr lang="en-US" sz="1800" b="1" dirty="0" smtClean="0">
                <a:solidFill>
                  <a:srgbClr val="92D050"/>
                </a:solidFill>
              </a:rPr>
              <a:t>minute.</a:t>
            </a:r>
            <a:endParaRPr lang="en-US" sz="1800" b="1" dirty="0">
              <a:solidFill>
                <a:srgbClr val="92D050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800" b="1" dirty="0" smtClean="0">
              <a:solidFill>
                <a:schemeClr val="tx1">
                  <a:lumMod val="75000"/>
                </a:schemeClr>
              </a:solidFill>
            </a:endParaRPr>
          </a:p>
          <a:p>
            <a:pPr marL="68580" indent="0">
              <a:buNone/>
            </a:pPr>
            <a:endParaRPr lang="en-US" sz="1800" b="1" dirty="0">
              <a:solidFill>
                <a:srgbClr val="92D05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51520" y="1284729"/>
            <a:ext cx="5400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u="sng" dirty="0" smtClean="0">
                <a:solidFill>
                  <a:srgbClr val="F44E81"/>
                </a:solidFill>
              </a:rPr>
              <a:t>SHORT TERM PREDICTION:</a:t>
            </a:r>
            <a:endParaRPr lang="en-US" sz="2000" b="1" u="sng" dirty="0">
              <a:solidFill>
                <a:srgbClr val="F44E8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5030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6" y="188640"/>
            <a:ext cx="7315200" cy="1154097"/>
          </a:xfrm>
        </p:spPr>
        <p:txBody>
          <a:bodyPr/>
          <a:lstStyle/>
          <a:p>
            <a:r>
              <a:rPr lang="en-US" dirty="0" smtClean="0"/>
              <a:t>Indicators: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342737"/>
            <a:ext cx="7315200" cy="4966623"/>
          </a:xfrm>
        </p:spPr>
        <p:txBody>
          <a:bodyPr/>
          <a:lstStyle/>
          <a:p>
            <a:r>
              <a:rPr lang="en-US" b="1" dirty="0">
                <a:solidFill>
                  <a:srgbClr val="FFC000"/>
                </a:solidFill>
              </a:rPr>
              <a:t>Simple Moving Average(SMA):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92D050"/>
                </a:solidFill>
              </a:rPr>
              <a:t>A simple moving average (SMA) is a simple, or arithmetic moving average that is calculated by adding the closing price of the security for a number of time periods and then by dividing this total by the number of time periods</a:t>
            </a:r>
            <a:r>
              <a:rPr lang="en-US" b="1" dirty="0" smtClean="0">
                <a:solidFill>
                  <a:srgbClr val="92D050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 smtClean="0">
              <a:solidFill>
                <a:srgbClr val="92D050"/>
              </a:solidFill>
            </a:endParaRPr>
          </a:p>
          <a:p>
            <a:r>
              <a:rPr lang="en-US" b="1" dirty="0">
                <a:solidFill>
                  <a:srgbClr val="FFC000"/>
                </a:solidFill>
              </a:rPr>
              <a:t>Exponential moving Average(EMA):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92D050"/>
                </a:solidFill>
              </a:rPr>
              <a:t>Moving average that is similar to a simple moving average, except that more weight is given to the latest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92D050"/>
                </a:solidFill>
              </a:rPr>
              <a:t>They have less lag and are therefore more sensitive to recent prices and recent price changes.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83065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Custom 12">
      <a:dk1>
        <a:sysClr val="windowText" lastClr="000000"/>
      </a:dk1>
      <a:lt1>
        <a:srgbClr val="B7DC30"/>
      </a:lt1>
      <a:dk2>
        <a:srgbClr val="37363E"/>
      </a:dk2>
      <a:lt2>
        <a:srgbClr val="FFD757"/>
      </a:lt2>
      <a:accent1>
        <a:srgbClr val="838D9B"/>
      </a:accent1>
      <a:accent2>
        <a:srgbClr val="E65065"/>
      </a:accent2>
      <a:accent3>
        <a:srgbClr val="80716A"/>
      </a:accent3>
      <a:accent4>
        <a:srgbClr val="E65065"/>
      </a:accent4>
      <a:accent5>
        <a:srgbClr val="CA68B5"/>
      </a:accent5>
      <a:accent6>
        <a:srgbClr val="FFD757"/>
      </a:accent6>
      <a:hlink>
        <a:srgbClr val="6187E3"/>
      </a:hlink>
      <a:folHlink>
        <a:srgbClr val="7B8EB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2175</TotalTime>
  <Words>706</Words>
  <Application>Microsoft Office PowerPoint</Application>
  <PresentationFormat>On-screen Show (4:3)</PresentationFormat>
  <Paragraphs>84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Wingdings</vt:lpstr>
      <vt:lpstr>Perspective</vt:lpstr>
      <vt:lpstr>PowerPoint Presentation</vt:lpstr>
      <vt:lpstr>Background</vt:lpstr>
      <vt:lpstr>Architecture</vt:lpstr>
      <vt:lpstr>Use Cases  </vt:lpstr>
      <vt:lpstr>Use Case Diagram</vt:lpstr>
      <vt:lpstr>Web Services</vt:lpstr>
      <vt:lpstr>Prediction Algorithms </vt:lpstr>
      <vt:lpstr>Prediction Algorithms </vt:lpstr>
      <vt:lpstr>Indicators:</vt:lpstr>
      <vt:lpstr>Web Sources for Data Collection</vt:lpstr>
      <vt:lpstr>Technologies Used</vt:lpstr>
      <vt:lpstr>Timeline</vt:lpstr>
      <vt:lpstr>Roles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Vikti Desai</dc:creator>
  <cp:lastModifiedBy>Shanmukha Priya Loke</cp:lastModifiedBy>
  <cp:revision>58</cp:revision>
  <dcterms:created xsi:type="dcterms:W3CDTF">2016-03-23T18:37:35Z</dcterms:created>
  <dcterms:modified xsi:type="dcterms:W3CDTF">2016-04-29T02:29:50Z</dcterms:modified>
</cp:coreProperties>
</file>