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97" r:id="rId2"/>
    <p:sldId id="298" r:id="rId3"/>
    <p:sldId id="299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401" r:id="rId38"/>
    <p:sldId id="405" r:id="rId39"/>
    <p:sldId id="4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80A48C7-F3DD-4880-9256-138D8DD91394}">
          <p14:sldIdLst>
            <p14:sldId id="297"/>
            <p14:sldId id="298"/>
            <p14:sldId id="299"/>
          </p14:sldIdLst>
        </p14:section>
        <p14:section name="What are Streams?" id="{61B1CECF-2161-43BB-8574-930400E926B9}">
          <p14:sldIdLst>
            <p14:sldId id="303"/>
            <p14:sldId id="304"/>
            <p14:sldId id="305"/>
            <p14:sldId id="306"/>
            <p14:sldId id="307"/>
          </p14:sldIdLst>
        </p14:section>
        <p14:section name="Readers and Writers" id="{990718D6-B9BA-4A21-A904-7A0CD10D52A8}">
          <p14:sldIdLst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Base Stream" id="{3CADBCAA-B7DC-4BEE-B5AB-AE936340B4B8}">
          <p14:sldIdLst>
            <p14:sldId id="315"/>
            <p14:sldId id="316"/>
            <p14:sldId id="317"/>
            <p14:sldId id="318"/>
            <p14:sldId id="319"/>
          </p14:sldIdLst>
        </p14:section>
        <p14:section name="File Streams" id="{2AFF27F0-07A4-4DCC-89A8-A322D8F84596}">
          <p14:sldIdLst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File Class" id="{AF6DD270-CCB4-47EA-89DB-85C8B61959E7}">
          <p14:sldIdLst>
            <p14:sldId id="327"/>
            <p14:sldId id="328"/>
            <p14:sldId id="329"/>
          </p14:sldIdLst>
        </p14:section>
        <p14:section name="Directory Class" id="{FB6497FD-0BAA-4172-8B7C-188C7AEBC047}">
          <p14:sldIdLst>
            <p14:sldId id="330"/>
            <p14:sldId id="331"/>
            <p14:sldId id="332"/>
            <p14:sldId id="333"/>
            <p14:sldId id="334"/>
          </p14:sldIdLst>
        </p14:section>
        <p14:section name="Conclusion" id="{88C19DB7-892B-4271-A4BD-483D5D07DCC4}">
          <p14:sldIdLst>
            <p14:sldId id="335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6" d="100"/>
          <a:sy n="76" d="100"/>
        </p:scale>
        <p:origin x="86" y="3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B88D9-1B31-4611-95F4-2B64420ED8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7696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79B22FF-16EC-44CB-A298-E47E41D67125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6E1EA-E01B-4DA6-A487-A62412A64C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7888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24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37F22-6067-45CA-8CCA-5776EDC1AA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3607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26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582AC-AA80-49AC-92C4-AB9533D6EC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0225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6BB52A-0F9C-4FA8-A80A-EE57D2AEB6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3981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DEFC8F-52DE-41BE-83E3-6ABA764350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218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7A6EA8-8C7A-4739-839F-E850D6A610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5025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ECF99C7-3CDC-4F9B-9ACE-112FF91048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331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6551B-1B24-469D-A56B-0465523F23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149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91FD9CA-58CD-43B6-BE7D-DA1C96B5A0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61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5F0F71-7E90-4D0B-A89F-BB3D6A72B0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866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4C438BC-B483-4D96-BAC5-0F01F18C5756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A7B6E-643C-49FB-BDE7-0770A414F0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66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84BB1A29-A751-48FB-B432-F8C4EFEE1C77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18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ADC74-4B16-4166-BF64-8CD6B5B619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612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B4B4D5A-EB9C-43C1-92C9-80E77CA475E8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19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5F157-B878-4971-A9D5-AC14E70322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38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4C901C4-D3E0-4DDC-882B-7B0D85070CDC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20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5128B-E633-4DBD-B24C-A79DB9C07F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119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22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794D0-B779-4C8D-B3A7-5F4B2ADD68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824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Types, Using Streams and Manipulating Files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Streams, Files and Directories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337978"/>
            <a:ext cx="7010400" cy="23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dirty="0"/>
              <a:t>Readers and writers are </a:t>
            </a:r>
            <a:r>
              <a:rPr lang="en-US" altLang="en-US" b="1" dirty="0">
                <a:solidFill>
                  <a:schemeClr val="bg1"/>
                </a:solidFill>
              </a:rPr>
              <a:t>classes</a:t>
            </a:r>
            <a:r>
              <a:rPr lang="en-US" altLang="en-US" dirty="0"/>
              <a:t>, which facilitate the work </a:t>
            </a:r>
            <a:br>
              <a:rPr lang="en-US" altLang="en-US" dirty="0"/>
            </a:br>
            <a:r>
              <a:rPr lang="en-US" altLang="en-US" dirty="0"/>
              <a:t>with streams</a:t>
            </a:r>
          </a:p>
          <a:p>
            <a:pPr>
              <a:buClr>
                <a:schemeClr val="tx1"/>
              </a:buClr>
            </a:pPr>
            <a:r>
              <a:rPr lang="en-US" dirty="0"/>
              <a:t>Two types of 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readers/writers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StreamWriter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Provide methods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WriteLine()</a:t>
            </a:r>
            <a:br>
              <a:rPr lang="en-US" noProof="1">
                <a:latin typeface="+mj-lt"/>
                <a:cs typeface="Consolas" panose="020B0609020204030204" pitchFamily="49" charset="0"/>
              </a:rPr>
            </a:br>
            <a:r>
              <a:rPr lang="en-US" noProof="1">
                <a:latin typeface="+mj-lt"/>
                <a:cs typeface="Consolas" panose="020B0609020204030204" pitchFamily="49" charset="0"/>
              </a:rPr>
              <a:t>(similar to working with the system class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Binary</a:t>
            </a:r>
            <a:r>
              <a:rPr lang="en-US" noProof="1"/>
              <a:t> readers/writers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BinaryReader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BinaryWriter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Provide methods for working with primitive types </a:t>
            </a:r>
          </a:p>
          <a:p>
            <a:pPr lvl="3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ReadInt32()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ReadBoolean()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WriteChar()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1"/>
              <a:t>Readers and Writers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C3A9A32-7CA5-420E-83E5-DCF4BBD9F9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680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Streams, readers, files, etc. use certain resources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statement closes them and releases their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Statement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67000" y="3200400"/>
            <a:ext cx="7162800" cy="2139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var reader = new </a:t>
            </a:r>
            <a:r>
              <a:rPr lang="en-US" sz="2400" dirty="0" err="1">
                <a:solidFill>
                  <a:schemeClr val="tx1"/>
                </a:solidFill>
              </a:rPr>
              <a:t>StreamReader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fileName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using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(reader)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Use the reader here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2C3764D-3CA1-4187-B108-8A09200962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the content from your </a:t>
            </a:r>
            <a:r>
              <a:rPr lang="en-US" noProof="1"/>
              <a:t>Input.txt </a:t>
            </a:r>
            <a:r>
              <a:rPr lang="en-US" dirty="0"/>
              <a:t>file</a:t>
            </a:r>
          </a:p>
          <a:p>
            <a:r>
              <a:rPr lang="en-US" dirty="0"/>
              <a:t>Print the odd lines on the console</a:t>
            </a:r>
          </a:p>
          <a:p>
            <a:r>
              <a:rPr lang="en-US" dirty="0"/>
              <a:t>Counting starts from 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Odd Lines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98950" y="3248965"/>
            <a:ext cx="8001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625160" y="5050582"/>
            <a:ext cx="391776" cy="39213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98952" y="5518740"/>
            <a:ext cx="800099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</a:p>
          <a:p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DE15CD5-5398-4D74-8A31-980443FB6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56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Lines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6547" y="1332919"/>
            <a:ext cx="9898906" cy="51740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var reader = new </a:t>
            </a:r>
            <a:r>
              <a:rPr lang="en-US" sz="2800" dirty="0">
                <a:solidFill>
                  <a:schemeClr val="bg1"/>
                </a:solidFill>
              </a:rPr>
              <a:t>StreamReader</a:t>
            </a:r>
            <a:r>
              <a:rPr lang="en-US" sz="2800" dirty="0">
                <a:solidFill>
                  <a:schemeClr val="tx1"/>
                </a:solidFill>
              </a:rPr>
              <a:t>("Input.txt");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using</a:t>
            </a:r>
            <a:r>
              <a:rPr lang="en-US" sz="2800" dirty="0">
                <a:solidFill>
                  <a:schemeClr val="tx1"/>
                </a:solidFill>
              </a:rPr>
              <a:t> (</a:t>
            </a:r>
            <a:r>
              <a:rPr lang="en-US" sz="2800" dirty="0">
                <a:solidFill>
                  <a:schemeClr val="bg1"/>
                </a:solidFill>
              </a:rPr>
              <a:t>reader</a:t>
            </a:r>
            <a:r>
              <a:rPr lang="en-US" sz="28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int counter = 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string line = </a:t>
            </a:r>
            <a:r>
              <a:rPr lang="en-US" sz="2800" dirty="0">
                <a:solidFill>
                  <a:schemeClr val="bg1"/>
                </a:solidFill>
              </a:rPr>
              <a:t>reader.ReadLine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using (var </a:t>
            </a:r>
            <a:r>
              <a:rPr lang="en-US" sz="2800" dirty="0">
                <a:solidFill>
                  <a:schemeClr val="bg1"/>
                </a:solidFill>
              </a:rPr>
              <a:t>writer</a:t>
            </a:r>
            <a:r>
              <a:rPr lang="en-US" sz="2800" dirty="0">
                <a:solidFill>
                  <a:schemeClr val="tx1"/>
                </a:solidFill>
              </a:rPr>
              <a:t> = new </a:t>
            </a:r>
            <a:r>
              <a:rPr lang="en-US" sz="2800" dirty="0">
                <a:solidFill>
                  <a:schemeClr val="bg1"/>
                </a:solidFill>
              </a:rPr>
              <a:t>StreamWriter</a:t>
            </a:r>
            <a:r>
              <a:rPr lang="en-US" sz="2800" dirty="0">
                <a:solidFill>
                  <a:schemeClr val="tx1"/>
                </a:solidFill>
              </a:rPr>
              <a:t>("Output.txt"))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while (</a:t>
            </a:r>
            <a:r>
              <a:rPr lang="en-US" sz="2800" dirty="0">
                <a:solidFill>
                  <a:schemeClr val="bg1"/>
                </a:solidFill>
              </a:rPr>
              <a:t>line != null</a:t>
            </a:r>
            <a:r>
              <a:rPr lang="en-US" sz="28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 if (counter % 2 == 1)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     </a:t>
            </a:r>
            <a:r>
              <a:rPr lang="en-US" sz="2800" dirty="0" err="1">
                <a:solidFill>
                  <a:schemeClr val="bg1"/>
                </a:solidFill>
              </a:rPr>
              <a:t>writer.WriteLine</a:t>
            </a:r>
            <a:r>
              <a:rPr lang="en-US" sz="2800" dirty="0">
                <a:solidFill>
                  <a:schemeClr val="tx1"/>
                </a:solidFill>
              </a:rPr>
              <a:t>(line);}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counter++;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line = </a:t>
            </a:r>
            <a:r>
              <a:rPr lang="en-US" sz="2800" dirty="0">
                <a:solidFill>
                  <a:schemeClr val="bg1"/>
                </a:solidFill>
              </a:rPr>
              <a:t>reader.ReadLine</a:t>
            </a:r>
            <a:r>
              <a:rPr lang="en-US" sz="2800" dirty="0">
                <a:solidFill>
                  <a:schemeClr val="tx1"/>
                </a:solidFill>
              </a:rPr>
              <a:t>();}}}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1A95C72-29EC-4220-8AD0-3C880D022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0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your </a:t>
            </a:r>
            <a:r>
              <a:rPr lang="en-US" noProof="1"/>
              <a:t>Input.txt</a:t>
            </a:r>
            <a:r>
              <a:rPr lang="en-US" dirty="0"/>
              <a:t> file </a:t>
            </a:r>
          </a:p>
          <a:p>
            <a:r>
              <a:rPr lang="en-US" dirty="0"/>
              <a:t>Insert a number in front of each line of the file</a:t>
            </a:r>
          </a:p>
          <a:p>
            <a:r>
              <a:rPr lang="en-US" dirty="0"/>
              <a:t>Save it in Output.txt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Line Numbers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5001" y="3181364"/>
            <a:ext cx="820616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5001" y="4953001"/>
            <a:ext cx="820616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1. 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 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3. 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4. 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5924F11-2B1F-4E5A-B02F-641FD127A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361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Solution: Line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95704" y="1174473"/>
            <a:ext cx="9800592" cy="5629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using (var reader = new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b="1" dirty="0">
                <a:latin typeface="Consolas" panose="020B0609020204030204" pitchFamily="49" charset="0"/>
              </a:rPr>
              <a:t>("Input.txt"))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string line = reader.ReadLine();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int counter = 1;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using (var writer = new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400" b="1" dirty="0">
                <a:latin typeface="Consolas" panose="020B0609020204030204" pitchFamily="49" charset="0"/>
              </a:rPr>
              <a:t>("Output.txt"))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    while (line != null)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        writer.WriteLine($"{counter}. {line}");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        line = reader.ReadLine();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        counter++;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    }  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B8953D5-7BC9-4738-9129-277EB57CE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5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295400"/>
            <a:ext cx="4724400" cy="25059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D83EC4D-B544-4324-9A6C-36BD13F908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Base Streams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016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3400" noProof="1"/>
              <a:t>The base class for all streams is </a:t>
            </a:r>
            <a:r>
              <a:rPr lang="en-US" alt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</a:p>
          <a:p>
            <a:pPr>
              <a:defRPr/>
            </a:pPr>
            <a:r>
              <a:rPr lang="en-US" altLang="en-US" sz="3400" noProof="1"/>
              <a:t>There are defined methods</a:t>
            </a:r>
            <a:r>
              <a:rPr lang="en-US" altLang="en-US" sz="3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400" noProof="1"/>
              <a:t>for the main operations with streams in it</a:t>
            </a:r>
          </a:p>
          <a:p>
            <a:pPr>
              <a:defRPr/>
            </a:pPr>
            <a:r>
              <a:rPr lang="en-US" altLang="en-US" sz="3400" noProof="1"/>
              <a:t>Some streams do not support read, write or positioning operations </a:t>
            </a:r>
            <a:endParaRPr lang="en-US" altLang="en-US" sz="3400" dirty="0"/>
          </a:p>
          <a:p>
            <a:pPr lvl="1">
              <a:defRPr/>
            </a:pPr>
            <a:r>
              <a:rPr lang="en-US" altLang="en-US" sz="3200" dirty="0"/>
              <a:t>P</a:t>
            </a:r>
            <a:r>
              <a:rPr lang="en-US" altLang="en-US" sz="3200" noProof="1"/>
              <a:t>roperties</a:t>
            </a:r>
            <a:r>
              <a:rPr lang="en-US" altLang="en-US" sz="3200" dirty="0"/>
              <a:t>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CanRead</a:t>
            </a:r>
            <a:r>
              <a:rPr lang="en-US" altLang="en-US" sz="3200" noProof="1"/>
              <a:t>,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CanWrite</a:t>
            </a:r>
            <a:r>
              <a:rPr lang="en-US" altLang="en-US" sz="3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200" noProof="1"/>
              <a:t>and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CanSeek</a:t>
            </a:r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200" dirty="0"/>
              <a:t>are provided</a:t>
            </a:r>
            <a:r>
              <a:rPr lang="en-US" altLang="en-US" sz="3200" noProof="1"/>
              <a:t> </a:t>
            </a:r>
          </a:p>
          <a:p>
            <a:pPr lvl="1">
              <a:defRPr/>
            </a:pPr>
            <a:r>
              <a:rPr lang="en-US" altLang="en-US" sz="3200" noProof="1"/>
              <a:t>Streams which support positioning </a:t>
            </a:r>
            <a:br>
              <a:rPr lang="en-US" altLang="en-US" sz="3200" noProof="1"/>
            </a:br>
            <a:r>
              <a:rPr lang="en-US" altLang="en-US" sz="3200" noProof="1"/>
              <a:t>have the properties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en-US" sz="3200" noProof="1"/>
              <a:t> and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The </a:t>
            </a:r>
            <a:r>
              <a:rPr lang="en-US" altLang="en-US" noProof="1"/>
              <a:t>System.IO.Stream</a:t>
            </a:r>
            <a:r>
              <a:rPr lang="en-US" altLang="en-US" dirty="0"/>
              <a:t> Class </a:t>
            </a:r>
            <a:endParaRPr lang="bg-BG" alt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91639A-557D-4369-AFEA-F43CFEC2F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93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Read(byte[]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en-US" dirty="0"/>
              <a:t>Read as many as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bg-BG" altLang="en-US" dirty="0"/>
              <a:t> </a:t>
            </a:r>
            <a:r>
              <a:rPr lang="en-US" altLang="en-US" dirty="0"/>
              <a:t>bytes from input stream, 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</a:p>
          <a:p>
            <a:pPr lvl="1">
              <a:defRPr/>
            </a:pPr>
            <a:r>
              <a:rPr lang="en-US" altLang="en-US" dirty="0"/>
              <a:t>Returns the number of read bytes or 0 </a:t>
            </a:r>
            <a:br>
              <a:rPr lang="en-US" altLang="en-US" dirty="0"/>
            </a:br>
            <a:r>
              <a:rPr lang="en-US" altLang="en-US" dirty="0"/>
              <a:t>if end of stream is reached</a:t>
            </a:r>
            <a:endParaRPr lang="bg-BG" altLang="en-US" dirty="0"/>
          </a:p>
          <a:p>
            <a:pPr lvl="1">
              <a:defRPr/>
            </a:pPr>
            <a:r>
              <a:rPr lang="en-US" altLang="en-US" dirty="0"/>
              <a:t>Can freeze for undefined time while reading at least 1 byte</a:t>
            </a:r>
            <a:endParaRPr lang="bg-BG" altLang="en-US" dirty="0"/>
          </a:p>
          <a:p>
            <a:pPr lvl="1">
              <a:defRPr/>
            </a:pPr>
            <a:r>
              <a:rPr lang="en-US" altLang="en-US" dirty="0"/>
              <a:t>Can read less than the claimed number of bytes</a:t>
            </a:r>
            <a:endParaRPr lang="bg-BG" altLang="en-US" dirty="0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>
                <a:cs typeface="Consolas" panose="020B0609020204030204" pitchFamily="49" charset="0"/>
              </a:rPr>
              <a:t>System.IO.Stream</a:t>
            </a:r>
            <a:r>
              <a:rPr lang="en-US" altLang="en-US" dirty="0"/>
              <a:t> Class (1)</a:t>
            </a:r>
            <a:endParaRPr lang="bg-BG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DA446E-9F9A-4A1F-8C5B-12D046EFBEBC}"/>
              </a:ext>
            </a:extLst>
          </p:cNvPr>
          <p:cNvGrpSpPr/>
          <p:nvPr/>
        </p:nvGrpSpPr>
        <p:grpSpPr>
          <a:xfrm>
            <a:off x="1101000" y="5481747"/>
            <a:ext cx="8686800" cy="1185799"/>
            <a:chOff x="1293812" y="5138801"/>
            <a:chExt cx="8686800" cy="11857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FC27666-C33E-4FD3-BC71-6B65FB2E1E8C}"/>
                </a:ext>
              </a:extLst>
            </p:cNvPr>
            <p:cNvGrpSpPr/>
            <p:nvPr/>
          </p:nvGrpSpPr>
          <p:grpSpPr>
            <a:xfrm>
              <a:off x="1293812" y="5138801"/>
              <a:ext cx="8686800" cy="1185799"/>
              <a:chOff x="1293812" y="5138801"/>
              <a:chExt cx="8686800" cy="1185799"/>
            </a:xfrm>
          </p:grpSpPr>
          <p:sp>
            <p:nvSpPr>
              <p:cNvPr id="8" name="Rectangle 27"/>
              <p:cNvSpPr>
                <a:spLocks noChangeArrowheads="1"/>
              </p:cNvSpPr>
              <p:nvPr/>
            </p:nvSpPr>
            <p:spPr bwMode="auto">
              <a:xfrm>
                <a:off x="1293812" y="5138802"/>
                <a:ext cx="8686800" cy="118579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1522412" y="5138801"/>
                <a:ext cx="8167800" cy="52322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F    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i   l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    e    s        a    n   d</a:t>
                </a:r>
                <a:endParaRPr lang="bg-BG" sz="28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aphicFrame>
          <p:nvGraphicFramePr>
            <p:cNvPr id="10" name="Group 134"/>
            <p:cNvGraphicFramePr>
              <a:graphicFrameLocks/>
            </p:cNvGraphicFramePr>
            <p:nvPr/>
          </p:nvGraphicFramePr>
          <p:xfrm>
            <a:off x="1566862" y="5675375"/>
            <a:ext cx="8108946" cy="496824"/>
          </p:xfrm>
          <a:graphic>
            <a:graphicData uri="http://schemas.openxmlformats.org/drawingml/2006/table">
              <a:tbl>
                <a:tblPr/>
                <a:tblGrid>
                  <a:gridCol w="90099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368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69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65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73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20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2BE3F492-D929-4BDD-A89D-FB6D00F7F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67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en-US" sz="3200" dirty="0"/>
              <a:t>Writes a sequence of</a:t>
            </a:r>
            <a:r>
              <a:rPr lang="bg-BG" altLang="en-US" sz="3200" dirty="0"/>
              <a:t> </a:t>
            </a:r>
            <a:r>
              <a:rPr lang="en-US" alt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sz="3200" dirty="0"/>
              <a:t> bytes to an output stream, starting from the given </a:t>
            </a:r>
            <a:r>
              <a:rPr lang="en-US" alt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sz="3200" dirty="0"/>
              <a:t> position</a:t>
            </a:r>
            <a:endParaRPr lang="en-US" altLang="en-US" sz="3200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sz="3200" dirty="0"/>
              <a:t>Can freeze for undefined time, until it sends all bytes to their destination</a:t>
            </a:r>
            <a:endParaRPr lang="bg-BG" altLang="en-US" sz="3200" dirty="0"/>
          </a:p>
          <a:p>
            <a:pPr>
              <a:buClr>
                <a:schemeClr val="tx1"/>
              </a:buClr>
              <a:defRPr/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dirty="0"/>
              <a:t>Sends the internal buffers data to its destination (data storage, I/O device, etc.)</a:t>
            </a:r>
            <a:endParaRPr lang="bg-BG" altLang="en-US" dirty="0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/>
              <a:t>System.IO.Stream</a:t>
            </a:r>
            <a:r>
              <a:rPr lang="bg-BG" altLang="en-US" dirty="0"/>
              <a:t> </a:t>
            </a:r>
            <a:r>
              <a:rPr lang="en-US" altLang="en-US" dirty="0"/>
              <a:t>Class </a:t>
            </a:r>
            <a:r>
              <a:rPr lang="bg-BG" altLang="en-US" dirty="0"/>
              <a:t>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5ECB58-9295-40B3-A7B0-5A043AFE6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45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2913" indent="-442913">
              <a:buFontTx/>
              <a:buAutoNum type="arabicPeriod"/>
            </a:pPr>
            <a:r>
              <a:rPr lang="en-US" sz="4000" dirty="0"/>
              <a:t>What are Streams?</a:t>
            </a:r>
          </a:p>
          <a:p>
            <a:pPr marL="0" indent="0">
              <a:buNone/>
            </a:pPr>
            <a:r>
              <a:rPr lang="en-US" sz="4000" dirty="0"/>
              <a:t>2. </a:t>
            </a:r>
            <a:r>
              <a:rPr lang="en-US" sz="4000" noProof="1"/>
              <a:t>Readers and Writers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3. File Streams</a:t>
            </a:r>
          </a:p>
          <a:p>
            <a:pPr marL="0" indent="0">
              <a:buNone/>
            </a:pPr>
            <a:r>
              <a:rPr lang="en-US" sz="4000" dirty="0"/>
              <a:t>4. File Class</a:t>
            </a:r>
          </a:p>
          <a:p>
            <a:pPr marL="0" indent="0">
              <a:buNone/>
            </a:pPr>
            <a:r>
              <a:rPr lang="en-US" sz="4000" dirty="0"/>
              <a:t>5. Directory Class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5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Calls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Closes the connection to the device (mechanism) 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Releases the used resources</a:t>
            </a:r>
            <a:endParaRPr lang="bg-BG" altLang="en-US" dirty="0"/>
          </a:p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Seek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offset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SeekOrigin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Moves the position (if supported) with given offset towards the beginning, the end or the current position</a:t>
            </a:r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</a:t>
            </a:r>
            <a:r>
              <a:rPr lang="bg-BG" altLang="en-US"/>
              <a:t> </a:t>
            </a:r>
            <a:r>
              <a:rPr lang="en-US" altLang="en-US" noProof="1"/>
              <a:t>System.IO.Stream</a:t>
            </a:r>
            <a:r>
              <a:rPr lang="bg-BG" altLang="en-US"/>
              <a:t> </a:t>
            </a:r>
            <a:r>
              <a:rPr lang="en-US" altLang="en-US"/>
              <a:t>Class </a:t>
            </a:r>
            <a:r>
              <a:rPr lang="bg-BG" altLang="en-US"/>
              <a:t>(</a:t>
            </a:r>
            <a:r>
              <a:rPr lang="en-US" altLang="en-US"/>
              <a:t>3</a:t>
            </a:r>
            <a:r>
              <a:rPr lang="bg-BG" altLang="en-US"/>
              <a:t>)</a:t>
            </a:r>
            <a:endParaRPr lang="bg-BG" alt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0774269-0316-4B82-A560-4016A6C89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108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9FA4F4-A8D4-476B-9F73-6E12468897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72" y="1413753"/>
            <a:ext cx="2541656" cy="254165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777CA89-029F-4614-98F9-2D5C678821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File Stream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34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Inherits the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altLang="en-US" dirty="0"/>
              <a:t> class and supports all its methods and properties</a:t>
            </a:r>
            <a:endParaRPr lang="bg-BG" altLang="en-US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dirty="0"/>
              <a:t>Supports reading, writing, positioning operations, etc.</a:t>
            </a:r>
            <a:endParaRPr lang="bg-BG" altLang="en-US" dirty="0"/>
          </a:p>
          <a:p>
            <a:pPr>
              <a:defRPr/>
            </a:pPr>
            <a:r>
              <a:rPr lang="en-US" altLang="en-US" dirty="0"/>
              <a:t>The constructor contains parameters for</a:t>
            </a:r>
            <a:r>
              <a:rPr lang="bg-BG" altLang="en-US" dirty="0"/>
              <a:t>:</a:t>
            </a:r>
          </a:p>
          <a:p>
            <a:pPr lvl="1">
              <a:defRPr/>
            </a:pPr>
            <a:r>
              <a:rPr lang="en-US" altLang="en-US" dirty="0"/>
              <a:t>File name</a:t>
            </a:r>
          </a:p>
          <a:p>
            <a:pPr lvl="1">
              <a:defRPr/>
            </a:pPr>
            <a:r>
              <a:rPr lang="en-US" altLang="en-US" dirty="0"/>
              <a:t>File open mode</a:t>
            </a:r>
            <a:endParaRPr lang="bg-BG" altLang="en-US" dirty="0"/>
          </a:p>
          <a:p>
            <a:pPr lvl="1">
              <a:defRPr/>
            </a:pPr>
            <a:r>
              <a:rPr lang="en-US" altLang="en-US" dirty="0"/>
              <a:t>File access mode</a:t>
            </a:r>
            <a:endParaRPr lang="bg-BG" altLang="en-US" dirty="0"/>
          </a:p>
          <a:p>
            <a:pPr lvl="1">
              <a:defRPr/>
            </a:pPr>
            <a:r>
              <a:rPr lang="en-US" altLang="en-US" dirty="0"/>
              <a:t>Concurrent users access mode</a:t>
            </a:r>
            <a:endParaRPr lang="bg-BG" altLang="en-US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/>
              <a:t>FileStream</a:t>
            </a:r>
            <a:r>
              <a:rPr lang="en-US" altLang="en-US" dirty="0"/>
              <a:t> Class (1)</a:t>
            </a:r>
            <a:endParaRPr lang="en-US" altLang="en-US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6174675-0F1C-4D3E-B323-6D2BFBC4D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79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endParaRPr lang="en-US" altLang="en-US" noProof="1"/>
          </a:p>
          <a:p>
            <a:pPr>
              <a:buClr>
                <a:schemeClr val="tx1"/>
              </a:buClr>
              <a:defRPr/>
            </a:pP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lang="en-US" altLang="en-US" sz="3200" noProof="1"/>
              <a:t> - </a:t>
            </a:r>
            <a:r>
              <a:rPr lang="en-US" altLang="en-US" sz="3200" dirty="0"/>
              <a:t>opening file mode</a:t>
            </a:r>
            <a:endParaRPr lang="en-US" altLang="en-US" sz="3200" noProof="1"/>
          </a:p>
          <a:p>
            <a:pPr lvl="1">
              <a:buClr>
                <a:schemeClr val="tx1"/>
              </a:buClr>
              <a:defRPr/>
            </a:pP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CreateNew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OpenOrCreate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</a:t>
            </a:r>
          </a:p>
          <a:p>
            <a:pPr>
              <a:buClr>
                <a:schemeClr val="tx1"/>
              </a:buClr>
              <a:defRPr/>
            </a:pP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FileAccess</a:t>
            </a:r>
            <a:r>
              <a:rPr lang="en-US" altLang="en-US" sz="3200" noProof="1"/>
              <a:t> - </a:t>
            </a:r>
            <a:r>
              <a:rPr lang="en-US" altLang="en-US" sz="3200" dirty="0"/>
              <a:t>operations mode for the file</a:t>
            </a:r>
            <a:endParaRPr lang="en-US" altLang="en-US" sz="3200" noProof="1"/>
          </a:p>
          <a:p>
            <a:pPr lvl="1">
              <a:buClr>
                <a:schemeClr val="tx1"/>
              </a:buClr>
              <a:defRPr/>
            </a:pP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  <a:p>
            <a:pPr>
              <a:buClr>
                <a:schemeClr val="tx1"/>
              </a:buClr>
              <a:defRPr/>
            </a:pP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FileShare</a:t>
            </a:r>
            <a:r>
              <a:rPr lang="en-US" altLang="en-US" sz="3200" noProof="1"/>
              <a:t> - </a:t>
            </a:r>
            <a:r>
              <a:rPr lang="en-US" altLang="en-US" sz="3200" dirty="0"/>
              <a:t>access rules for other users while file is opened</a:t>
            </a:r>
            <a:endParaRPr lang="en-US" altLang="en-US" sz="3200" noProof="1"/>
          </a:p>
          <a:p>
            <a:pPr lvl="1">
              <a:buClr>
                <a:schemeClr val="tx1"/>
              </a:buClr>
              <a:defRPr/>
            </a:pP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/>
              <a:t>FileStream</a:t>
            </a:r>
            <a:r>
              <a:rPr lang="en-US" altLang="en-US" dirty="0"/>
              <a:t> Class (2)</a:t>
            </a:r>
            <a:endParaRPr lang="bg-BG" altLang="en-US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7772401" y="2326195"/>
            <a:ext cx="3326599" cy="506637"/>
          </a:xfrm>
          <a:prstGeom prst="wedgeRoundRectCallout">
            <a:avLst>
              <a:gd name="adj1" fmla="val -56740"/>
              <a:gd name="adj2" fmla="val -458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Optional parameters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1397635"/>
            <a:ext cx="861060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var fs = new FileStream(string fileName, FileMode, </a:t>
            </a:r>
          </a:p>
          <a:p>
            <a:pPr>
              <a:lnSpc>
                <a:spcPct val="105000"/>
              </a:lnSpc>
              <a:defRPr/>
            </a:pP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				[FileAccess],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[File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Share]</a:t>
            </a: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2245E51-E8B9-457C-8799-8E939ABA2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52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Writing Text to File – Example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9795" y="1224154"/>
            <a:ext cx="10544232" cy="55007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 text = "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Кирилица";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var fileStream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"../../log.txt",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FileMode.Create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bytes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bytes, 0, bytes.Length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bg-BG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fileStream.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bg-BG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1821000" y="2349000"/>
            <a:ext cx="3657600" cy="831945"/>
          </a:xfrm>
          <a:prstGeom prst="wedgeRoundRectCallout">
            <a:avLst>
              <a:gd name="adj1" fmla="val -54926"/>
              <a:gd name="adj2" fmla="val 249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try-finally guarantees the stream will always close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047571" y="4643246"/>
            <a:ext cx="5334000" cy="990600"/>
          </a:xfrm>
          <a:custGeom>
            <a:avLst/>
            <a:gdLst>
              <a:gd name="connsiteX0" fmla="*/ 0 w 5334000"/>
              <a:gd name="connsiteY0" fmla="*/ 165103 h 990600"/>
              <a:gd name="connsiteX1" fmla="*/ 165103 w 5334000"/>
              <a:gd name="connsiteY1" fmla="*/ 0 h 990600"/>
              <a:gd name="connsiteX2" fmla="*/ 889000 w 5334000"/>
              <a:gd name="connsiteY2" fmla="*/ 0 h 990600"/>
              <a:gd name="connsiteX3" fmla="*/ 1584945 w 5334000"/>
              <a:gd name="connsiteY3" fmla="*/ 0 h 990600"/>
              <a:gd name="connsiteX4" fmla="*/ 2222500 w 5334000"/>
              <a:gd name="connsiteY4" fmla="*/ 0 h 990600"/>
              <a:gd name="connsiteX5" fmla="*/ 5168897 w 5334000"/>
              <a:gd name="connsiteY5" fmla="*/ 0 h 990600"/>
              <a:gd name="connsiteX6" fmla="*/ 5334000 w 5334000"/>
              <a:gd name="connsiteY6" fmla="*/ 165103 h 990600"/>
              <a:gd name="connsiteX7" fmla="*/ 5334000 w 5334000"/>
              <a:gd name="connsiteY7" fmla="*/ 165100 h 990600"/>
              <a:gd name="connsiteX8" fmla="*/ 5334000 w 5334000"/>
              <a:gd name="connsiteY8" fmla="*/ 165100 h 990600"/>
              <a:gd name="connsiteX9" fmla="*/ 5334000 w 5334000"/>
              <a:gd name="connsiteY9" fmla="*/ 412750 h 990600"/>
              <a:gd name="connsiteX10" fmla="*/ 5334000 w 5334000"/>
              <a:gd name="connsiteY10" fmla="*/ 825497 h 990600"/>
              <a:gd name="connsiteX11" fmla="*/ 5168897 w 5334000"/>
              <a:gd name="connsiteY11" fmla="*/ 990600 h 990600"/>
              <a:gd name="connsiteX12" fmla="*/ 2222500 w 5334000"/>
              <a:gd name="connsiteY12" fmla="*/ 990600 h 990600"/>
              <a:gd name="connsiteX13" fmla="*/ 889000 w 5334000"/>
              <a:gd name="connsiteY13" fmla="*/ 990600 h 990600"/>
              <a:gd name="connsiteX14" fmla="*/ 889000 w 5334000"/>
              <a:gd name="connsiteY14" fmla="*/ 990600 h 990600"/>
              <a:gd name="connsiteX15" fmla="*/ 165103 w 5334000"/>
              <a:gd name="connsiteY15" fmla="*/ 990600 h 990600"/>
              <a:gd name="connsiteX16" fmla="*/ 0 w 5334000"/>
              <a:gd name="connsiteY16" fmla="*/ 825497 h 990600"/>
              <a:gd name="connsiteX17" fmla="*/ 0 w 5334000"/>
              <a:gd name="connsiteY17" fmla="*/ 412750 h 990600"/>
              <a:gd name="connsiteX18" fmla="*/ 0 w 5334000"/>
              <a:gd name="connsiteY18" fmla="*/ 165100 h 990600"/>
              <a:gd name="connsiteX19" fmla="*/ 0 w 5334000"/>
              <a:gd name="connsiteY19" fmla="*/ 165100 h 990600"/>
              <a:gd name="connsiteX20" fmla="*/ 0 w 5334000"/>
              <a:gd name="connsiteY20" fmla="*/ 165103 h 990600"/>
              <a:gd name="connsiteX0" fmla="*/ 0 w 5334000"/>
              <a:gd name="connsiteY0" fmla="*/ 165103 h 990600"/>
              <a:gd name="connsiteX1" fmla="*/ 165103 w 5334000"/>
              <a:gd name="connsiteY1" fmla="*/ 0 h 990600"/>
              <a:gd name="connsiteX2" fmla="*/ 889000 w 5334000"/>
              <a:gd name="connsiteY2" fmla="*/ 0 h 990600"/>
              <a:gd name="connsiteX3" fmla="*/ 2222500 w 5334000"/>
              <a:gd name="connsiteY3" fmla="*/ 0 h 990600"/>
              <a:gd name="connsiteX4" fmla="*/ 5168897 w 5334000"/>
              <a:gd name="connsiteY4" fmla="*/ 0 h 990600"/>
              <a:gd name="connsiteX5" fmla="*/ 5334000 w 5334000"/>
              <a:gd name="connsiteY5" fmla="*/ 165103 h 990600"/>
              <a:gd name="connsiteX6" fmla="*/ 5334000 w 5334000"/>
              <a:gd name="connsiteY6" fmla="*/ 165100 h 990600"/>
              <a:gd name="connsiteX7" fmla="*/ 5334000 w 5334000"/>
              <a:gd name="connsiteY7" fmla="*/ 165100 h 990600"/>
              <a:gd name="connsiteX8" fmla="*/ 5334000 w 5334000"/>
              <a:gd name="connsiteY8" fmla="*/ 412750 h 990600"/>
              <a:gd name="connsiteX9" fmla="*/ 5334000 w 5334000"/>
              <a:gd name="connsiteY9" fmla="*/ 825497 h 990600"/>
              <a:gd name="connsiteX10" fmla="*/ 5168897 w 5334000"/>
              <a:gd name="connsiteY10" fmla="*/ 990600 h 990600"/>
              <a:gd name="connsiteX11" fmla="*/ 2222500 w 5334000"/>
              <a:gd name="connsiteY11" fmla="*/ 990600 h 990600"/>
              <a:gd name="connsiteX12" fmla="*/ 889000 w 5334000"/>
              <a:gd name="connsiteY12" fmla="*/ 990600 h 990600"/>
              <a:gd name="connsiteX13" fmla="*/ 889000 w 5334000"/>
              <a:gd name="connsiteY13" fmla="*/ 990600 h 990600"/>
              <a:gd name="connsiteX14" fmla="*/ 165103 w 5334000"/>
              <a:gd name="connsiteY14" fmla="*/ 990600 h 990600"/>
              <a:gd name="connsiteX15" fmla="*/ 0 w 5334000"/>
              <a:gd name="connsiteY15" fmla="*/ 825497 h 990600"/>
              <a:gd name="connsiteX16" fmla="*/ 0 w 5334000"/>
              <a:gd name="connsiteY16" fmla="*/ 412750 h 990600"/>
              <a:gd name="connsiteX17" fmla="*/ 0 w 5334000"/>
              <a:gd name="connsiteY17" fmla="*/ 165100 h 990600"/>
              <a:gd name="connsiteX18" fmla="*/ 0 w 5334000"/>
              <a:gd name="connsiteY18" fmla="*/ 165100 h 990600"/>
              <a:gd name="connsiteX19" fmla="*/ 0 w 5334000"/>
              <a:gd name="connsiteY19" fmla="*/ 16510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990600">
                <a:moveTo>
                  <a:pt x="0" y="165103"/>
                </a:moveTo>
                <a:cubicBezTo>
                  <a:pt x="0" y="73919"/>
                  <a:pt x="73919" y="0"/>
                  <a:pt x="165103" y="0"/>
                </a:cubicBezTo>
                <a:lnTo>
                  <a:pt x="889000" y="0"/>
                </a:lnTo>
                <a:lnTo>
                  <a:pt x="2222500" y="0"/>
                </a:lnTo>
                <a:lnTo>
                  <a:pt x="5168897" y="0"/>
                </a:lnTo>
                <a:cubicBezTo>
                  <a:pt x="5260081" y="0"/>
                  <a:pt x="5334000" y="73919"/>
                  <a:pt x="5334000" y="165103"/>
                </a:cubicBezTo>
                <a:lnTo>
                  <a:pt x="5334000" y="165100"/>
                </a:lnTo>
                <a:lnTo>
                  <a:pt x="5334000" y="165100"/>
                </a:lnTo>
                <a:lnTo>
                  <a:pt x="5334000" y="412750"/>
                </a:lnTo>
                <a:lnTo>
                  <a:pt x="5334000" y="825497"/>
                </a:lnTo>
                <a:cubicBezTo>
                  <a:pt x="5334000" y="916681"/>
                  <a:pt x="5260081" y="990600"/>
                  <a:pt x="5168897" y="990600"/>
                </a:cubicBezTo>
                <a:lnTo>
                  <a:pt x="2222500" y="990600"/>
                </a:lnTo>
                <a:lnTo>
                  <a:pt x="889000" y="990600"/>
                </a:lnTo>
                <a:lnTo>
                  <a:pt x="889000" y="990600"/>
                </a:lnTo>
                <a:lnTo>
                  <a:pt x="165103" y="990600"/>
                </a:lnTo>
                <a:cubicBezTo>
                  <a:pt x="73919" y="990600"/>
                  <a:pt x="0" y="916681"/>
                  <a:pt x="0" y="825497"/>
                </a:cubicBezTo>
                <a:lnTo>
                  <a:pt x="0" y="412750"/>
                </a:lnTo>
                <a:lnTo>
                  <a:pt x="0" y="165100"/>
                </a:lnTo>
                <a:lnTo>
                  <a:pt x="0" y="165100"/>
                </a:lnTo>
                <a:lnTo>
                  <a:pt x="0" y="165103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Encoding.UTF8.GetBytes() returns the underlying bytes of the character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DC970E-F540-41CD-A602-745883C30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7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Slice the file sliceMe.txt in 4 equal parts</a:t>
            </a:r>
          </a:p>
          <a:p>
            <a:r>
              <a:rPr lang="en-US" dirty="0"/>
              <a:t>Name them </a:t>
            </a:r>
          </a:p>
          <a:p>
            <a:pPr lvl="1"/>
            <a:r>
              <a:rPr lang="en-US" dirty="0"/>
              <a:t>Part-1.txt</a:t>
            </a:r>
          </a:p>
          <a:p>
            <a:pPr lvl="1"/>
            <a:r>
              <a:rPr lang="en-US" dirty="0"/>
              <a:t>Part-2.txt</a:t>
            </a:r>
          </a:p>
          <a:p>
            <a:pPr lvl="1"/>
            <a:r>
              <a:rPr lang="en-US" dirty="0"/>
              <a:t>Part-3.txt</a:t>
            </a:r>
          </a:p>
          <a:p>
            <a:pPr lvl="1"/>
            <a:r>
              <a:rPr lang="en-US" dirty="0"/>
              <a:t>Part-4.txt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Slice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DB7C3-E0CC-4994-B751-3E4881E255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57401"/>
            <a:ext cx="3648018" cy="388259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BAD9EF7-8A6B-4723-AA30-3A0EC82C1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9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Solution: Slice File (1)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42051" y="1174473"/>
            <a:ext cx="11307897" cy="5629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string destinationDirectory = "";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Add saving path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string sourceFile = "";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Add file path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int parts = 4;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List&lt;string&gt; files = new List&lt;string&gt; { "Part-1.txt", "Part-      2.txt ", "Part-3.txt ", "Part-4.txt" };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using (var streamReadFile = new FileStream(sourceFile, FileMode.Open))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long pieceSize =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        (long)Math.Ceiling((double)streamReadFile.Length /  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         parts);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for (int i = 0; i &lt; parts; i++)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long currentPieceSize = 0;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Continues to next slide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}}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74CCBF-4F12-46F1-9468-F45C5BBE2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479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Slice File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500" y="1404000"/>
            <a:ext cx="10665000" cy="51740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using (var streamCreateFile = new FileStream(files[i], FileMode.Create)){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  byte[] buffer = new byte[4096];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  while ((streamReadFile.Read(buffer, 0,</a:t>
            </a:r>
            <a:br>
              <a:rPr lang="en-US" sz="2800" b="1" noProof="1"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        buffer.Length)) == buffer.Length)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      currentPieceSize += buffer.Length;                         </a:t>
            </a:r>
            <a:br>
              <a:rPr lang="en-US" sz="2800" b="1" noProof="1"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        streamCreateFile.Write(buffer, 0, </a:t>
            </a:r>
            <a:br>
              <a:rPr lang="en-US" sz="2800" b="1" noProof="1"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            buffer.Length);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      if (currentPieceSize &gt;= pieceSize){break;}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40D1D2-443D-4910-A13F-396234975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70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88" y="1127125"/>
            <a:ext cx="2119153" cy="230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5" y="2515395"/>
            <a:ext cx="1093738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361F722-A087-4869-8971-F02633F77A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.NET API for Easily Working with Files</a:t>
            </a:r>
            <a:endParaRPr lang="bg-BG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E08AD4C-4263-407F-BE30-699FEF7695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File Class in .NET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532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>
          <a:xfrm>
            <a:off x="191941" y="1196125"/>
            <a:ext cx="11923859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File.ReadAllText()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noProof="1">
                <a:sym typeface="Wingdings" panose="05000000000000000000" pitchFamily="2" charset="2"/>
              </a:rPr>
              <a:t> -</a:t>
            </a:r>
            <a:r>
              <a:rPr lang="en-US" noProof="1"/>
              <a:t> reads a text file at once</a:t>
            </a:r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File.ReadAllLines()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string[]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noProof="1"/>
              <a:t>- reads a text file's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Text Files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7611" y="2047533"/>
            <a:ext cx="1065360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 text = File.</a:t>
            </a:r>
            <a:r>
              <a:rPr lang="en-US" dirty="0">
                <a:solidFill>
                  <a:schemeClr val="bg1"/>
                </a:solidFill>
              </a:rPr>
              <a:t>ReadAllText</a:t>
            </a:r>
            <a:r>
              <a:rPr lang="en-US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7611" y="4734000"/>
            <a:ext cx="1065360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string[] lines = File.</a:t>
            </a:r>
            <a:r>
              <a:rPr lang="en-US" dirty="0">
                <a:solidFill>
                  <a:schemeClr val="bg1"/>
                </a:solidFill>
              </a:rPr>
              <a:t>ReadAllLines</a:t>
            </a:r>
            <a:r>
              <a:rPr lang="en-US" dirty="0"/>
              <a:t>("file.txt");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87BBF29-220C-47E5-8133-FE1DCB3F4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17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#csharp-advanced</a:t>
            </a:r>
            <a:endParaRPr lang="en-US" sz="11500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0F675B9-F01C-418E-9610-F72E9D45A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054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string</a:t>
            </a:r>
            <a:r>
              <a:rPr lang="en-US" noProof="1"/>
              <a:t> to a text file:</a:t>
            </a:r>
          </a:p>
          <a:p>
            <a:endParaRPr lang="en-US" noProof="1"/>
          </a:p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sequence</a:t>
            </a:r>
            <a:r>
              <a:rPr lang="en-US" noProof="1"/>
              <a:t> of strings to a text file, at separate lines:</a:t>
            </a:r>
          </a:p>
          <a:p>
            <a:endParaRPr lang="en-US" noProof="1"/>
          </a:p>
          <a:p>
            <a:endParaRPr lang="en-US" noProof="1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Appending</a:t>
            </a:r>
            <a:r>
              <a:rPr lang="en-US" noProof="1"/>
              <a:t> additional text to an existing file: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Text Files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7178" y="4395502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5801" y="3429001"/>
            <a:ext cx="1082040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string[] </a:t>
            </a:r>
            <a:r>
              <a:rPr lang="en-US" dirty="0"/>
              <a:t>names = { "peter", "irina", "george", "</a:t>
            </a:r>
            <a:r>
              <a:rPr lang="en-US" dirty="0" err="1"/>
              <a:t>maria</a:t>
            </a:r>
            <a:r>
              <a:rPr lang="en-US" dirty="0"/>
              <a:t>"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WriteAllLines</a:t>
            </a:r>
            <a:r>
              <a:rPr lang="en-US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5801" y="1889761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WriteAllText</a:t>
            </a:r>
            <a:r>
              <a:rPr lang="en-US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5801" y="5432360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AppendAllText</a:t>
            </a:r>
            <a:r>
              <a:rPr lang="en-US" dirty="0"/>
              <a:t>("output.txt", "\nMore text\n");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959E395-0C38-403E-8086-545575D39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7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95400"/>
            <a:ext cx="1751366" cy="1901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438400"/>
            <a:ext cx="1447801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9C80061-DD5F-4F92-8546-ED47D7976D2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.NET API for Working with Directories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F66558B-80F8-4371-ADA8-E326B4102A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Directory Class in .NET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821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 directory (with all its subdirectories at the specified path), unless they already exists: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Deleting</a:t>
            </a:r>
            <a:r>
              <a:rPr lang="en-US" dirty="0"/>
              <a:t> a directory (with its contents):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Moving</a:t>
            </a:r>
            <a:r>
              <a:rPr lang="en-US" dirty="0"/>
              <a:t> a file or a directory to a new location: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Directory Operations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2449043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CreateDirectory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2000" y="3832160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2000" y="5257801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Move</a:t>
            </a:r>
            <a:r>
              <a:rPr lang="en-US" dirty="0"/>
              <a:t>("Test", "New Folder");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81DEF17-0805-403D-9175-ACCEF0451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4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GetFiles()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returns the names of the files (including their </a:t>
            </a:r>
            <a:br>
              <a:rPr lang="en-US" dirty="0"/>
            </a:br>
            <a:r>
              <a:rPr lang="en-US" dirty="0"/>
              <a:t>paths) in the specified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GetDirectories()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- returns the names of the subdirectories </a:t>
            </a:r>
            <a:br>
              <a:rPr lang="en-US" dirty="0"/>
            </a:br>
            <a:r>
              <a:rPr lang="en-US" dirty="0"/>
              <a:t>(including their paths) in the specified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Directory Contents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1795" y="2415340"/>
            <a:ext cx="769684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string[] filesInDir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Directory.</a:t>
            </a:r>
            <a:r>
              <a:rPr lang="en-US" dirty="0">
                <a:solidFill>
                  <a:schemeClr val="bg1"/>
                </a:solidFill>
              </a:rPr>
              <a:t>GetFiles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5801" y="5029201"/>
            <a:ext cx="7692835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string[] subDirs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Directory.</a:t>
            </a:r>
            <a:r>
              <a:rPr lang="en-US" dirty="0">
                <a:solidFill>
                  <a:schemeClr val="bg1"/>
                </a:solidFill>
              </a:rPr>
              <a:t>GetDirectories</a:t>
            </a:r>
            <a:r>
              <a:rPr lang="en-US" dirty="0"/>
              <a:t>("TestFolder");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110918A-29F1-4BA5-BED5-36E54C913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231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are given a folder named </a:t>
            </a:r>
            <a:r>
              <a:rPr lang="en-US" b="1" noProof="1">
                <a:solidFill>
                  <a:schemeClr val="bg1"/>
                </a:solidFill>
              </a:rPr>
              <a:t>TestFolder</a:t>
            </a:r>
          </a:p>
          <a:p>
            <a:r>
              <a:rPr lang="en-US" dirty="0"/>
              <a:t>Calculate the size of all files in the folder (without subfolders)</a:t>
            </a:r>
          </a:p>
          <a:p>
            <a:r>
              <a:rPr lang="en-US" dirty="0"/>
              <a:t>Print the result in a file "output.txt" in Megabytes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Calculate Folder Size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51000" y="3405177"/>
            <a:ext cx="310500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output.txt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5.16173839569092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647D0A-B85A-460B-8784-A17047F23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91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8500" y="1719000"/>
            <a:ext cx="1021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string[] files = Directory.GetFiles("TestFolder");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double sum = 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foreach (string file in files)  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FileInfo fileInfo = new FileInfo(file);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sum += fileInfo.Length;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sum = sum / 1024 / 1024;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File.WriteAllText("оutput.txt", sum.ToString());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C07174-5C24-47E4-8A8B-1AAAA24F4E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99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3726" y="3277417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9874" y="15561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Streams are ordered sequences of bytes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Serve as I/O mechanisms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Can be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read</a:t>
            </a:r>
            <a:r>
              <a:rPr lang="en-US" sz="3000" dirty="0">
                <a:solidFill>
                  <a:schemeClr val="bg2"/>
                </a:solidFill>
              </a:rPr>
              <a:t> or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written</a:t>
            </a:r>
            <a:r>
              <a:rPr lang="en-US" sz="3000" dirty="0">
                <a:solidFill>
                  <a:schemeClr val="bg2"/>
                </a:solidFill>
              </a:rPr>
              <a:t> to (or both)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Always close streams by using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try-finally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or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using(…)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Use the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File</a:t>
            </a:r>
            <a:r>
              <a:rPr lang="en-GB" sz="3200" dirty="0">
                <a:solidFill>
                  <a:schemeClr val="bg2"/>
                </a:solidFill>
              </a:rPr>
              <a:t> class to work with files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Use the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Directory</a:t>
            </a:r>
            <a:r>
              <a:rPr lang="en-GB" sz="3200" dirty="0">
                <a:solidFill>
                  <a:schemeClr val="bg2"/>
                </a:solidFill>
              </a:rPr>
              <a:t> class to work with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directories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870BE47-A1D8-438F-8F3B-51D86FBEF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710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9207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A06BB0B-50A2-4C3E-AFBD-AACE6B67F6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5532509-9EFB-48E7-B1B1-7DFCBBE22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89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400" y="1115050"/>
            <a:ext cx="3581400" cy="2799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7610F7-CA35-4CAA-9DB7-EF9A8FEB0F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26DE25A-806F-4376-985F-D192268B18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495500"/>
            <a:ext cx="10961783" cy="768084"/>
          </a:xfrm>
        </p:spPr>
        <p:txBody>
          <a:bodyPr/>
          <a:lstStyle/>
          <a:p>
            <a:r>
              <a:rPr lang="en-US" sz="4000" dirty="0"/>
              <a:t> </a:t>
            </a:r>
          </a:p>
          <a:p>
            <a:r>
              <a:rPr lang="en-US" sz="4000" dirty="0"/>
              <a:t>What are Streams?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852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Streams are used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r>
              <a:rPr lang="en-US" dirty="0"/>
              <a:t>We open a stream to: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Stream?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724355" y="4161975"/>
            <a:ext cx="1537120" cy="161782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457700" y="4194000"/>
            <a:ext cx="3276600" cy="838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1100 1001 1001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5029200" y="5169941"/>
            <a:ext cx="2133600" cy="50130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7930526" y="4246985"/>
            <a:ext cx="1447800" cy="1447800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38594932-AC44-48EF-BC26-F2B918B454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Streams are means for </a:t>
            </a:r>
            <a:r>
              <a:rPr lang="en-US" sz="3400" b="1" dirty="0">
                <a:solidFill>
                  <a:schemeClr val="bg1"/>
                </a:solidFill>
              </a:rPr>
              <a:t>transferring</a:t>
            </a:r>
            <a:r>
              <a:rPr lang="en-US" sz="3400" dirty="0"/>
              <a:t> (reading and writing)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</a:p>
          <a:p>
            <a:r>
              <a:rPr lang="en-US" sz="3400" dirty="0"/>
              <a:t>Streams are ordered </a:t>
            </a:r>
            <a:r>
              <a:rPr lang="en-US" sz="3400" b="1" dirty="0">
                <a:solidFill>
                  <a:schemeClr val="bg1"/>
                </a:solidFill>
              </a:rPr>
              <a:t>sequences of bytes</a:t>
            </a:r>
          </a:p>
          <a:p>
            <a:pPr lvl="1"/>
            <a:r>
              <a:rPr lang="en-US" sz="3200" dirty="0"/>
              <a:t>Provide </a:t>
            </a:r>
            <a:r>
              <a:rPr lang="en-US" sz="3200" b="1" dirty="0">
                <a:solidFill>
                  <a:schemeClr val="bg1"/>
                </a:solidFill>
              </a:rPr>
              <a:t>sequential </a:t>
            </a:r>
            <a:r>
              <a:rPr lang="en-US" sz="3200" dirty="0"/>
              <a:t>access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to its elements</a:t>
            </a:r>
          </a:p>
          <a:p>
            <a:r>
              <a:rPr lang="en-US" sz="3400" dirty="0"/>
              <a:t>Different types of streams are available to access different data sources: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File</a:t>
            </a:r>
            <a:r>
              <a:rPr lang="en-US" sz="3200" dirty="0"/>
              <a:t> access, </a:t>
            </a:r>
            <a:r>
              <a:rPr lang="en-US" sz="3200" b="1" dirty="0">
                <a:solidFill>
                  <a:schemeClr val="bg1"/>
                </a:solidFill>
              </a:rPr>
              <a:t>network</a:t>
            </a:r>
            <a:r>
              <a:rPr lang="en-US" sz="3200" dirty="0"/>
              <a:t> access, </a:t>
            </a:r>
            <a:r>
              <a:rPr lang="en-US" sz="3200" b="1" dirty="0">
                <a:solidFill>
                  <a:schemeClr val="bg1"/>
                </a:solidFill>
              </a:rPr>
              <a:t>memory</a:t>
            </a:r>
            <a:r>
              <a:rPr lang="en-US" sz="3200" dirty="0"/>
              <a:t> streams and others</a:t>
            </a:r>
          </a:p>
          <a:p>
            <a:r>
              <a:rPr lang="en-US" sz="3400" dirty="0"/>
              <a:t>Streams are opened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> using them and closed </a:t>
            </a:r>
            <a:r>
              <a:rPr lang="en-US" sz="3400" b="1" dirty="0">
                <a:solidFill>
                  <a:schemeClr val="bg1"/>
                </a:solidFill>
              </a:rPr>
              <a:t>after</a:t>
            </a:r>
            <a:r>
              <a:rPr lang="en-US" sz="3400" dirty="0"/>
              <a:t> that</a:t>
            </a:r>
            <a:endParaRPr lang="bg-BG" sz="34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Basics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E7EB79-1C5F-43E9-8D0F-59E4164FA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32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1941" y="1219200"/>
            <a:ext cx="11815018" cy="548684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endParaRPr lang="en-US" dirty="0"/>
          </a:p>
          <a:p>
            <a:r>
              <a:rPr lang="en-US" dirty="0"/>
              <a:t>Position is the current position in the stream</a:t>
            </a:r>
          </a:p>
          <a:p>
            <a:r>
              <a:rPr lang="en-US" dirty="0"/>
              <a:t>Buffer keeps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the stream from the current position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- Example</a:t>
            </a:r>
            <a:endParaRPr lang="bg-BG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5750" y="2203335"/>
            <a:ext cx="8686800" cy="1185798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4350" y="2203334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/>
        </p:nvGraphicFramePr>
        <p:xfrm>
          <a:off x="1828800" y="2739908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2752" y="-2028792"/>
            <a:ext cx="430999" cy="800100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5400" y="109363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3600" y="3516886"/>
            <a:ext cx="304800" cy="37287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819" y="3391192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1784350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5552" y="4347009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3681376" y="437134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5486400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/>
        </p:nvGraphicFramePr>
        <p:xfrm>
          <a:off x="7391400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/>
        </p:nvGraphicFramePr>
        <p:xfrm>
          <a:off x="9220200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Slide Number">
            <a:extLst>
              <a:ext uri="{FF2B5EF4-FFF2-40B4-BE49-F238E27FC236}">
                <a16:creationId xmlns:a16="http://schemas.microsoft.com/office/drawing/2014/main" id="{C035D83F-C3F0-4D9E-AE68-F7B52E1E5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77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 Types in .NET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27" y="1261309"/>
            <a:ext cx="7315200" cy="5123188"/>
          </a:xfrm>
          <a:prstGeom prst="roundRect">
            <a:avLst>
              <a:gd name="adj" fmla="val 6868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B03E222-CD88-436B-8B9E-033D578AA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56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1447800"/>
            <a:ext cx="2743198" cy="235131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19AC746-6FD0-4A8F-ACDE-826BA9100D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Text and Binary Readers/Writers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D667D36-5F16-4B0D-91B0-226D6284BF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Readers and Writers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107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3726</TotalTime>
  <Words>2382</Words>
  <Application>Microsoft Office PowerPoint</Application>
  <PresentationFormat>Widescreen</PresentationFormat>
  <Paragraphs>381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Streams, Files and Directories</vt:lpstr>
      <vt:lpstr>Table of Contents</vt:lpstr>
      <vt:lpstr>Have a Question?</vt:lpstr>
      <vt:lpstr>Basic Concepts</vt:lpstr>
      <vt:lpstr>What is a Stream?</vt:lpstr>
      <vt:lpstr>Stream Basics</vt:lpstr>
      <vt:lpstr>Stream - Example</vt:lpstr>
      <vt:lpstr>Stream Types in .NET</vt:lpstr>
      <vt:lpstr>Text and Binary Readers/Writers</vt:lpstr>
      <vt:lpstr>Readers and Writers</vt:lpstr>
      <vt:lpstr>Using Statement</vt:lpstr>
      <vt:lpstr>Problem: Odd Lines</vt:lpstr>
      <vt:lpstr>Solution: Odd Lines</vt:lpstr>
      <vt:lpstr>Problem: Line Numbers</vt:lpstr>
      <vt:lpstr>Solution: Line Numbers</vt:lpstr>
      <vt:lpstr>Base Streams</vt:lpstr>
      <vt:lpstr>The System.IO.Stream Class </vt:lpstr>
      <vt:lpstr>Methods of System.IO.Stream Class (1)</vt:lpstr>
      <vt:lpstr>Methods of System.IO.Stream Class (2)</vt:lpstr>
      <vt:lpstr>Methods of System.IO.Stream Class (3)</vt:lpstr>
      <vt:lpstr>File Stream</vt:lpstr>
      <vt:lpstr>The FileStream Class (1)</vt:lpstr>
      <vt:lpstr>The FileStream Class (2)</vt:lpstr>
      <vt:lpstr>Writing Text to File – Example</vt:lpstr>
      <vt:lpstr>Problem: Slice File</vt:lpstr>
      <vt:lpstr>Solution: Slice File (1)</vt:lpstr>
      <vt:lpstr>Solution: Slice File (2)</vt:lpstr>
      <vt:lpstr>.NET API for Easily Working with Files</vt:lpstr>
      <vt:lpstr>Reading Text Files</vt:lpstr>
      <vt:lpstr>Writing Text Files</vt:lpstr>
      <vt:lpstr>.NET API for Working with Directories</vt:lpstr>
      <vt:lpstr>Basic Directory Operations</vt:lpstr>
      <vt:lpstr>Listing Directory Contents</vt:lpstr>
      <vt:lpstr>Problem: Calculate Folder Size</vt:lpstr>
      <vt:lpstr>Solution: Calculate Folder Size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Streams, Files and Directories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16</cp:revision>
  <dcterms:created xsi:type="dcterms:W3CDTF">2018-05-23T13:08:44Z</dcterms:created>
  <dcterms:modified xsi:type="dcterms:W3CDTF">2020-06-02T08:53:14Z</dcterms:modified>
  <cp:category>programming;education;software engineering;software development</cp:category>
</cp:coreProperties>
</file>