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4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D4E9-5B75-4D97-9A28-7BFE139348F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C404-E3FB-4B05-9380-484856490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4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.web.cern.ch/record/5501/files/rootfilelist.tx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data.web.cern.ch/record/5500/files/M4Lnormdatall.c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web.cern.ch/record/5500/files/HiggsDemoAnalyzer.c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opendata.web.cern.ch/record/5500/files/M4Lnormdatall_lvl3.c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Replikacija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analize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za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Higsov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bozon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Raspad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u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četiri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leptona</a:t>
            </a:r>
            <a:r>
              <a:rPr lang="en-U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 u ROOT Framework-u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8481" y="4524827"/>
            <a:ext cx="3109519" cy="726681"/>
          </a:xfrm>
        </p:spPr>
        <p:txBody>
          <a:bodyPr>
            <a:normAutofit fontScale="85000" lnSpcReduction="10000"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Student: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Viktor Varkulja 469/23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0" y="4524827"/>
            <a:ext cx="3109519" cy="726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Mentor: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dr Aleksandar Simović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41240" y="5539691"/>
            <a:ext cx="3109519" cy="366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Beograd, 2025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8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Python fajl demoanalyzer_cfg_level3data.py: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1" y="2477800"/>
            <a:ext cx="103527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b="0" dirty="0" smtClean="0">
                <a:effectLst/>
                <a:latin typeface="Consolas" panose="020B0609020204030204" pitchFamily="49" charset="0"/>
              </a:rPr>
              <a:t>. . .</a:t>
            </a: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JSON file for 2012 data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goodJSON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/home/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cms-opendata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/CMSSW_5_3_32/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/Demo/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DemoAnalyzer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/datasets/Cert_190456-208686_8TeV_22Jan2013ReReco_Collisions12_JSON.txt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myLumis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LumiList.LumiList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goodJSON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getCMSSWString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().split(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sr-Latn-R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to speed up, pick single example file with 1 nice 2mu2e Higgs candidate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(9058 events)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.source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cms.Source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PoolSource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fileNames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cms.untracked.vstring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root://eospublic.cern.ch//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eos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opendata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cms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/Run2012C/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DoubleMuParked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/AOD/22Jan2013-v1/10000/F2878994-766C-E211-8693-E0CB4EA0A939.root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    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sr-Latn-R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.demo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cms.EDAnalyzer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HiggsDemoAnalyzer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29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C++ fajl HiggsDemoAnalyzer.cc: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1" y="2477800"/>
            <a:ext cx="103527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HiggsDemoAnalyzer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EDAnalyzer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HiggsDemoAnalyzer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ParameterSet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HiggsDemoAnalyzer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beginJob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analyze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&amp;, 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EventSetup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endJob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providesGoodLumisection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edm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smtClean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400" b="0" dirty="0" err="1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iEvent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sr-Latn-R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sr-Latn-R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TH1D *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h_globalmu_size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TH1D *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h_recomu_size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TH1D *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h_e_size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sr-Latn-R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r>
              <a:rPr lang="sr-Latn-R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65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395413"/>
            <a:ext cx="10352713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 Loop over muons size and select good muons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3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u &lt; 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muons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u++)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::Muon &amp;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(*muons)[u];</a:t>
            </a:r>
          </a:p>
          <a:p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math::</a:t>
            </a:r>
            <a:r>
              <a:rPr lang="en-US" sz="13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XYZPoint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point(</a:t>
            </a:r>
            <a:r>
              <a:rPr lang="en-US" sz="13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beamSpot.position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math::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XYZPoint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primvtx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select global particle flow muons</a:t>
            </a:r>
            <a:endParaRPr lang="en-U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some muons might not have valid track references</a:t>
            </a:r>
            <a:endParaRPr lang="en-U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isPFMuon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isPFIsolationValid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globalTrack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isNonnull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h_p_reco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h_pt_reco_b4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h_eta_reco_b4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h_phi_reco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phi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sr-Latn-R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r-Latn-RS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  <a:endParaRPr lang="en-U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3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(SIP3d_mu) &lt;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globalTrack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())-&gt;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dxy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(point)) &lt;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globalTrack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())-&gt;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dz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(point)) &lt;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relPFIso_mu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&gt;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&lt; </a:t>
            </a:r>
            <a:r>
              <a:rPr lang="en-US" sz="13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2.4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3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vIdPtmu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3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3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make_pair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(u, </a:t>
            </a:r>
            <a:r>
              <a:rPr lang="en-US" sz="13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itMuon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3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);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end of if (</a:t>
            </a:r>
            <a:r>
              <a:rPr lang="en-US" sz="13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itMuon.isPFMuon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().........</a:t>
            </a:r>
            <a:endParaRPr lang="en-US" sz="13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end muons loop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3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1512463"/>
            <a:ext cx="10352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//============================ ZTo2Electron start ============================//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nGoodElectron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GsfElectron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&amp;elec1 = (*electrons)[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).first];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reco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GsfElectron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&amp;elec2 = (*electrons)[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).first];   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smtClean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vIdPte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These </a:t>
            </a:r>
            <a:r>
              <a:rPr lang="en-US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and eta are filled after all the cuts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access directly .second as the second pair is already </a:t>
            </a:r>
            <a:r>
              <a:rPr lang="en-US" sz="14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h_pt_e_after_Zto2e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).second); 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h_eta_e_after_Zto2e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((((*electrons)[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vIdPte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).first]).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superCluster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eta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 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s1 =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* 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+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sqme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((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* (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+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sqme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s2 =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elec2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 = 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sqme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(s1 - s2)));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h_mZ_2e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//========================== ZTo2Electron end ================================//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3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C++ fajl M4Lnormdatall_lvl3.cc:</a:t>
            </a:r>
          </a:p>
          <a:p>
            <a:pPr marL="0" indent="0">
              <a:buNone/>
            </a:pP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200" y="2422089"/>
            <a:ext cx="103527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Replace the input file for Higgs MC 2012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with user's generated Higgs input file level 3 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inFileHZZ12 = 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Higgs4L1file.root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Add the input file for data 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with user's generated data input file level 3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DoubleMuParked2012C_10000_Higgs.root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sr-Latn-R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 . . </a:t>
            </a:r>
          </a:p>
          <a:p>
            <a:r>
              <a:rPr lang="en-US" sz="14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//////////////////////// HISTOGRAM 1 DATA FILE FROM USER ///////////////////////</a:t>
            </a:r>
            <a:endParaRPr lang="en-US" sz="1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f3 =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TFile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inFileUser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TH1D *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(TH1D*) </a:t>
            </a:r>
            <a:r>
              <a:rPr lang="en-US" sz="1400" b="0" dirty="0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f3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demo/mass2mu2e_8TeV_low</a:t>
            </a:r>
            <a:r>
              <a:rPr lang="en-US" sz="1400" b="0" dirty="0" smtClean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SetMarkerColor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kBlue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SetMarkerStyle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SetMarkerSize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SetLineColor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kBlack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 smtClean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DouMuser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 err="1" smtClean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SetLineWidth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9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Četvrti nivo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Pararelizacija, Amdahlov zakon i Gustafsonov zakon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Google Cloud Platforma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Indeks fajlovi, ukupno ~200.000.000 događaja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Prikupljanje indeks fajlova pomoću cernopendata-client paketa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Četvrti nivo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Bash skripta za prikuljanje indeks fajlova</a:t>
            </a:r>
          </a:p>
          <a:p>
            <a:pPr marL="457200" lvl="1" indent="0">
              <a:buNone/>
            </a:pPr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153" y="2431499"/>
            <a:ext cx="1120769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INPUT_FILE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"List_indexfile.txt"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OUTPUT_DIR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indexfiles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output directory if it doesn't exist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$OUTPUT_DIR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 each line from List_indexfile.txt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IFS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DATASET_PATH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3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Skip empty lines and comments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$DATASET_PATH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]] &amp;&amp; </a:t>
            </a:r>
            <a:r>
              <a:rPr lang="en-US" sz="13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$DATASET_PATH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=~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^/ ]] &amp;&amp; </a:t>
            </a:r>
            <a:r>
              <a:rPr lang="en-US" sz="13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a safe filename from dataset path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SAFE_NAME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sz="13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$DATASET_PATH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"Fetching file locations for: 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$DATASET_PATH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Run </a:t>
            </a:r>
            <a:r>
              <a:rPr lang="en-US" sz="1300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cernopendata</a:t>
            </a:r>
            <a:r>
              <a:rPr lang="en-US" sz="13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-client and save output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cernopendata</a:t>
            </a:r>
            <a:r>
              <a:rPr lang="en-US" sz="13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-client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get-file-locations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--title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$DATASET_PATH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--protocol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xrootd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$OUTPUT_DIR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/${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SAFE_NAME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}.txt"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"Saved to: 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$OUTPUT_DIR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/${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SAFE_NAME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}.txt"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$INPUT_FILE</a:t>
            </a:r>
            <a:r>
              <a:rPr lang="en-US" sz="13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29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Četvrti nivo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Priprema za obradu:</a:t>
            </a:r>
          </a:p>
          <a:p>
            <a:pPr lvl="1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Očekivano prosečno vreme obrade po događaju: 0,008732 s</a:t>
            </a:r>
          </a:p>
          <a:p>
            <a:pPr lvl="1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Mogući broj događaja obrađeno za 24 h: 9.894.640</a:t>
            </a:r>
          </a:p>
          <a:p>
            <a:pPr lvl="1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Broj indeks fajlova: 21</a:t>
            </a:r>
          </a:p>
          <a:p>
            <a:pPr lvl="1"/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Broj virtualnih mašina: 38 (23 data + 15 MC)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CernVM image i podešavanje okruženja pomoću kontekst fajlova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Podešavanje NAT gateway-a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Četvrti nivo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Bash skript fajl za kreiranje virtualnih mašina:</a:t>
            </a: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94393" y="2467758"/>
            <a:ext cx="47855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gcloud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instances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$VM_NAME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--project=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$PROJECT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--zone=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$ZONE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--machine-type=e2-medium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--network-interface=network-tier=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PREMIUM,stack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-type=IPV4_ONLY,subnet=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default,no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-address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--service-account=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$SERVICE_ACCOUNT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. .</a:t>
            </a: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--enable-display-device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--tags=http-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server,https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-server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--create-disk=auto-delete=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yes,boot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yes,device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-name=persistent-disk-0,image=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DISK_IMAGE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,mode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rw,size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=20,type=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-standard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--labels=project=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cernvm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opendata,vm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-name=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$VM_NAME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--reservation-affinity=any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--metadata-from-file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user-data="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$STARTUP_FILE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$VM_NAMES_FILE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051" y="2516697"/>
            <a:ext cx="61742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VM_NAMES_FILE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"vm-names-first-5"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#PROJECT="beaming-octagon-462413-s6" #project for data sets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mcsets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analisys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higgs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-boson"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#ZONE="europe-west1-b" #First zone, limit 20 instances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ZONE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"europe-central2-a"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SERVICE_ACCOUNT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"484133232890-compute@developer.gserviceaccount.com"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DISK_IMAGE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"projects/beaming-octagon-462413-s6/global/images/cern-vm-08-10"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STARTUP_FILE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cms-opendata-startup.context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VM_NAME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-z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$VM_NAME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]; </a:t>
            </a: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smtClean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fi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smtClean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"Dry run: Creating VM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$VM_NAME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..."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18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Četvrti nivo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Konfiguracija demoanalyzer.py fajlova: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6792" y="2411947"/>
            <a:ext cx="90512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**********************************************************************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set the maximum number of events to be processed                     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this number (argument of int32) is to be modified by the user     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according to need and wish                                        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  default is preset to -1 (all events)                              *</a:t>
            </a:r>
            <a:endParaRPr lang="sr-Latn-RS" sz="1200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   9894640 events per 24 hour                                        *</a:t>
            </a: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**********************************************************************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process.maxEvents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cms.untracked.PSet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cms.untracked.int32(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9894640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)</a:t>
            </a:r>
            <a:endParaRPr lang="sr-Latn-R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. . .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the following if you want to run over a full index file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*** DoubleMuParked2012C_10000 data set (many million events) ***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files2012data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FileUtils.loadListFromFile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'/home/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cms-opendata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/CMSSW_5_3_32/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/Demo/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DemoAnalyzer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/datasets/_DoubleElectron_Run2011A-12Oct2013-v1_AOD.txt'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process.source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cms.Source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PoolSource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fileNames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cms.untracked.vstring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files2012data    </a:t>
            </a: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    </a:t>
            </a: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sr-Latn-RS" sz="1200" b="0" dirty="0" smtClean="0">
              <a:effectLst/>
              <a:latin typeface="Consolas" panose="020B0609020204030204" pitchFamily="49" charset="0"/>
            </a:endParaRPr>
          </a:p>
          <a:p>
            <a:r>
              <a:rPr lang="sr-Latn-RS" sz="1200" b="0" dirty="0" smtClean="0">
                <a:effectLst/>
                <a:latin typeface="Consolas" panose="020B0609020204030204" pitchFamily="49" charset="0"/>
              </a:rPr>
              <a:t>. . .</a:t>
            </a: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*************************************************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number of events to be skipped (0 by default)   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*************************************************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process.source.skipEvents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cms.untracked.uint32(</a:t>
            </a:r>
            <a:r>
              <a:rPr lang="sr-Latn-RS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sr-Latn-RS" sz="1200" dirty="0">
                <a:solidFill>
                  <a:srgbClr val="3B3B3B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9894640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7563" y="2172491"/>
            <a:ext cx="11107023" cy="251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Deo istraživanja iz ovog rada predstavljen je na </a:t>
            </a:r>
            <a:r>
              <a:rPr lang="sr-Latn-R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LINK IT &amp; EdTech25</a:t>
            </a:r>
            <a:r>
              <a:rPr lang="sr-Latn-R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sr-Latn-R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međunarodnoj konferenciji</a:t>
            </a:r>
            <a:r>
              <a:rPr lang="sr-Latn-R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, gde je ocenjen kao visokokvalitetan doprinos sa ostvarenim zapaženim rezultatom. Ovo učešće potvrđuje </a:t>
            </a:r>
            <a:r>
              <a:rPr lang="sr-Latn-R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značaj</a:t>
            </a:r>
            <a:r>
              <a:rPr lang="sr-Latn-R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i </a:t>
            </a:r>
            <a:r>
              <a:rPr lang="sr-Latn-RS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kvalitet</a:t>
            </a:r>
            <a:r>
              <a:rPr lang="sr-Latn-RS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 sprovedenog istraživanja.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2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Rezultati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12" y="2292847"/>
            <a:ext cx="4245528" cy="41412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6195" y="1749954"/>
            <a:ext cx="446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 sa generisanim MC podacima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550" y="2393445"/>
            <a:ext cx="4142397" cy="40406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90056" y="1749954"/>
            <a:ext cx="400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 sa delimično uključenim stvarnim podacima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4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Rezultati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6195" y="1749954"/>
            <a:ext cx="446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 sa svim generisanim podacima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7364"/>
            <a:ext cx="3756938" cy="3664685"/>
          </a:xfrm>
        </p:spPr>
      </p:pic>
      <p:sp>
        <p:nvSpPr>
          <p:cNvPr id="8" name="TextBox 7"/>
          <p:cNvSpPr txBox="1"/>
          <p:nvPr/>
        </p:nvSpPr>
        <p:spPr>
          <a:xfrm>
            <a:off x="4890783" y="1743414"/>
            <a:ext cx="71977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Name of the input file for MC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inFileZZ4mu12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"ZZ4mu12.root"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//"ZZTo4mu_8TeV_12.root"; 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inFileZZ4e12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"ZZ4e12.root"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//"ZZTo4e_8TeV_12.root";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inFileZZ2mu2e12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"ZZ2mu2e12.root"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//"ZZTo2e2mu_8TeV_12.root";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inFileZZ4mu11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"ZZ4mu11.root"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//"ZZTo4mu_mll4_7TeV_11.root";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inFileZZ4e11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"ZZ4e11.root"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//"ZZTo4e_mll4_7TeV_11.root";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inFileZZ2mu2e11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"ZZ2mu2e11.root"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r-Latn-R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//"ZZTo2e2mu_mll4_7TeV_11.root";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inFileHZZ12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"HZZ12.root"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"SMHiggsToZZTo4L_M-125_8TeV_12.root";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inFileHZZ11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"HZZ11.root"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"SMHiggsToZZTo4L_M-125_7TeV_11.root";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inFileTTBar12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"TTBar12.root"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"TTbar_8TeV_12.root";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inFileTTBar11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"TTBar11.root"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"TTTo2L2Nu2B_7TeV_11.root";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inFileDY5012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"DY50TuneZ12.root"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"DYJetsToLL_M-50_TuneZ2_12.root";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inFileDY5011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"DY50TuneZ11.root"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//"DYJetsToLL_TuneZ2_M-50_11.root";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inFileDY1012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"DY1012.root"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//"DYJetsToLL_M-10to50_12.root";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inFileDY1011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"DY1011.root"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//"DYJetsToLL_M-10To50_11.root";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endParaRPr lang="sr-Latn-RS" sz="1200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Name of input file for data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inFileDouMu12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"DoubleMuParked_Run2012.root"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//"DoubleMu12.root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endParaRPr lang="sr-Latn-R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inFileDouMu11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"DoubleMu_Run2011.root"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r-Latn-R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"DoubleMu11.root"; 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endParaRPr lang="sr-Latn-R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sr-Latn-R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inFileDouE12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"DoubleElectron_Run2012.root"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//"DoubleE12.root";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string </a:t>
            </a:r>
            <a:r>
              <a:rPr lang="en-US" sz="1200" b="0" dirty="0" smtClean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inFileDouE11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"DoubleElectron_Run2011.root"</a:t>
            </a:r>
            <a:r>
              <a:rPr lang="en-US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//"DoubleE11.root";</a:t>
            </a:r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29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Rezultati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370770"/>
            <a:ext cx="5157787" cy="823912"/>
          </a:xfrm>
        </p:spPr>
        <p:txBody>
          <a:bodyPr>
            <a:normAutofit/>
          </a:bodyPr>
          <a:lstStyle/>
          <a:p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Rezultati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očekivanom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brzinom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obrade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(~0,0087 s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događaju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sz="1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4" r="21518" b="45042"/>
          <a:stretch/>
        </p:blipFill>
        <p:spPr>
          <a:xfrm>
            <a:off x="839788" y="2298582"/>
            <a:ext cx="4708218" cy="1610687"/>
          </a:xfrm>
        </p:spPr>
      </p:pic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72200" y="1370770"/>
            <a:ext cx="5183188" cy="823912"/>
          </a:xfrm>
        </p:spPr>
        <p:txBody>
          <a:bodyPr>
            <a:noAutofit/>
          </a:bodyPr>
          <a:lstStyle/>
          <a:p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Rezultati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prosečnim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vremenom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obrade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približno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duplo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u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odnosu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očekivano</a:t>
            </a:r>
            <a:r>
              <a:rPr lang="sr-Latn-RS" sz="1800" b="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vreme</a:t>
            </a:r>
            <a:endParaRPr lang="en-US" sz="1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726" r="11057" b="45725"/>
          <a:stretch/>
        </p:blipFill>
        <p:spPr>
          <a:xfrm>
            <a:off x="6172200" y="2298582"/>
            <a:ext cx="4782904" cy="161068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0"/>
          <p:cNvSpPr txBox="1">
            <a:spLocks/>
          </p:cNvSpPr>
          <p:nvPr/>
        </p:nvSpPr>
        <p:spPr>
          <a:xfrm>
            <a:off x="3002560" y="395444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Rezultati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prosečnim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vremenom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obrade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oko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tri puta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veće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od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planirane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vrednosti</a:t>
            </a:r>
            <a:r>
              <a:rPr lang="en-U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Content Placeholder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9" r="27680" b="45304"/>
          <a:stretch/>
        </p:blipFill>
        <p:spPr>
          <a:xfrm>
            <a:off x="3002560" y="4823535"/>
            <a:ext cx="4857924" cy="17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Rezultati replikacije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496605"/>
            <a:ext cx="6391522" cy="823912"/>
          </a:xfrm>
        </p:spPr>
        <p:txBody>
          <a:bodyPr>
            <a:normAutofit/>
          </a:bodyPr>
          <a:lstStyle/>
          <a:p>
            <a:r>
              <a:rPr lang="sr-Latn-RS" sz="1800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Prikaz troškova obrade na Google Cloud Platformi</a:t>
            </a:r>
            <a:endParaRPr lang="en-US" sz="18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389581"/>
            <a:ext cx="4610743" cy="3534268"/>
          </a:xfrm>
        </p:spPr>
      </p:pic>
    </p:spTree>
    <p:extLst>
      <p:ext uri="{BB962C8B-B14F-4D97-AF65-F5344CB8AC3E}">
        <p14:creationId xmlns:p14="http://schemas.microsoft.com/office/powerpoint/2010/main" val="240210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Zaključak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Uspešna replikacija analize podataka</a:t>
            </a:r>
          </a:p>
          <a:p>
            <a:r>
              <a:rPr lang="en-US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Otvorena</a:t>
            </a:r>
            <a:r>
              <a:rPr lang="en-U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nauka</a:t>
            </a:r>
            <a:r>
              <a:rPr lang="en-U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sr-Latn-R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pruži</a:t>
            </a:r>
            <a:r>
              <a:rPr lang="en-U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transparentnost</a:t>
            </a:r>
            <a:r>
              <a:rPr lang="sr-Latn-R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b="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reproduktivnost</a:t>
            </a:r>
            <a:endParaRPr lang="sr-Latn-RS" b="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altLang="en-US" dirty="0" smtClean="0">
                <a:latin typeface="Arial" panose="020B0604020202020204" pitchFamily="34" charset="0"/>
              </a:rPr>
              <a:t>Nepotpuni MC datasetovi daju praznine i fluktuacije, dopunjeni podacima sa ranijih nivoa</a:t>
            </a:r>
          </a:p>
          <a:p>
            <a:r>
              <a:rPr lang="en-US" altLang="en-US" dirty="0" err="1" smtClean="0">
                <a:latin typeface="Arial" panose="020B0604020202020204" pitchFamily="34" charset="0"/>
              </a:rPr>
              <a:t>Realni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podaci</a:t>
            </a:r>
            <a:r>
              <a:rPr lang="sr-Latn-RS" altLang="en-US" dirty="0" smtClean="0">
                <a:latin typeface="Arial" panose="020B0604020202020204" pitchFamily="34" charset="0"/>
              </a:rPr>
              <a:t> daju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očekivani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oblik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histograma</a:t>
            </a:r>
            <a:r>
              <a:rPr lang="sr-Latn-RS" altLang="en-US" dirty="0" smtClean="0">
                <a:latin typeface="Arial" panose="020B0604020202020204" pitchFamily="34" charset="0"/>
              </a:rPr>
              <a:t> što</a:t>
            </a:r>
            <a:r>
              <a:rPr lang="en-US" altLang="en-US" dirty="0" smtClean="0">
                <a:latin typeface="Arial" panose="020B0604020202020204" pitchFamily="34" charset="0"/>
              </a:rPr>
              <a:t> valid</a:t>
            </a:r>
            <a:r>
              <a:rPr lang="sr-Latn-RS" altLang="en-US" dirty="0" smtClean="0">
                <a:latin typeface="Arial" panose="020B0604020202020204" pitchFamily="34" charset="0"/>
              </a:rPr>
              <a:t>uje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sr-Latn-RS" altLang="en-US" dirty="0" smtClean="0">
                <a:latin typeface="Arial" panose="020B0604020202020204" pitchFamily="34" charset="0"/>
              </a:rPr>
              <a:t>korištene metode</a:t>
            </a:r>
          </a:p>
          <a:p>
            <a:pPr lvl="0"/>
            <a:r>
              <a:rPr lang="en-US" altLang="en-US" dirty="0" err="1" smtClean="0">
                <a:latin typeface="Arial" panose="020B0604020202020204" pitchFamily="34" charset="0"/>
              </a:rPr>
              <a:t>Preporuke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endParaRPr lang="sr-Latn-RS" alt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 smtClean="0">
                <a:latin typeface="Arial" panose="020B0604020202020204" pitchFamily="34" charset="0"/>
              </a:rPr>
              <a:t>proveravati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dostupnost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datasetova</a:t>
            </a:r>
            <a:r>
              <a:rPr lang="en-US" altLang="en-US" dirty="0" smtClean="0">
                <a:latin typeface="Arial" panose="020B0604020202020204" pitchFamily="34" charset="0"/>
              </a:rPr>
              <a:t>, </a:t>
            </a:r>
            <a:endParaRPr lang="sr-Latn-RS" alt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 smtClean="0">
                <a:latin typeface="Arial" panose="020B0604020202020204" pitchFamily="34" charset="0"/>
              </a:rPr>
              <a:t>povećati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automatizaciju</a:t>
            </a:r>
            <a:r>
              <a:rPr lang="en-US" altLang="en-US" dirty="0" smtClean="0">
                <a:latin typeface="Arial" panose="020B0604020202020204" pitchFamily="34" charset="0"/>
              </a:rPr>
              <a:t>, </a:t>
            </a:r>
            <a:endParaRPr lang="sr-Latn-RS" altLang="en-US" dirty="0" smtClean="0">
              <a:latin typeface="Arial" panose="020B0604020202020204" pitchFamily="34" charset="0"/>
            </a:endParaRPr>
          </a:p>
          <a:p>
            <a:pPr lvl="1"/>
            <a:r>
              <a:rPr lang="en-US" altLang="en-US" dirty="0" err="1" smtClean="0">
                <a:latin typeface="Arial" panose="020B0604020202020204" pitchFamily="34" charset="0"/>
              </a:rPr>
              <a:t>širiti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metod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na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druge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kanale</a:t>
            </a:r>
            <a:r>
              <a:rPr lang="en-US" altLang="en-US" dirty="0" smtClean="0">
                <a:latin typeface="Arial" panose="020B0604020202020204" pitchFamily="34" charset="0"/>
              </a:rPr>
              <a:t>/</a:t>
            </a:r>
            <a:r>
              <a:rPr lang="en-US" altLang="en-US" dirty="0" err="1" smtClean="0">
                <a:latin typeface="Arial" panose="020B0604020202020204" pitchFamily="34" charset="0"/>
              </a:rPr>
              <a:t>datasetove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endParaRPr lang="en-US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Sažetak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eplikacija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analize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raspada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Higsovog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bozona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(H → ZZ → 4l)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onavljanje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analiza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ograničenim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resursima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CERN Open Data, CMSSW, ROOT, Google Cloud Platform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Stabilni histogrami i ponovljivost</a:t>
            </a:r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Uvod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LHC u CERN-u </a:t>
            </a:r>
            <a:endParaRPr lang="sr-Latn-RS" alt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Otvorena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nauka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– CERN Open Data portal</a:t>
            </a:r>
            <a:endParaRPr lang="sr-Latn-RS" alt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Transparentnost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reproduktivnost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mogućnost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novih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analiza</a:t>
            </a:r>
            <a:endParaRPr lang="sr-Latn-R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altLang="en-US" dirty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en-US" alt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eplikacija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raspada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 H → ZZ → 4l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pomoću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javnih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</a:rPr>
              <a:t> cloud </a:t>
            </a:r>
            <a:r>
              <a:rPr lang="en-U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infrastructure</a:t>
            </a:r>
            <a:endParaRPr lang="sr-Latn-R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5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Analitički pristup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sr-Latn-R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Kvantna teorija polja i Standardni Model</a:t>
            </a:r>
          </a:p>
          <a:p>
            <a:r>
              <a:rPr lang="sr-Latn-R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Higsov bozon daje masu česticama</a:t>
            </a:r>
          </a:p>
          <a:p>
            <a:r>
              <a:rPr lang="sr-Latn-R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Otkriven 2012. godine sa masom od 125 GeV</a:t>
            </a:r>
            <a:endParaRPr lang="sr-Latn-R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alt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Značajnost Big Data tehnologija fizike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ROOT Framework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ROOT Framework je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softverski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okvir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razvijen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u CERN-u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za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obradu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analizu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velikih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količina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podataka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sr-Latn-RS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pen-source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 okvir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od 1997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 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standard u CMS/ATLAS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 eksperimentima</a:t>
            </a:r>
          </a:p>
          <a:p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Objektno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orijentisana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arhitektura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klasama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u C++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jeziku</a:t>
            </a:r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.root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fajlovi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kompresovani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hijerarhijski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TTree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/branches/leaves</a:t>
            </a:r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Četiri nivoa replikacije</a:t>
            </a:r>
          </a:p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Prvi nivo replikacije, upoređenje: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32" y="3318243"/>
            <a:ext cx="3063861" cy="2896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7" t="6238" r="5021" b="3242"/>
          <a:stretch/>
        </p:blipFill>
        <p:spPr>
          <a:xfrm>
            <a:off x="6868510" y="3242986"/>
            <a:ext cx="3145679" cy="30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Drugi nivo replikacije, reprodukcija pomoću virtualne mašine: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6946" y="2895580"/>
            <a:ext cx="3473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#postavljenje okruženja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cmsrel CMSSW_5_3_32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cd CMSSW_5_3_32/src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cmsenv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#nova datoteka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mkdir rootfiles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cd rootfiles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9452" y="2895580"/>
            <a:ext cx="65243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dohvatanje ROOT fajlova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wget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https://opendata.web.cern.ch/record/5501/files/rootfilelist.txt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wget -i rootfilelist.txt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#preuzimanje i pokretanje C++ makroa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wget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https://opendata.web.cern.ch/record/5500/files/M4Lnormdatall.cc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root -l M4Lnormdatall.cc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61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Latn-RS" sz="4400" dirty="0" smtClean="0">
                <a:latin typeface="Verdana" panose="020B0604030504040204" pitchFamily="34" charset="0"/>
                <a:ea typeface="Verdana" panose="020B0604030504040204" pitchFamily="34" charset="0"/>
              </a:rPr>
              <a:t>Replikacija analize podataka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>
                <a:latin typeface="Verdana" panose="020B0604030504040204" pitchFamily="34" charset="0"/>
                <a:ea typeface="Verdana" panose="020B0604030504040204" pitchFamily="34" charset="0"/>
              </a:rPr>
              <a:t>Treći nivo replikacije, produkcija Higsovog kandidata:</a:t>
            </a:r>
          </a:p>
          <a:p>
            <a:endParaRPr lang="sr-Latn-R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sr-Latn-R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971" y="0"/>
            <a:ext cx="3004029" cy="10302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2742"/>
            <a:ext cx="12192000" cy="23525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5195" y="2436981"/>
            <a:ext cx="686761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#preuzimanje i kompajliranje HiggsDemoAnalyzer.cc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mkdir src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src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wget </a:t>
            </a:r>
            <a:r>
              <a:rPr lang="sr-Latn-RS" sz="1400" u="sng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https://opendata.web.cern.ch/record/5500/files/HiggsDemoAnalyzer.cc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scram b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pokretanje analize podataka</a:t>
            </a: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cmsRun demoanalyzer_cfg_level3data.py</a:t>
            </a: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cmsRun 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demoanalyzer_cfg_level3MC.py </a:t>
            </a:r>
          </a:p>
          <a:p>
            <a:pPr lvl="0"/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preuzimanje i pokretanje c++ makroa</a:t>
            </a: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wget </a:t>
            </a: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opendata.web.cern.ch/record/5500/files/M4Lnormdatall_lvl3.cc</a:t>
            </a:r>
            <a:r>
              <a:rPr lang="sr-Latn-R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r-Latn-R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0" indent="-285750">
              <a:buFont typeface="Symbol" panose="05050102010706020507" pitchFamily="18" charset="2"/>
              <a:buChar char="®"/>
            </a:pPr>
            <a:r>
              <a:rPr lang="sr-Latn-R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root -l M4Lnormdatall_lvl3.cc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08" y="2548704"/>
            <a:ext cx="3719595" cy="36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619</Words>
  <Application>Microsoft Office PowerPoint</Application>
  <PresentationFormat>Widescreen</PresentationFormat>
  <Paragraphs>290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Symbol</vt:lpstr>
      <vt:lpstr>Verdana</vt:lpstr>
      <vt:lpstr>Office Theme</vt:lpstr>
      <vt:lpstr>Replikacija analize podataka za Higsov bozon: Raspad u četiri leptona u ROOT Framework-u</vt:lpstr>
      <vt:lpstr>PowerPoint Presentation</vt:lpstr>
      <vt:lpstr>Sažetak</vt:lpstr>
      <vt:lpstr>Uvod</vt:lpstr>
      <vt:lpstr>Analitički pristup</vt:lpstr>
      <vt:lpstr>ROOT Framework</vt:lpstr>
      <vt:lpstr>Replikacija analize podataka</vt:lpstr>
      <vt:lpstr>Replikacija analize podataka</vt:lpstr>
      <vt:lpstr>Replikacija analize podataka</vt:lpstr>
      <vt:lpstr>Replikacija analize podataka</vt:lpstr>
      <vt:lpstr>Replikacija analize podataka</vt:lpstr>
      <vt:lpstr>Replikacija analize podataka</vt:lpstr>
      <vt:lpstr>Replikacija analize podataka</vt:lpstr>
      <vt:lpstr>Replikacija analize podataka</vt:lpstr>
      <vt:lpstr>Četvrti nivo replikacije</vt:lpstr>
      <vt:lpstr>Četvrti nivo replikacije</vt:lpstr>
      <vt:lpstr>Četvrti nivo replikacije</vt:lpstr>
      <vt:lpstr>Četvrti nivo replikacije</vt:lpstr>
      <vt:lpstr>Četvrti nivo replikacije</vt:lpstr>
      <vt:lpstr>Rezultati replikacije</vt:lpstr>
      <vt:lpstr>Rezultati replikacije</vt:lpstr>
      <vt:lpstr>Rezultati replikacije</vt:lpstr>
      <vt:lpstr>Rezultati replikacije</vt:lpstr>
      <vt:lpstr>Zaključak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35</cp:revision>
  <dcterms:created xsi:type="dcterms:W3CDTF">2025-09-24T09:19:17Z</dcterms:created>
  <dcterms:modified xsi:type="dcterms:W3CDTF">2025-09-29T18:37:53Z</dcterms:modified>
</cp:coreProperties>
</file>