
<file path=[Content_Types].xml><?xml version="1.0" encoding="utf-8"?>
<Types xmlns="http://schemas.openxmlformats.org/package/2006/content-types">
  <Default Extension="bin" ContentType="application/vnd.openxmlformats-officedocument.oleObject"/>
  <Default Extension="emf" ContentType="image/x-emf"/>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8"/>
  </p:notesMasterIdLst>
  <p:handoutMasterIdLst>
    <p:handoutMasterId r:id="rId19"/>
  </p:handoutMasterIdLst>
  <p:sldIdLst>
    <p:sldId id="294" r:id="rId2"/>
    <p:sldId id="296" r:id="rId3"/>
    <p:sldId id="298" r:id="rId4"/>
    <p:sldId id="299" r:id="rId5"/>
    <p:sldId id="300" r:id="rId6"/>
    <p:sldId id="301" r:id="rId7"/>
    <p:sldId id="302" r:id="rId8"/>
    <p:sldId id="303" r:id="rId9"/>
    <p:sldId id="304" r:id="rId10"/>
    <p:sldId id="295" r:id="rId11"/>
    <p:sldId id="297" r:id="rId12"/>
    <p:sldId id="305" r:id="rId13"/>
    <p:sldId id="306" r:id="rId14"/>
    <p:sldId id="307" r:id="rId15"/>
    <p:sldId id="308" r:id="rId16"/>
    <p:sldId id="29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EA9354-8F7B-AB2B-5816-315C349FDB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Electrical, Electronics &amp; Communication Engineering</a:t>
            </a:r>
          </a:p>
        </p:txBody>
      </p:sp>
      <p:sp>
        <p:nvSpPr>
          <p:cNvPr id="3" name="Date Placeholder 2">
            <a:extLst>
              <a:ext uri="{FF2B5EF4-FFF2-40B4-BE49-F238E27FC236}">
                <a16:creationId xmlns:a16="http://schemas.microsoft.com/office/drawing/2014/main" id="{4F3EE6BE-AB4E-E70C-1AEC-F5927FE6F8E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C59637-E6AF-4FE5-9805-20E237C3A76A}" type="datetime1">
              <a:rPr lang="en-IN" smtClean="0"/>
              <a:t>23-03-2025</a:t>
            </a:fld>
            <a:endParaRPr lang="en-US"/>
          </a:p>
        </p:txBody>
      </p:sp>
      <p:sp>
        <p:nvSpPr>
          <p:cNvPr id="4" name="Footer Placeholder 3">
            <a:extLst>
              <a:ext uri="{FF2B5EF4-FFF2-40B4-BE49-F238E27FC236}">
                <a16:creationId xmlns:a16="http://schemas.microsoft.com/office/drawing/2014/main" id="{9F37CFA0-5D4E-B28D-44E8-5552089DC6F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Electrical &amp; Electronics System EE1002</a:t>
            </a:r>
          </a:p>
        </p:txBody>
      </p:sp>
      <p:sp>
        <p:nvSpPr>
          <p:cNvPr id="5" name="Slide Number Placeholder 4">
            <a:extLst>
              <a:ext uri="{FF2B5EF4-FFF2-40B4-BE49-F238E27FC236}">
                <a16:creationId xmlns:a16="http://schemas.microsoft.com/office/drawing/2014/main" id="{7F209C44-3473-3C35-7926-DBF17C87F7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316C15-81E5-492B-943C-96D9B16D671A}" type="slidenum">
              <a:rPr lang="en-US" smtClean="0"/>
              <a:t>‹#›</a:t>
            </a:fld>
            <a:endParaRPr lang="en-US"/>
          </a:p>
        </p:txBody>
      </p:sp>
    </p:spTree>
    <p:extLst>
      <p:ext uri="{BB962C8B-B14F-4D97-AF65-F5344CB8AC3E}">
        <p14:creationId xmlns:p14="http://schemas.microsoft.com/office/powerpoint/2010/main" val="2513636705"/>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Electrical, Electronics &amp; Communication Engineering</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7AD853-9C5F-4B5F-919F-C4EAF0FB58FE}" type="datetime1">
              <a:rPr lang="en-IN" smtClean="0"/>
              <a:t>23-03-2025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Electrical &amp; Electronics System EE1002</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956E9-3E95-4FDB-82B8-96CCCAC38BEF}" type="slidenum">
              <a:rPr lang="en-IN" smtClean="0"/>
              <a:t>‹#›</a:t>
            </a:fld>
            <a:endParaRPr lang="en-IN"/>
          </a:p>
        </p:txBody>
      </p:sp>
    </p:spTree>
    <p:extLst>
      <p:ext uri="{BB962C8B-B14F-4D97-AF65-F5344CB8AC3E}">
        <p14:creationId xmlns:p14="http://schemas.microsoft.com/office/powerpoint/2010/main" val="4121372997"/>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A2700D5A-969B-4B1E-9245-4F3E7A1E359D}" type="datetime1">
              <a:rPr lang="en-US" smtClean="0"/>
              <a:t>3/23/2025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Electrical &amp; Electronics System EE1002</a:t>
            </a:r>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0173389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F75EAF49-8678-46F3-8795-218214E8C458}" type="datetime1">
              <a:rPr lang="en-US" smtClean="0"/>
              <a:t>3/23/2025</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Electrical &amp; Electronics System EE1002</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9861122"/>
      </p:ext>
    </p:extLst>
  </p:cSld>
  <p:clrMap bg1="lt1" tx1="dk1" bg2="lt2" tx2="dk2" accent1="accent1" accent2="accent2" accent3="accent3" accent4="accent4" accent5="accent5" accent6="accent6" hlink="hlink" folHlink="folHlink"/>
  <p:sldLayoutIdLst>
    <p:sldLayoutId id="2147483802" r:id="rId1"/>
  </p:sldLayoutIdLst>
  <p:hf hd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electricaltechnology.org/2013/10/ohms-law-with-simple-explanation.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xml"/><Relationship Id="rId5" Type="http://schemas.openxmlformats.org/officeDocument/2006/relationships/image" Target="../media/image18.emf"/><Relationship Id="rId4" Type="http://schemas.openxmlformats.org/officeDocument/2006/relationships/image" Target="../media/image17.emf"/></Relationships>
</file>

<file path=ppt/slides/_rels/slide12.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0.emf"/><Relationship Id="rId7" Type="http://schemas.openxmlformats.org/officeDocument/2006/relationships/image" Target="../media/image24.emf"/><Relationship Id="rId2" Type="http://schemas.openxmlformats.org/officeDocument/2006/relationships/image" Target="../media/image19.emf"/><Relationship Id="rId1" Type="http://schemas.openxmlformats.org/officeDocument/2006/relationships/slideLayout" Target="../slideLayouts/slideLayout1.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 Id="rId9" Type="http://schemas.openxmlformats.org/officeDocument/2006/relationships/image" Target="../media/image26.emf"/></Relationships>
</file>

<file path=ppt/slides/_rels/slide1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1.xml"/><Relationship Id="rId4" Type="http://schemas.openxmlformats.org/officeDocument/2006/relationships/image" Target="../media/image29.emf"/></Relationships>
</file>

<file path=ppt/slides/_rels/slide1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1.xml"/><Relationship Id="rId4" Type="http://schemas.openxmlformats.org/officeDocument/2006/relationships/image" Target="../media/image32.emf"/></Relationships>
</file>

<file path=ppt/slides/_rels/slide1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1.xml"/><Relationship Id="rId4" Type="http://schemas.openxmlformats.org/officeDocument/2006/relationships/image" Target="../media/image3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1.x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5.bin"/><Relationship Id="rId1" Type="http://schemas.openxmlformats.org/officeDocument/2006/relationships/slideLayout" Target="../slideLayouts/slideLayout1.x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7.bin"/><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8.bin"/><Relationship Id="rId1" Type="http://schemas.openxmlformats.org/officeDocument/2006/relationships/slideLayout" Target="../slideLayouts/slideLayout1.xml"/><Relationship Id="rId5" Type="http://schemas.openxmlformats.org/officeDocument/2006/relationships/image" Target="../media/image9.wmf"/><Relationship Id="rId4"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0.bin"/><Relationship Id="rId1" Type="http://schemas.openxmlformats.org/officeDocument/2006/relationships/slideLayout" Target="../slideLayouts/slideLayout1.xml"/><Relationship Id="rId5" Type="http://schemas.openxmlformats.org/officeDocument/2006/relationships/image" Target="../media/image11.wmf"/><Relationship Id="rId4" Type="http://schemas.openxmlformats.org/officeDocument/2006/relationships/oleObject" Target="../embeddings/oleObject11.bin"/></Relationships>
</file>

<file path=ppt/slides/_rels/slide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2.bin"/><Relationship Id="rId1" Type="http://schemas.openxmlformats.org/officeDocument/2006/relationships/slideLayout" Target="../slideLayouts/slideLayout1.xml"/><Relationship Id="rId5" Type="http://schemas.openxmlformats.org/officeDocument/2006/relationships/image" Target="../media/image13.wmf"/><Relationship Id="rId4" Type="http://schemas.openxmlformats.org/officeDocument/2006/relationships/oleObject" Target="../embeddings/oleObject1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ontent Placeholder 2"/>
          <p:cNvSpPr txBox="1">
            <a:spLocks/>
          </p:cNvSpPr>
          <p:nvPr/>
        </p:nvSpPr>
        <p:spPr>
          <a:xfrm>
            <a:off x="1752600" y="579860"/>
            <a:ext cx="8686800" cy="5410200"/>
          </a:xfrm>
          <a:prstGeom prst="rect">
            <a:avLst/>
          </a:prstGeom>
        </p:spPr>
        <p:txBody>
          <a:bodyPr vert="horz" lIns="91440" tIns="45720" rIns="91440" bIns="45720" rtlCol="0" anchor="t">
            <a:normAutofit/>
          </a:bodyPr>
          <a:lstStyle>
            <a:lvl1pPr marL="0" indent="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IN" sz="3200" u="sng" dirty="0"/>
              <a:t>Thevenin’s Theorem</a:t>
            </a:r>
            <a:r>
              <a:rPr lang="en-IN" sz="3200" dirty="0"/>
              <a:t> </a:t>
            </a:r>
            <a:endParaRPr lang="en-US" sz="3000" b="1" u="sng" dirty="0"/>
          </a:p>
          <a:p>
            <a:endParaRPr lang="en-US" sz="1100" dirty="0"/>
          </a:p>
          <a:p>
            <a:endParaRPr lang="en-US" sz="1000" i="1" dirty="0"/>
          </a:p>
          <a:p>
            <a:pPr defTabSz="342900"/>
            <a:endParaRPr lang="en-US" sz="2000" dirty="0"/>
          </a:p>
        </p:txBody>
      </p:sp>
      <p:sp>
        <p:nvSpPr>
          <p:cNvPr id="9" name="Footer Placeholder 8">
            <a:extLst>
              <a:ext uri="{FF2B5EF4-FFF2-40B4-BE49-F238E27FC236}">
                <a16:creationId xmlns:a16="http://schemas.microsoft.com/office/drawing/2014/main" id="{03B6280D-9E9C-4B24-0D52-50288439A32E}"/>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3012B307-4052-AB1F-E405-FF42AE9F3DEA}"/>
              </a:ext>
            </a:extLst>
          </p:cNvPr>
          <p:cNvSpPr>
            <a:spLocks noGrp="1"/>
          </p:cNvSpPr>
          <p:nvPr>
            <p:ph type="sldNum" sz="quarter" idx="12"/>
          </p:nvPr>
        </p:nvSpPr>
        <p:spPr/>
        <p:txBody>
          <a:bodyPr/>
          <a:lstStyle/>
          <a:p>
            <a:fld id="{3A98EE3D-8CD1-4C3F-BD1C-C98C9596463C}" type="slidenum">
              <a:rPr lang="en-US" smtClean="0"/>
              <a:t>1</a:t>
            </a:fld>
            <a:endParaRPr lang="en-US"/>
          </a:p>
        </p:txBody>
      </p:sp>
      <p:sp>
        <p:nvSpPr>
          <p:cNvPr id="2" name="Rectangle 1">
            <a:extLst>
              <a:ext uri="{FF2B5EF4-FFF2-40B4-BE49-F238E27FC236}">
                <a16:creationId xmlns:a16="http://schemas.microsoft.com/office/drawing/2014/main" id="{C198B300-B7B4-0C40-2542-1E1768665AA8}"/>
              </a:ext>
            </a:extLst>
          </p:cNvPr>
          <p:cNvSpPr/>
          <p:nvPr/>
        </p:nvSpPr>
        <p:spPr>
          <a:xfrm>
            <a:off x="833035" y="1154940"/>
            <a:ext cx="7423759" cy="369332"/>
          </a:xfrm>
          <a:prstGeom prst="rect">
            <a:avLst/>
          </a:prstGeom>
        </p:spPr>
        <p:txBody>
          <a:bodyPr wrap="square">
            <a:spAutoFit/>
          </a:bodyPr>
          <a:lstStyle/>
          <a:p>
            <a:r>
              <a:rPr lang="en-IN" b="1" i="0" dirty="0">
                <a:solidFill>
                  <a:srgbClr val="2C2F34"/>
                </a:solidFill>
                <a:effectLst/>
                <a:latin typeface="arial" panose="020B0604020202020204" pitchFamily="34" charset="0"/>
              </a:rPr>
              <a:t>Steps to </a:t>
            </a:r>
            <a:r>
              <a:rPr lang="en-IN" b="1" i="0" dirty="0" err="1">
                <a:solidFill>
                  <a:srgbClr val="2C2F34"/>
                </a:solidFill>
                <a:effectLst/>
                <a:latin typeface="arial" panose="020B0604020202020204" pitchFamily="34" charset="0"/>
              </a:rPr>
              <a:t>Analyze</a:t>
            </a:r>
            <a:r>
              <a:rPr lang="en-IN" b="1" i="0" dirty="0">
                <a:solidFill>
                  <a:srgbClr val="2C2F34"/>
                </a:solidFill>
                <a:effectLst/>
                <a:latin typeface="arial" panose="020B0604020202020204" pitchFamily="34" charset="0"/>
              </a:rPr>
              <a:t> an Electric Circuit </a:t>
            </a:r>
            <a:endParaRPr lang="en-IN" dirty="0"/>
          </a:p>
        </p:txBody>
      </p:sp>
      <p:sp>
        <p:nvSpPr>
          <p:cNvPr id="3" name="Rectangle 2">
            <a:extLst>
              <a:ext uri="{FF2B5EF4-FFF2-40B4-BE49-F238E27FC236}">
                <a16:creationId xmlns:a16="http://schemas.microsoft.com/office/drawing/2014/main" id="{187AAE8C-B6A0-F5D1-4895-8C63A81484E5}"/>
              </a:ext>
            </a:extLst>
          </p:cNvPr>
          <p:cNvSpPr/>
          <p:nvPr/>
        </p:nvSpPr>
        <p:spPr>
          <a:xfrm>
            <a:off x="985488" y="1524272"/>
            <a:ext cx="10759858" cy="5016758"/>
          </a:xfrm>
          <a:prstGeom prst="rect">
            <a:avLst/>
          </a:prstGeom>
        </p:spPr>
        <p:txBody>
          <a:bodyPr wrap="square">
            <a:spAutoFit/>
          </a:bodyPr>
          <a:lstStyle/>
          <a:p>
            <a:pPr algn="just">
              <a:lnSpc>
                <a:spcPct val="150000"/>
              </a:lnSpc>
              <a:spcBef>
                <a:spcPts val="600"/>
              </a:spcBef>
              <a:spcAft>
                <a:spcPts val="600"/>
              </a:spcAft>
              <a:buFont typeface="+mj-lt"/>
              <a:buAutoNum type="arabicPeriod"/>
            </a:pPr>
            <a:r>
              <a:rPr lang="en-IN" b="0" i="0" dirty="0">
                <a:solidFill>
                  <a:srgbClr val="2C2F34"/>
                </a:solidFill>
                <a:effectLst/>
                <a:latin typeface="arial" panose="020B0604020202020204" pitchFamily="34" charset="0"/>
              </a:rPr>
              <a:t>Open the load resistor.</a:t>
            </a:r>
            <a:endParaRPr lang="en-IN" b="0" i="0" dirty="0">
              <a:solidFill>
                <a:srgbClr val="2C2F34"/>
              </a:solidFill>
              <a:effectLst/>
              <a:latin typeface="Arial" panose="020B0604020202020204" pitchFamily="34" charset="0"/>
            </a:endParaRPr>
          </a:p>
          <a:p>
            <a:pPr algn="just">
              <a:lnSpc>
                <a:spcPct val="150000"/>
              </a:lnSpc>
              <a:spcBef>
                <a:spcPts val="600"/>
              </a:spcBef>
              <a:spcAft>
                <a:spcPts val="600"/>
              </a:spcAft>
              <a:buFont typeface="+mj-lt"/>
              <a:buAutoNum type="arabicPeriod"/>
            </a:pPr>
            <a:r>
              <a:rPr lang="en-IN" b="0" i="0" dirty="0">
                <a:solidFill>
                  <a:srgbClr val="2C2F34"/>
                </a:solidFill>
                <a:effectLst/>
                <a:latin typeface="arial" panose="020B0604020202020204" pitchFamily="34" charset="0"/>
              </a:rPr>
              <a:t>Calculate / measure the open circuit voltage. This is the </a:t>
            </a:r>
            <a:r>
              <a:rPr lang="en-IN" b="1" i="0" dirty="0" err="1">
                <a:solidFill>
                  <a:srgbClr val="2C2F34"/>
                </a:solidFill>
                <a:effectLst/>
                <a:latin typeface="arial" panose="020B0604020202020204" pitchFamily="34" charset="0"/>
              </a:rPr>
              <a:t>Thevenin</a:t>
            </a:r>
            <a:r>
              <a:rPr lang="en-IN" b="1" i="0" dirty="0">
                <a:solidFill>
                  <a:srgbClr val="2C2F34"/>
                </a:solidFill>
                <a:effectLst/>
                <a:latin typeface="arial" panose="020B0604020202020204" pitchFamily="34" charset="0"/>
              </a:rPr>
              <a:t> Voltage (V</a:t>
            </a:r>
            <a:r>
              <a:rPr lang="en-IN" b="1" i="0" baseline="-25000" dirty="0">
                <a:solidFill>
                  <a:srgbClr val="2C2F34"/>
                </a:solidFill>
                <a:effectLst/>
                <a:latin typeface="arial" panose="020B0604020202020204" pitchFamily="34" charset="0"/>
              </a:rPr>
              <a:t>TH</a:t>
            </a:r>
            <a:r>
              <a:rPr lang="en-IN" b="1" i="0" dirty="0">
                <a:solidFill>
                  <a:srgbClr val="2C2F34"/>
                </a:solidFill>
                <a:effectLst/>
                <a:latin typeface="arial" panose="020B0604020202020204" pitchFamily="34" charset="0"/>
              </a:rPr>
              <a:t>)</a:t>
            </a:r>
            <a:r>
              <a:rPr lang="en-IN" b="0" i="0" dirty="0">
                <a:solidFill>
                  <a:srgbClr val="2C2F34"/>
                </a:solidFill>
                <a:effectLst/>
                <a:latin typeface="arial" panose="020B0604020202020204" pitchFamily="34" charset="0"/>
              </a:rPr>
              <a:t>.</a:t>
            </a:r>
            <a:endParaRPr lang="en-IN" b="0" i="0" dirty="0">
              <a:solidFill>
                <a:srgbClr val="2C2F34"/>
              </a:solidFill>
              <a:effectLst/>
              <a:latin typeface="Arial" panose="020B0604020202020204" pitchFamily="34" charset="0"/>
            </a:endParaRPr>
          </a:p>
          <a:p>
            <a:pPr algn="just">
              <a:lnSpc>
                <a:spcPct val="150000"/>
              </a:lnSpc>
              <a:spcBef>
                <a:spcPts val="600"/>
              </a:spcBef>
              <a:spcAft>
                <a:spcPts val="600"/>
              </a:spcAft>
              <a:buFont typeface="+mj-lt"/>
              <a:buAutoNum type="arabicPeriod"/>
            </a:pPr>
            <a:r>
              <a:rPr lang="en-IN" b="0" i="0" dirty="0">
                <a:solidFill>
                  <a:srgbClr val="2C2F34"/>
                </a:solidFill>
                <a:effectLst/>
                <a:latin typeface="arial" panose="020B0604020202020204" pitchFamily="34" charset="0"/>
              </a:rPr>
              <a:t>Open current sources and short voltage sources.</a:t>
            </a:r>
            <a:endParaRPr lang="en-IN" b="0" i="0" dirty="0">
              <a:solidFill>
                <a:srgbClr val="2C2F34"/>
              </a:solidFill>
              <a:effectLst/>
              <a:latin typeface="Arial" panose="020B0604020202020204" pitchFamily="34" charset="0"/>
            </a:endParaRPr>
          </a:p>
          <a:p>
            <a:pPr algn="just">
              <a:lnSpc>
                <a:spcPct val="150000"/>
              </a:lnSpc>
              <a:spcBef>
                <a:spcPts val="600"/>
              </a:spcBef>
              <a:spcAft>
                <a:spcPts val="600"/>
              </a:spcAft>
              <a:buFont typeface="+mj-lt"/>
              <a:buAutoNum type="arabicPeriod"/>
            </a:pPr>
            <a:r>
              <a:rPr lang="en-IN" b="0" i="0" dirty="0">
                <a:solidFill>
                  <a:srgbClr val="2C2F34"/>
                </a:solidFill>
                <a:effectLst/>
                <a:latin typeface="arial" panose="020B0604020202020204" pitchFamily="34" charset="0"/>
              </a:rPr>
              <a:t>Calculate /measure the Open Circuit Resistance. This is the </a:t>
            </a:r>
            <a:r>
              <a:rPr lang="en-IN" b="1" i="0" dirty="0" err="1">
                <a:solidFill>
                  <a:srgbClr val="2C2F34"/>
                </a:solidFill>
                <a:effectLst/>
                <a:latin typeface="arial" panose="020B0604020202020204" pitchFamily="34" charset="0"/>
              </a:rPr>
              <a:t>Thevenin</a:t>
            </a:r>
            <a:r>
              <a:rPr lang="en-IN" b="1" i="0" dirty="0">
                <a:solidFill>
                  <a:srgbClr val="2C2F34"/>
                </a:solidFill>
                <a:effectLst/>
                <a:latin typeface="arial" panose="020B0604020202020204" pitchFamily="34" charset="0"/>
              </a:rPr>
              <a:t> Resistance (R</a:t>
            </a:r>
            <a:r>
              <a:rPr lang="en-IN" b="1" i="0" baseline="-25000" dirty="0">
                <a:solidFill>
                  <a:srgbClr val="2C2F34"/>
                </a:solidFill>
                <a:effectLst/>
                <a:latin typeface="arial" panose="020B0604020202020204" pitchFamily="34" charset="0"/>
              </a:rPr>
              <a:t>TH</a:t>
            </a:r>
            <a:r>
              <a:rPr lang="en-IN" b="1" i="0" dirty="0">
                <a:solidFill>
                  <a:srgbClr val="2C2F34"/>
                </a:solidFill>
                <a:effectLst/>
                <a:latin typeface="arial" panose="020B0604020202020204" pitchFamily="34" charset="0"/>
              </a:rPr>
              <a:t>)</a:t>
            </a:r>
            <a:r>
              <a:rPr lang="en-IN" b="0" i="0" dirty="0">
                <a:solidFill>
                  <a:srgbClr val="2C2F34"/>
                </a:solidFill>
                <a:effectLst/>
                <a:latin typeface="arial" panose="020B0604020202020204" pitchFamily="34" charset="0"/>
              </a:rPr>
              <a:t>.</a:t>
            </a:r>
            <a:endParaRPr lang="en-IN" b="0" i="0" dirty="0">
              <a:solidFill>
                <a:srgbClr val="2C2F34"/>
              </a:solidFill>
              <a:effectLst/>
              <a:latin typeface="Arial" panose="020B0604020202020204" pitchFamily="34" charset="0"/>
            </a:endParaRPr>
          </a:p>
          <a:p>
            <a:pPr algn="just">
              <a:lnSpc>
                <a:spcPct val="150000"/>
              </a:lnSpc>
              <a:spcBef>
                <a:spcPts val="600"/>
              </a:spcBef>
              <a:spcAft>
                <a:spcPts val="600"/>
              </a:spcAft>
              <a:buFont typeface="+mj-lt"/>
              <a:buAutoNum type="arabicPeriod"/>
            </a:pPr>
            <a:r>
              <a:rPr lang="en-IN" b="0" i="0" dirty="0">
                <a:solidFill>
                  <a:srgbClr val="2C2F34"/>
                </a:solidFill>
                <a:effectLst/>
                <a:latin typeface="arial" panose="020B0604020202020204" pitchFamily="34" charset="0"/>
              </a:rPr>
              <a:t>Now, redraw the circuit with measured </a:t>
            </a:r>
            <a:r>
              <a:rPr lang="en-IN" b="1" i="0" dirty="0">
                <a:solidFill>
                  <a:srgbClr val="2C2F34"/>
                </a:solidFill>
                <a:effectLst/>
                <a:latin typeface="arial" panose="020B0604020202020204" pitchFamily="34" charset="0"/>
              </a:rPr>
              <a:t>open circuit Voltage (V</a:t>
            </a:r>
            <a:r>
              <a:rPr lang="en-IN" b="1" i="0" baseline="-25000" dirty="0">
                <a:solidFill>
                  <a:srgbClr val="2C2F34"/>
                </a:solidFill>
                <a:effectLst/>
                <a:latin typeface="arial" panose="020B0604020202020204" pitchFamily="34" charset="0"/>
              </a:rPr>
              <a:t>TH</a:t>
            </a:r>
            <a:r>
              <a:rPr lang="en-IN" b="1" i="0" dirty="0">
                <a:solidFill>
                  <a:srgbClr val="2C2F34"/>
                </a:solidFill>
                <a:effectLst/>
                <a:latin typeface="arial" panose="020B0604020202020204" pitchFamily="34" charset="0"/>
              </a:rPr>
              <a:t>)</a:t>
            </a:r>
            <a:r>
              <a:rPr lang="en-IN" b="0" i="0" dirty="0">
                <a:solidFill>
                  <a:srgbClr val="2C2F34"/>
                </a:solidFill>
                <a:effectLst/>
                <a:latin typeface="arial" panose="020B0604020202020204" pitchFamily="34" charset="0"/>
              </a:rPr>
              <a:t> in Step (2) as voltage source and measured </a:t>
            </a:r>
            <a:r>
              <a:rPr lang="en-IN" b="1" i="0" dirty="0">
                <a:solidFill>
                  <a:srgbClr val="2C2F34"/>
                </a:solidFill>
                <a:effectLst/>
                <a:latin typeface="arial" panose="020B0604020202020204" pitchFamily="34" charset="0"/>
              </a:rPr>
              <a:t>open circuit resistance (R</a:t>
            </a:r>
            <a:r>
              <a:rPr lang="en-IN" b="1" i="0" baseline="-25000" dirty="0">
                <a:solidFill>
                  <a:srgbClr val="2C2F34"/>
                </a:solidFill>
                <a:effectLst/>
                <a:latin typeface="arial" panose="020B0604020202020204" pitchFamily="34" charset="0"/>
              </a:rPr>
              <a:t>TH</a:t>
            </a:r>
            <a:r>
              <a:rPr lang="en-IN" b="1" i="0" dirty="0">
                <a:solidFill>
                  <a:srgbClr val="2C2F34"/>
                </a:solidFill>
                <a:effectLst/>
                <a:latin typeface="arial" panose="020B0604020202020204" pitchFamily="34" charset="0"/>
              </a:rPr>
              <a:t>)</a:t>
            </a:r>
            <a:r>
              <a:rPr lang="en-IN" b="0" i="0" dirty="0">
                <a:solidFill>
                  <a:srgbClr val="2C2F34"/>
                </a:solidFill>
                <a:effectLst/>
                <a:latin typeface="arial" panose="020B0604020202020204" pitchFamily="34" charset="0"/>
              </a:rPr>
              <a:t> in step (4) as a series resistance and connect the load resistor which we had removed in Step (1). This is the </a:t>
            </a:r>
            <a:r>
              <a:rPr lang="en-IN" b="1" i="0" dirty="0">
                <a:solidFill>
                  <a:srgbClr val="2C2F34"/>
                </a:solidFill>
                <a:effectLst/>
                <a:latin typeface="arial" panose="020B0604020202020204" pitchFamily="34" charset="0"/>
              </a:rPr>
              <a:t>equivalent </a:t>
            </a:r>
            <a:r>
              <a:rPr lang="en-IN" b="1" i="0" dirty="0" err="1">
                <a:solidFill>
                  <a:srgbClr val="2C2F34"/>
                </a:solidFill>
                <a:effectLst/>
                <a:latin typeface="arial" panose="020B0604020202020204" pitchFamily="34" charset="0"/>
              </a:rPr>
              <a:t>Thevenin</a:t>
            </a:r>
            <a:r>
              <a:rPr lang="en-IN" b="1" i="0" dirty="0">
                <a:solidFill>
                  <a:srgbClr val="2C2F34"/>
                </a:solidFill>
                <a:effectLst/>
                <a:latin typeface="arial" panose="020B0604020202020204" pitchFamily="34" charset="0"/>
              </a:rPr>
              <a:t> circuit</a:t>
            </a:r>
            <a:r>
              <a:rPr lang="en-IN" b="0" i="0" dirty="0">
                <a:solidFill>
                  <a:srgbClr val="2C2F34"/>
                </a:solidFill>
                <a:effectLst/>
                <a:latin typeface="arial" panose="020B0604020202020204" pitchFamily="34" charset="0"/>
              </a:rPr>
              <a:t> of that </a:t>
            </a:r>
            <a:r>
              <a:rPr lang="en-IN" b="1" i="0" dirty="0">
                <a:solidFill>
                  <a:srgbClr val="2C2F34"/>
                </a:solidFill>
                <a:effectLst/>
                <a:latin typeface="arial" panose="020B0604020202020204" pitchFamily="34" charset="0"/>
              </a:rPr>
              <a:t>linear electric network</a:t>
            </a:r>
            <a:r>
              <a:rPr lang="en-IN" b="0" i="0" dirty="0">
                <a:solidFill>
                  <a:srgbClr val="2C2F34"/>
                </a:solidFill>
                <a:effectLst/>
                <a:latin typeface="arial" panose="020B0604020202020204" pitchFamily="34" charset="0"/>
              </a:rPr>
              <a:t> or </a:t>
            </a:r>
            <a:r>
              <a:rPr lang="en-IN" b="1" i="0" dirty="0">
                <a:solidFill>
                  <a:srgbClr val="2C2F34"/>
                </a:solidFill>
                <a:effectLst/>
                <a:latin typeface="arial" panose="020B0604020202020204" pitchFamily="34" charset="0"/>
              </a:rPr>
              <a:t>complex circuit</a:t>
            </a:r>
            <a:r>
              <a:rPr lang="en-IN" b="0" i="0" dirty="0">
                <a:solidFill>
                  <a:srgbClr val="2C2F34"/>
                </a:solidFill>
                <a:effectLst/>
                <a:latin typeface="arial" panose="020B0604020202020204" pitchFamily="34" charset="0"/>
              </a:rPr>
              <a:t> which had to be </a:t>
            </a:r>
            <a:r>
              <a:rPr lang="en-IN" b="1" i="1" dirty="0">
                <a:solidFill>
                  <a:srgbClr val="2C2F34"/>
                </a:solidFill>
                <a:effectLst/>
                <a:latin typeface="arial" panose="020B0604020202020204" pitchFamily="34" charset="0"/>
              </a:rPr>
              <a:t>simplified and </a:t>
            </a:r>
            <a:r>
              <a:rPr lang="en-IN" b="1" i="1" dirty="0" err="1">
                <a:solidFill>
                  <a:srgbClr val="2C2F34"/>
                </a:solidFill>
                <a:effectLst/>
                <a:latin typeface="arial" panose="020B0604020202020204" pitchFamily="34" charset="0"/>
              </a:rPr>
              <a:t>analyzed</a:t>
            </a:r>
            <a:r>
              <a:rPr lang="en-IN" b="1" i="1" dirty="0">
                <a:solidFill>
                  <a:srgbClr val="2C2F34"/>
                </a:solidFill>
                <a:effectLst/>
                <a:latin typeface="arial" panose="020B0604020202020204" pitchFamily="34" charset="0"/>
              </a:rPr>
              <a:t> by </a:t>
            </a:r>
            <a:r>
              <a:rPr lang="en-IN" b="1" i="1" dirty="0" err="1">
                <a:solidFill>
                  <a:srgbClr val="2C2F34"/>
                </a:solidFill>
                <a:effectLst/>
                <a:latin typeface="arial" panose="020B0604020202020204" pitchFamily="34" charset="0"/>
              </a:rPr>
              <a:t>Thevenin’s</a:t>
            </a:r>
            <a:r>
              <a:rPr lang="en-IN" b="1" i="1" dirty="0">
                <a:solidFill>
                  <a:srgbClr val="2C2F34"/>
                </a:solidFill>
                <a:effectLst/>
                <a:latin typeface="arial" panose="020B0604020202020204" pitchFamily="34" charset="0"/>
              </a:rPr>
              <a:t> Theorem</a:t>
            </a:r>
            <a:r>
              <a:rPr lang="en-IN" b="0" i="0" dirty="0">
                <a:solidFill>
                  <a:srgbClr val="2C2F34"/>
                </a:solidFill>
                <a:effectLst/>
                <a:latin typeface="arial" panose="020B0604020202020204" pitchFamily="34" charset="0"/>
              </a:rPr>
              <a:t>. You have done.</a:t>
            </a:r>
          </a:p>
          <a:p>
            <a:pPr algn="just">
              <a:lnSpc>
                <a:spcPct val="150000"/>
              </a:lnSpc>
              <a:spcBef>
                <a:spcPts val="600"/>
              </a:spcBef>
              <a:spcAft>
                <a:spcPts val="600"/>
              </a:spcAft>
              <a:buFont typeface="+mj-lt"/>
              <a:buAutoNum type="arabicPeriod"/>
            </a:pPr>
            <a:r>
              <a:rPr lang="en-IN" dirty="0"/>
              <a:t>Now find the Total current flowing through load resistor by using the </a:t>
            </a:r>
            <a:r>
              <a:rPr lang="en-IN" dirty="0">
                <a:hlinkClick r:id="rId2"/>
              </a:rPr>
              <a:t>Ohm’s Law</a:t>
            </a:r>
            <a:r>
              <a:rPr lang="en-IN" dirty="0"/>
              <a:t>: </a:t>
            </a:r>
            <a:r>
              <a:rPr lang="en-IN" b="1" dirty="0"/>
              <a:t>I</a:t>
            </a:r>
            <a:r>
              <a:rPr lang="en-IN" b="1" baseline="-25000" dirty="0"/>
              <a:t>T</a:t>
            </a:r>
            <a:r>
              <a:rPr lang="en-IN" b="1" dirty="0"/>
              <a:t> = V</a:t>
            </a:r>
            <a:r>
              <a:rPr lang="en-IN" b="1" baseline="-25000" dirty="0"/>
              <a:t>TH </a:t>
            </a:r>
            <a:r>
              <a:rPr lang="en-IN" b="1" dirty="0"/>
              <a:t>/ (R</a:t>
            </a:r>
            <a:r>
              <a:rPr lang="en-IN" b="1" baseline="-25000" dirty="0"/>
              <a:t>TH</a:t>
            </a:r>
            <a:r>
              <a:rPr lang="en-IN" b="1" dirty="0"/>
              <a:t> + R</a:t>
            </a:r>
            <a:r>
              <a:rPr lang="en-IN" b="1" baseline="-25000" dirty="0"/>
              <a:t>L</a:t>
            </a:r>
            <a:r>
              <a:rPr lang="en-IN" b="1" dirty="0"/>
              <a:t>).</a:t>
            </a:r>
            <a:endParaRPr lang="en-IN" b="0" i="0" dirty="0">
              <a:solidFill>
                <a:srgbClr val="2C2F34"/>
              </a:solidFill>
              <a:effectLst/>
              <a:latin typeface="Arial" panose="020B0604020202020204" pitchFamily="34" charset="0"/>
            </a:endParaRPr>
          </a:p>
        </p:txBody>
      </p:sp>
    </p:spTree>
    <p:extLst>
      <p:ext uri="{BB962C8B-B14F-4D97-AF65-F5344CB8AC3E}">
        <p14:creationId xmlns:p14="http://schemas.microsoft.com/office/powerpoint/2010/main" val="1696552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ontent Placeholder 2"/>
          <p:cNvSpPr txBox="1">
            <a:spLocks/>
          </p:cNvSpPr>
          <p:nvPr/>
        </p:nvSpPr>
        <p:spPr>
          <a:xfrm>
            <a:off x="1750090" y="799401"/>
            <a:ext cx="8686800" cy="5410200"/>
          </a:xfrm>
          <a:prstGeom prst="rect">
            <a:avLst/>
          </a:prstGeom>
        </p:spPr>
        <p:txBody>
          <a:bodyPr vert="horz" lIns="91440" tIns="45720" rIns="91440" bIns="45720" rtlCol="0" anchor="t">
            <a:normAutofit/>
          </a:bodyPr>
          <a:lstStyle>
            <a:lvl1pPr marL="0" indent="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IN" sz="3200" u="sng" dirty="0"/>
              <a:t>Maximum Power Transfer Theorem</a:t>
            </a:r>
            <a:endParaRPr lang="en-US" sz="3000" b="1" u="sng" dirty="0"/>
          </a:p>
          <a:p>
            <a:endParaRPr lang="en-US" sz="1100" dirty="0"/>
          </a:p>
          <a:p>
            <a:endParaRPr lang="en-US" sz="1000" i="1" dirty="0"/>
          </a:p>
          <a:p>
            <a:pPr defTabSz="342900"/>
            <a:endParaRPr lang="en-US" sz="2000" dirty="0"/>
          </a:p>
        </p:txBody>
      </p:sp>
      <p:sp>
        <p:nvSpPr>
          <p:cNvPr id="9" name="Footer Placeholder 8">
            <a:extLst>
              <a:ext uri="{FF2B5EF4-FFF2-40B4-BE49-F238E27FC236}">
                <a16:creationId xmlns:a16="http://schemas.microsoft.com/office/drawing/2014/main" id="{769A03A9-F847-CC98-D741-39AC19167788}"/>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8033D47E-0A47-279F-45A1-B05AA6FF8E85}"/>
              </a:ext>
            </a:extLst>
          </p:cNvPr>
          <p:cNvSpPr>
            <a:spLocks noGrp="1"/>
          </p:cNvSpPr>
          <p:nvPr>
            <p:ph type="sldNum" sz="quarter" idx="12"/>
          </p:nvPr>
        </p:nvSpPr>
        <p:spPr/>
        <p:txBody>
          <a:bodyPr/>
          <a:lstStyle/>
          <a:p>
            <a:fld id="{3A98EE3D-8CD1-4C3F-BD1C-C98C9596463C}" type="slidenum">
              <a:rPr lang="en-US" smtClean="0"/>
              <a:t>10</a:t>
            </a:fld>
            <a:endParaRPr lang="en-US"/>
          </a:p>
        </p:txBody>
      </p:sp>
      <p:sp>
        <p:nvSpPr>
          <p:cNvPr id="2" name="Rectangle 1">
            <a:extLst>
              <a:ext uri="{FF2B5EF4-FFF2-40B4-BE49-F238E27FC236}">
                <a16:creationId xmlns:a16="http://schemas.microsoft.com/office/drawing/2014/main" id="{58AE8751-4796-CF8B-2508-B72C2FFCDE1F}"/>
              </a:ext>
            </a:extLst>
          </p:cNvPr>
          <p:cNvSpPr/>
          <p:nvPr/>
        </p:nvSpPr>
        <p:spPr>
          <a:xfrm>
            <a:off x="347825" y="1608074"/>
            <a:ext cx="11262985" cy="1477328"/>
          </a:xfrm>
          <a:prstGeom prst="rect">
            <a:avLst/>
          </a:prstGeom>
        </p:spPr>
        <p:txBody>
          <a:bodyPr wrap="square">
            <a:spAutoFit/>
          </a:bodyPr>
          <a:lstStyle/>
          <a:p>
            <a:pPr algn="just"/>
            <a:r>
              <a:rPr lang="en-IN" dirty="0"/>
              <a:t>This theorem states that </a:t>
            </a:r>
            <a:r>
              <a:rPr lang="en-IN" u="sng" dirty="0"/>
              <a:t>the output obtained from a network is maximum</a:t>
            </a:r>
            <a:r>
              <a:rPr lang="en-IN" dirty="0"/>
              <a:t> when the </a:t>
            </a:r>
            <a:r>
              <a:rPr lang="en-IN" u="sng" dirty="0"/>
              <a:t>load resistance RL is equal to the internal resistance of the network as seen from the terminals of the load</a:t>
            </a:r>
            <a:r>
              <a:rPr lang="en-IN" dirty="0"/>
              <a:t>. </a:t>
            </a:r>
          </a:p>
          <a:p>
            <a:pPr algn="just"/>
            <a:endParaRPr lang="en-IN" dirty="0"/>
          </a:p>
          <a:p>
            <a:pPr algn="just"/>
            <a:r>
              <a:rPr lang="en-IN" dirty="0"/>
              <a:t>According to Thevenin theorem, every network can be represented by a single voltage source (Thevenin source) having an effective internal resistance </a:t>
            </a:r>
            <a:r>
              <a:rPr lang="en-IN" b="1" dirty="0" err="1"/>
              <a:t>Rth</a:t>
            </a:r>
            <a:r>
              <a:rPr lang="en-IN" dirty="0"/>
              <a:t> as shown in Figure.</a:t>
            </a:r>
          </a:p>
        </p:txBody>
      </p:sp>
      <p:sp>
        <p:nvSpPr>
          <p:cNvPr id="3" name="Rectangle 2">
            <a:extLst>
              <a:ext uri="{FF2B5EF4-FFF2-40B4-BE49-F238E27FC236}">
                <a16:creationId xmlns:a16="http://schemas.microsoft.com/office/drawing/2014/main" id="{5BB3A05B-BEC8-9FEF-9477-5AF688AE4D43}"/>
              </a:ext>
            </a:extLst>
          </p:cNvPr>
          <p:cNvSpPr/>
          <p:nvPr/>
        </p:nvSpPr>
        <p:spPr>
          <a:xfrm>
            <a:off x="347825" y="5674529"/>
            <a:ext cx="10546915" cy="369332"/>
          </a:xfrm>
          <a:prstGeom prst="rect">
            <a:avLst/>
          </a:prstGeom>
        </p:spPr>
        <p:txBody>
          <a:bodyPr wrap="square">
            <a:spAutoFit/>
          </a:bodyPr>
          <a:lstStyle/>
          <a:p>
            <a:r>
              <a:rPr lang="en-IN" dirty="0"/>
              <a:t>Let us determine the value of load resistor RL so that </a:t>
            </a:r>
            <a:r>
              <a:rPr lang="en-IN" b="1" u="sng" dirty="0"/>
              <a:t>source delivers maximum power to it</a:t>
            </a:r>
            <a:r>
              <a:rPr lang="en-IN" dirty="0"/>
              <a:t>.</a:t>
            </a:r>
          </a:p>
        </p:txBody>
      </p:sp>
      <p:pic>
        <p:nvPicPr>
          <p:cNvPr id="4" name="Picture 3">
            <a:extLst>
              <a:ext uri="{FF2B5EF4-FFF2-40B4-BE49-F238E27FC236}">
                <a16:creationId xmlns:a16="http://schemas.microsoft.com/office/drawing/2014/main" id="{EF4AB86D-5181-B9C9-6DFC-07E06EB435AA}"/>
              </a:ext>
            </a:extLst>
          </p:cNvPr>
          <p:cNvPicPr>
            <a:picLocks noChangeAspect="1"/>
          </p:cNvPicPr>
          <p:nvPr/>
        </p:nvPicPr>
        <p:blipFill>
          <a:blip r:embed="rId2"/>
          <a:stretch>
            <a:fillRect/>
          </a:stretch>
        </p:blipFill>
        <p:spPr>
          <a:xfrm>
            <a:off x="6551303" y="2913563"/>
            <a:ext cx="3694021" cy="2758911"/>
          </a:xfrm>
          <a:prstGeom prst="rect">
            <a:avLst/>
          </a:prstGeom>
        </p:spPr>
      </p:pic>
    </p:spTree>
    <p:extLst>
      <p:ext uri="{BB962C8B-B14F-4D97-AF65-F5344CB8AC3E}">
        <p14:creationId xmlns:p14="http://schemas.microsoft.com/office/powerpoint/2010/main" val="4183667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03B6280D-9E9C-4B24-0D52-50288439A32E}"/>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3012B307-4052-AB1F-E405-FF42AE9F3DEA}"/>
              </a:ext>
            </a:extLst>
          </p:cNvPr>
          <p:cNvSpPr>
            <a:spLocks noGrp="1"/>
          </p:cNvSpPr>
          <p:nvPr>
            <p:ph type="sldNum" sz="quarter" idx="12"/>
          </p:nvPr>
        </p:nvSpPr>
        <p:spPr/>
        <p:txBody>
          <a:bodyPr/>
          <a:lstStyle/>
          <a:p>
            <a:fld id="{3A98EE3D-8CD1-4C3F-BD1C-C98C9596463C}" type="slidenum">
              <a:rPr lang="en-US" smtClean="0"/>
              <a:t>11</a:t>
            </a:fld>
            <a:endParaRPr lang="en-US"/>
          </a:p>
        </p:txBody>
      </p:sp>
      <p:pic>
        <p:nvPicPr>
          <p:cNvPr id="2" name="Picture 1">
            <a:extLst>
              <a:ext uri="{FF2B5EF4-FFF2-40B4-BE49-F238E27FC236}">
                <a16:creationId xmlns:a16="http://schemas.microsoft.com/office/drawing/2014/main" id="{05582B98-0D19-9205-F3F7-55E4BD7A3069}"/>
              </a:ext>
            </a:extLst>
          </p:cNvPr>
          <p:cNvPicPr>
            <a:picLocks noChangeAspect="1"/>
          </p:cNvPicPr>
          <p:nvPr/>
        </p:nvPicPr>
        <p:blipFill>
          <a:blip r:embed="rId2"/>
          <a:stretch>
            <a:fillRect/>
          </a:stretch>
        </p:blipFill>
        <p:spPr>
          <a:xfrm>
            <a:off x="4033895" y="1041449"/>
            <a:ext cx="4472277" cy="1200710"/>
          </a:xfrm>
          <a:prstGeom prst="rect">
            <a:avLst/>
          </a:prstGeom>
        </p:spPr>
      </p:pic>
      <p:pic>
        <p:nvPicPr>
          <p:cNvPr id="3" name="Picture 2">
            <a:extLst>
              <a:ext uri="{FF2B5EF4-FFF2-40B4-BE49-F238E27FC236}">
                <a16:creationId xmlns:a16="http://schemas.microsoft.com/office/drawing/2014/main" id="{157F8A1A-0AB0-D336-5645-10D95EEBD6B7}"/>
              </a:ext>
            </a:extLst>
          </p:cNvPr>
          <p:cNvPicPr>
            <a:picLocks noChangeAspect="1"/>
          </p:cNvPicPr>
          <p:nvPr/>
        </p:nvPicPr>
        <p:blipFill>
          <a:blip r:embed="rId3"/>
          <a:stretch>
            <a:fillRect/>
          </a:stretch>
        </p:blipFill>
        <p:spPr>
          <a:xfrm>
            <a:off x="1127889" y="2329893"/>
            <a:ext cx="4856301" cy="801613"/>
          </a:xfrm>
          <a:prstGeom prst="rect">
            <a:avLst/>
          </a:prstGeom>
        </p:spPr>
      </p:pic>
      <p:pic>
        <p:nvPicPr>
          <p:cNvPr id="4" name="Picture 3">
            <a:extLst>
              <a:ext uri="{FF2B5EF4-FFF2-40B4-BE49-F238E27FC236}">
                <a16:creationId xmlns:a16="http://schemas.microsoft.com/office/drawing/2014/main" id="{5B72C533-DA4A-5791-295C-8A4491BD921B}"/>
              </a:ext>
            </a:extLst>
          </p:cNvPr>
          <p:cNvPicPr>
            <a:picLocks noChangeAspect="1"/>
          </p:cNvPicPr>
          <p:nvPr/>
        </p:nvPicPr>
        <p:blipFill>
          <a:blip r:embed="rId4"/>
          <a:stretch>
            <a:fillRect/>
          </a:stretch>
        </p:blipFill>
        <p:spPr>
          <a:xfrm>
            <a:off x="4859464" y="3340013"/>
            <a:ext cx="4044901" cy="1357247"/>
          </a:xfrm>
          <a:prstGeom prst="rect">
            <a:avLst/>
          </a:prstGeom>
        </p:spPr>
      </p:pic>
      <p:pic>
        <p:nvPicPr>
          <p:cNvPr id="5" name="Picture 4">
            <a:extLst>
              <a:ext uri="{FF2B5EF4-FFF2-40B4-BE49-F238E27FC236}">
                <a16:creationId xmlns:a16="http://schemas.microsoft.com/office/drawing/2014/main" id="{6848FCAD-8930-8580-7CFB-15942A437A1A}"/>
              </a:ext>
            </a:extLst>
          </p:cNvPr>
          <p:cNvPicPr>
            <a:picLocks noChangeAspect="1"/>
          </p:cNvPicPr>
          <p:nvPr/>
        </p:nvPicPr>
        <p:blipFill>
          <a:blip r:embed="rId5"/>
          <a:stretch>
            <a:fillRect/>
          </a:stretch>
        </p:blipFill>
        <p:spPr>
          <a:xfrm>
            <a:off x="4172956" y="4905767"/>
            <a:ext cx="4731409" cy="1016712"/>
          </a:xfrm>
          <a:prstGeom prst="rect">
            <a:avLst/>
          </a:prstGeom>
        </p:spPr>
      </p:pic>
    </p:spTree>
    <p:extLst>
      <p:ext uri="{BB962C8B-B14F-4D97-AF65-F5344CB8AC3E}">
        <p14:creationId xmlns:p14="http://schemas.microsoft.com/office/powerpoint/2010/main" val="747220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03B6280D-9E9C-4B24-0D52-50288439A32E}"/>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3012B307-4052-AB1F-E405-FF42AE9F3DEA}"/>
              </a:ext>
            </a:extLst>
          </p:cNvPr>
          <p:cNvSpPr>
            <a:spLocks noGrp="1"/>
          </p:cNvSpPr>
          <p:nvPr>
            <p:ph type="sldNum" sz="quarter" idx="12"/>
          </p:nvPr>
        </p:nvSpPr>
        <p:spPr/>
        <p:txBody>
          <a:bodyPr/>
          <a:lstStyle/>
          <a:p>
            <a:fld id="{3A98EE3D-8CD1-4C3F-BD1C-C98C9596463C}" type="slidenum">
              <a:rPr lang="en-US" smtClean="0"/>
              <a:t>12</a:t>
            </a:fld>
            <a:endParaRPr lang="en-US"/>
          </a:p>
        </p:txBody>
      </p:sp>
      <p:pic>
        <p:nvPicPr>
          <p:cNvPr id="2" name="Picture 1">
            <a:extLst>
              <a:ext uri="{FF2B5EF4-FFF2-40B4-BE49-F238E27FC236}">
                <a16:creationId xmlns:a16="http://schemas.microsoft.com/office/drawing/2014/main" id="{89778383-383D-46BB-6878-FA2E6F9FDCC3}"/>
              </a:ext>
            </a:extLst>
          </p:cNvPr>
          <p:cNvPicPr>
            <a:picLocks noChangeAspect="1"/>
          </p:cNvPicPr>
          <p:nvPr/>
        </p:nvPicPr>
        <p:blipFill>
          <a:blip r:embed="rId2"/>
          <a:stretch>
            <a:fillRect/>
          </a:stretch>
        </p:blipFill>
        <p:spPr>
          <a:xfrm>
            <a:off x="4273989" y="642745"/>
            <a:ext cx="4014338" cy="756288"/>
          </a:xfrm>
          <a:prstGeom prst="rect">
            <a:avLst/>
          </a:prstGeom>
        </p:spPr>
      </p:pic>
      <p:pic>
        <p:nvPicPr>
          <p:cNvPr id="3" name="Picture 2">
            <a:extLst>
              <a:ext uri="{FF2B5EF4-FFF2-40B4-BE49-F238E27FC236}">
                <a16:creationId xmlns:a16="http://schemas.microsoft.com/office/drawing/2014/main" id="{7E88166A-2A2F-638A-D58B-95F8713A0995}"/>
              </a:ext>
            </a:extLst>
          </p:cNvPr>
          <p:cNvPicPr>
            <a:picLocks noChangeAspect="1"/>
          </p:cNvPicPr>
          <p:nvPr/>
        </p:nvPicPr>
        <p:blipFill>
          <a:blip r:embed="rId3"/>
          <a:stretch>
            <a:fillRect/>
          </a:stretch>
        </p:blipFill>
        <p:spPr>
          <a:xfrm>
            <a:off x="4704456" y="1246338"/>
            <a:ext cx="3817033" cy="642430"/>
          </a:xfrm>
          <a:prstGeom prst="rect">
            <a:avLst/>
          </a:prstGeom>
        </p:spPr>
      </p:pic>
      <p:pic>
        <p:nvPicPr>
          <p:cNvPr id="4" name="Picture 3">
            <a:extLst>
              <a:ext uri="{FF2B5EF4-FFF2-40B4-BE49-F238E27FC236}">
                <a16:creationId xmlns:a16="http://schemas.microsoft.com/office/drawing/2014/main" id="{AD0C99F4-7E89-32C0-39F1-2CF9A770E5C0}"/>
              </a:ext>
            </a:extLst>
          </p:cNvPr>
          <p:cNvPicPr>
            <a:picLocks noChangeAspect="1"/>
          </p:cNvPicPr>
          <p:nvPr/>
        </p:nvPicPr>
        <p:blipFill>
          <a:blip r:embed="rId4"/>
          <a:stretch>
            <a:fillRect/>
          </a:stretch>
        </p:blipFill>
        <p:spPr>
          <a:xfrm>
            <a:off x="1075274" y="1993245"/>
            <a:ext cx="6414301" cy="555429"/>
          </a:xfrm>
          <a:prstGeom prst="rect">
            <a:avLst/>
          </a:prstGeom>
        </p:spPr>
      </p:pic>
      <p:pic>
        <p:nvPicPr>
          <p:cNvPr id="5" name="Picture 4">
            <a:extLst>
              <a:ext uri="{FF2B5EF4-FFF2-40B4-BE49-F238E27FC236}">
                <a16:creationId xmlns:a16="http://schemas.microsoft.com/office/drawing/2014/main" id="{34BD51E4-0A2A-0C5C-4C78-608F3B948219}"/>
              </a:ext>
            </a:extLst>
          </p:cNvPr>
          <p:cNvPicPr>
            <a:picLocks noChangeAspect="1"/>
          </p:cNvPicPr>
          <p:nvPr/>
        </p:nvPicPr>
        <p:blipFill>
          <a:blip r:embed="rId5"/>
          <a:stretch>
            <a:fillRect/>
          </a:stretch>
        </p:blipFill>
        <p:spPr>
          <a:xfrm>
            <a:off x="5106479" y="2584217"/>
            <a:ext cx="2029968" cy="386457"/>
          </a:xfrm>
          <a:prstGeom prst="rect">
            <a:avLst/>
          </a:prstGeom>
        </p:spPr>
      </p:pic>
      <p:pic>
        <p:nvPicPr>
          <p:cNvPr id="6" name="Picture 5">
            <a:extLst>
              <a:ext uri="{FF2B5EF4-FFF2-40B4-BE49-F238E27FC236}">
                <a16:creationId xmlns:a16="http://schemas.microsoft.com/office/drawing/2014/main" id="{E36C0635-BDF2-6D28-730D-CF5C4612F694}"/>
              </a:ext>
            </a:extLst>
          </p:cNvPr>
          <p:cNvPicPr>
            <a:picLocks noChangeAspect="1"/>
          </p:cNvPicPr>
          <p:nvPr/>
        </p:nvPicPr>
        <p:blipFill>
          <a:blip r:embed="rId6"/>
          <a:stretch>
            <a:fillRect/>
          </a:stretch>
        </p:blipFill>
        <p:spPr>
          <a:xfrm>
            <a:off x="7546467" y="2492361"/>
            <a:ext cx="1288502" cy="494530"/>
          </a:xfrm>
          <a:prstGeom prst="rect">
            <a:avLst/>
          </a:prstGeom>
        </p:spPr>
      </p:pic>
      <p:pic>
        <p:nvPicPr>
          <p:cNvPr id="8" name="Picture 7">
            <a:extLst>
              <a:ext uri="{FF2B5EF4-FFF2-40B4-BE49-F238E27FC236}">
                <a16:creationId xmlns:a16="http://schemas.microsoft.com/office/drawing/2014/main" id="{2CAA3589-6041-AD84-0766-F33CFA473443}"/>
              </a:ext>
            </a:extLst>
          </p:cNvPr>
          <p:cNvPicPr>
            <a:picLocks noChangeAspect="1"/>
          </p:cNvPicPr>
          <p:nvPr/>
        </p:nvPicPr>
        <p:blipFill>
          <a:blip r:embed="rId7"/>
          <a:stretch>
            <a:fillRect/>
          </a:stretch>
        </p:blipFill>
        <p:spPr>
          <a:xfrm>
            <a:off x="3968807" y="2912115"/>
            <a:ext cx="4894929" cy="487443"/>
          </a:xfrm>
          <a:prstGeom prst="rect">
            <a:avLst/>
          </a:prstGeom>
        </p:spPr>
      </p:pic>
      <p:sp>
        <p:nvSpPr>
          <p:cNvPr id="10" name="Rectangle 9">
            <a:extLst>
              <a:ext uri="{FF2B5EF4-FFF2-40B4-BE49-F238E27FC236}">
                <a16:creationId xmlns:a16="http://schemas.microsoft.com/office/drawing/2014/main" id="{5B7A4170-F656-1C1C-8392-6F835E8123D5}"/>
              </a:ext>
            </a:extLst>
          </p:cNvPr>
          <p:cNvSpPr/>
          <p:nvPr/>
        </p:nvSpPr>
        <p:spPr>
          <a:xfrm>
            <a:off x="753572" y="3572021"/>
            <a:ext cx="10735781" cy="1754326"/>
          </a:xfrm>
          <a:prstGeom prst="rect">
            <a:avLst/>
          </a:prstGeom>
        </p:spPr>
        <p:txBody>
          <a:bodyPr wrap="square">
            <a:spAutoFit/>
          </a:bodyPr>
          <a:lstStyle/>
          <a:p>
            <a:pPr algn="just"/>
            <a:r>
              <a:rPr lang="en-IN" dirty="0">
                <a:latin typeface="TimesNewRomanPS"/>
              </a:rPr>
              <a:t>Thus, </a:t>
            </a:r>
            <a:r>
              <a:rPr lang="en-IN" b="1" u="sng" dirty="0">
                <a:solidFill>
                  <a:srgbClr val="C00000"/>
                </a:solidFill>
                <a:latin typeface="TimesNewRomanPS"/>
              </a:rPr>
              <a:t>for maximum power transfer</a:t>
            </a:r>
            <a:r>
              <a:rPr lang="en-IN" dirty="0">
                <a:latin typeface="TimesNewRomanPS"/>
              </a:rPr>
              <a:t>, the </a:t>
            </a:r>
            <a:r>
              <a:rPr lang="en-IN" dirty="0">
                <a:solidFill>
                  <a:srgbClr val="FF0000"/>
                </a:solidFill>
                <a:latin typeface="TimesNewRomanPS"/>
              </a:rPr>
              <a:t>load resistance </a:t>
            </a:r>
            <a:r>
              <a:rPr lang="en-IN" i="1" dirty="0">
                <a:solidFill>
                  <a:srgbClr val="FF0000"/>
                </a:solidFill>
                <a:latin typeface="TimesNewRomanPS-Italic"/>
              </a:rPr>
              <a:t>R</a:t>
            </a:r>
            <a:r>
              <a:rPr lang="en-IN" sz="800" dirty="0">
                <a:solidFill>
                  <a:srgbClr val="FF0000"/>
                </a:solidFill>
                <a:latin typeface="TimesNewRomanPS"/>
              </a:rPr>
              <a:t>L </a:t>
            </a:r>
            <a:r>
              <a:rPr lang="en-IN" dirty="0">
                <a:solidFill>
                  <a:srgbClr val="FF0000"/>
                </a:solidFill>
                <a:latin typeface="TimesNewRomanPS"/>
              </a:rPr>
              <a:t>must be made equal to the internal resistance of the source (or of the whole network) </a:t>
            </a:r>
            <a:r>
              <a:rPr lang="en-IN" i="1" dirty="0" err="1">
                <a:solidFill>
                  <a:srgbClr val="FF0000"/>
                </a:solidFill>
                <a:latin typeface="TimesNewRomanPS-Italic"/>
              </a:rPr>
              <a:t>R</a:t>
            </a:r>
            <a:r>
              <a:rPr lang="en-IN" sz="800" dirty="0" err="1">
                <a:solidFill>
                  <a:srgbClr val="FF0000"/>
                </a:solidFill>
                <a:latin typeface="TimesNewRomanPS"/>
              </a:rPr>
              <a:t>th</a:t>
            </a:r>
            <a:r>
              <a:rPr lang="en-IN" dirty="0">
                <a:latin typeface="TimesNewRomanPS"/>
              </a:rPr>
              <a:t>. </a:t>
            </a:r>
          </a:p>
          <a:p>
            <a:pPr algn="just"/>
            <a:endParaRPr lang="en-IN" dirty="0">
              <a:latin typeface="TimesNewRomanPS"/>
            </a:endParaRPr>
          </a:p>
          <a:p>
            <a:pPr algn="just"/>
            <a:r>
              <a:rPr lang="en-IN" dirty="0">
                <a:latin typeface="TimesNewRomanPS"/>
              </a:rPr>
              <a:t>In this case, the efficiency will by very poor only 50%, but the low efficiency is of no importance </a:t>
            </a:r>
            <a:r>
              <a:rPr lang="en-IN" b="1" u="sng" dirty="0">
                <a:latin typeface="TimesNewRomanPS"/>
              </a:rPr>
              <a:t>because the aim is to transfer the maximum power at the output</a:t>
            </a:r>
            <a:r>
              <a:rPr lang="en-IN" dirty="0">
                <a:latin typeface="TimesNewRomanPS"/>
              </a:rPr>
              <a:t>. Now the maximum power transfer to the load of the circuit is given by:</a:t>
            </a:r>
            <a:endParaRPr lang="en-IN" dirty="0"/>
          </a:p>
        </p:txBody>
      </p:sp>
      <p:pic>
        <p:nvPicPr>
          <p:cNvPr id="12" name="Picture 11">
            <a:extLst>
              <a:ext uri="{FF2B5EF4-FFF2-40B4-BE49-F238E27FC236}">
                <a16:creationId xmlns:a16="http://schemas.microsoft.com/office/drawing/2014/main" id="{F41ED271-C3FB-E993-434B-436CF3EA8A94}"/>
              </a:ext>
            </a:extLst>
          </p:cNvPr>
          <p:cNvPicPr>
            <a:picLocks noChangeAspect="1"/>
          </p:cNvPicPr>
          <p:nvPr/>
        </p:nvPicPr>
        <p:blipFill>
          <a:blip r:embed="rId8"/>
          <a:stretch>
            <a:fillRect/>
          </a:stretch>
        </p:blipFill>
        <p:spPr>
          <a:xfrm>
            <a:off x="1567322" y="5255215"/>
            <a:ext cx="4110606" cy="1023347"/>
          </a:xfrm>
          <a:prstGeom prst="rect">
            <a:avLst/>
          </a:prstGeom>
        </p:spPr>
      </p:pic>
      <p:pic>
        <p:nvPicPr>
          <p:cNvPr id="13" name="Picture 12">
            <a:extLst>
              <a:ext uri="{FF2B5EF4-FFF2-40B4-BE49-F238E27FC236}">
                <a16:creationId xmlns:a16="http://schemas.microsoft.com/office/drawing/2014/main" id="{AA7B09AF-56F2-835B-21CA-F705C88D26E0}"/>
              </a:ext>
            </a:extLst>
          </p:cNvPr>
          <p:cNvPicPr>
            <a:picLocks noChangeAspect="1"/>
          </p:cNvPicPr>
          <p:nvPr/>
        </p:nvPicPr>
        <p:blipFill>
          <a:blip r:embed="rId9"/>
          <a:stretch>
            <a:fillRect/>
          </a:stretch>
        </p:blipFill>
        <p:spPr>
          <a:xfrm>
            <a:off x="7325537" y="5409553"/>
            <a:ext cx="2210167" cy="931154"/>
          </a:xfrm>
          <a:prstGeom prst="rect">
            <a:avLst/>
          </a:prstGeom>
        </p:spPr>
      </p:pic>
    </p:spTree>
    <p:extLst>
      <p:ext uri="{BB962C8B-B14F-4D97-AF65-F5344CB8AC3E}">
        <p14:creationId xmlns:p14="http://schemas.microsoft.com/office/powerpoint/2010/main" val="415744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03B6280D-9E9C-4B24-0D52-50288439A32E}"/>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3012B307-4052-AB1F-E405-FF42AE9F3DEA}"/>
              </a:ext>
            </a:extLst>
          </p:cNvPr>
          <p:cNvSpPr>
            <a:spLocks noGrp="1"/>
          </p:cNvSpPr>
          <p:nvPr>
            <p:ph type="sldNum" sz="quarter" idx="12"/>
          </p:nvPr>
        </p:nvSpPr>
        <p:spPr/>
        <p:txBody>
          <a:bodyPr/>
          <a:lstStyle/>
          <a:p>
            <a:fld id="{3A98EE3D-8CD1-4C3F-BD1C-C98C9596463C}" type="slidenum">
              <a:rPr lang="en-US" smtClean="0"/>
              <a:t>13</a:t>
            </a:fld>
            <a:endParaRPr lang="en-US"/>
          </a:p>
        </p:txBody>
      </p:sp>
      <p:sp>
        <p:nvSpPr>
          <p:cNvPr id="10" name="Rectangle 9">
            <a:extLst>
              <a:ext uri="{FF2B5EF4-FFF2-40B4-BE49-F238E27FC236}">
                <a16:creationId xmlns:a16="http://schemas.microsoft.com/office/drawing/2014/main" id="{AA115B1D-51F2-38F5-455C-7DBCD0332B4C}"/>
              </a:ext>
            </a:extLst>
          </p:cNvPr>
          <p:cNvSpPr/>
          <p:nvPr/>
        </p:nvSpPr>
        <p:spPr>
          <a:xfrm>
            <a:off x="894570" y="750894"/>
            <a:ext cx="10133095" cy="646331"/>
          </a:xfrm>
          <a:prstGeom prst="rect">
            <a:avLst/>
          </a:prstGeom>
        </p:spPr>
        <p:txBody>
          <a:bodyPr wrap="none">
            <a:spAutoFit/>
          </a:bodyPr>
          <a:lstStyle/>
          <a:p>
            <a:r>
              <a:rPr lang="en-US" altLang="en-US" b="1" dirty="0">
                <a:solidFill>
                  <a:srgbClr val="FF0000"/>
                </a:solidFill>
              </a:rPr>
              <a:t>Problem-1: </a:t>
            </a:r>
            <a:r>
              <a:rPr lang="en-IN" dirty="0">
                <a:solidFill>
                  <a:srgbClr val="FF0000"/>
                </a:solidFill>
              </a:rPr>
              <a:t>Find the value of load resistance </a:t>
            </a:r>
            <a:r>
              <a:rPr lang="en-IN" i="1" dirty="0">
                <a:solidFill>
                  <a:srgbClr val="FF0000"/>
                </a:solidFill>
              </a:rPr>
              <a:t>R</a:t>
            </a:r>
            <a:r>
              <a:rPr lang="en-IN" dirty="0">
                <a:solidFill>
                  <a:srgbClr val="FF0000"/>
                </a:solidFill>
              </a:rPr>
              <a:t>L for maximum power flow through it in the circuit shown in</a:t>
            </a:r>
          </a:p>
          <a:p>
            <a:r>
              <a:rPr lang="en-IN" dirty="0">
                <a:solidFill>
                  <a:srgbClr val="FF0000"/>
                </a:solidFill>
              </a:rPr>
              <a:t>Figure1.</a:t>
            </a:r>
          </a:p>
        </p:txBody>
      </p:sp>
      <p:pic>
        <p:nvPicPr>
          <p:cNvPr id="12" name="Picture 11">
            <a:extLst>
              <a:ext uri="{FF2B5EF4-FFF2-40B4-BE49-F238E27FC236}">
                <a16:creationId xmlns:a16="http://schemas.microsoft.com/office/drawing/2014/main" id="{F5DB5CC7-2A9B-AA77-02C4-C10A845E19CC}"/>
              </a:ext>
            </a:extLst>
          </p:cNvPr>
          <p:cNvPicPr>
            <a:picLocks noChangeAspect="1"/>
          </p:cNvPicPr>
          <p:nvPr/>
        </p:nvPicPr>
        <p:blipFill>
          <a:blip r:embed="rId2"/>
          <a:stretch>
            <a:fillRect/>
          </a:stretch>
        </p:blipFill>
        <p:spPr>
          <a:xfrm>
            <a:off x="1228126" y="4521734"/>
            <a:ext cx="3791377" cy="1775604"/>
          </a:xfrm>
          <a:prstGeom prst="rect">
            <a:avLst/>
          </a:prstGeom>
        </p:spPr>
      </p:pic>
      <p:pic>
        <p:nvPicPr>
          <p:cNvPr id="13" name="Picture 12">
            <a:extLst>
              <a:ext uri="{FF2B5EF4-FFF2-40B4-BE49-F238E27FC236}">
                <a16:creationId xmlns:a16="http://schemas.microsoft.com/office/drawing/2014/main" id="{0FCFD314-360C-F824-293A-8D5D830896D9}"/>
              </a:ext>
            </a:extLst>
          </p:cNvPr>
          <p:cNvPicPr>
            <a:picLocks noChangeAspect="1"/>
          </p:cNvPicPr>
          <p:nvPr/>
        </p:nvPicPr>
        <p:blipFill>
          <a:blip r:embed="rId3"/>
          <a:stretch>
            <a:fillRect/>
          </a:stretch>
        </p:blipFill>
        <p:spPr>
          <a:xfrm>
            <a:off x="3738670" y="1316186"/>
            <a:ext cx="3718385" cy="1595735"/>
          </a:xfrm>
          <a:prstGeom prst="rect">
            <a:avLst/>
          </a:prstGeom>
        </p:spPr>
      </p:pic>
      <p:sp>
        <p:nvSpPr>
          <p:cNvPr id="14" name="Rectangle 13">
            <a:extLst>
              <a:ext uri="{FF2B5EF4-FFF2-40B4-BE49-F238E27FC236}">
                <a16:creationId xmlns:a16="http://schemas.microsoft.com/office/drawing/2014/main" id="{714BA8E1-E669-071C-0FAB-5EEB949CA9B6}"/>
              </a:ext>
            </a:extLst>
          </p:cNvPr>
          <p:cNvSpPr/>
          <p:nvPr/>
        </p:nvSpPr>
        <p:spPr>
          <a:xfrm>
            <a:off x="581190" y="3560564"/>
            <a:ext cx="10759857" cy="1200329"/>
          </a:xfrm>
          <a:prstGeom prst="rect">
            <a:avLst/>
          </a:prstGeom>
        </p:spPr>
        <p:txBody>
          <a:bodyPr wrap="square">
            <a:spAutoFit/>
          </a:bodyPr>
          <a:lstStyle/>
          <a:p>
            <a:pPr algn="just"/>
            <a:r>
              <a:rPr lang="en-IN" dirty="0">
                <a:latin typeface="TimesNewRomanPS"/>
              </a:rPr>
              <a:t>The power drawn by the load resistor </a:t>
            </a:r>
            <a:r>
              <a:rPr lang="en-IN" i="1" dirty="0">
                <a:latin typeface="TimesNewRomanPS-Italic"/>
              </a:rPr>
              <a:t>R</a:t>
            </a:r>
            <a:r>
              <a:rPr lang="en-IN" sz="800" dirty="0">
                <a:latin typeface="TimesNewRomanPS"/>
              </a:rPr>
              <a:t>L </a:t>
            </a:r>
            <a:r>
              <a:rPr lang="en-IN" dirty="0">
                <a:latin typeface="TimesNewRomanPS"/>
              </a:rPr>
              <a:t>will be maximum when its value is equal to the </a:t>
            </a:r>
            <a:r>
              <a:rPr lang="en-IN" dirty="0" err="1">
                <a:latin typeface="TimesNewRomanPS"/>
              </a:rPr>
              <a:t>Thevenin</a:t>
            </a:r>
            <a:r>
              <a:rPr lang="en-IN" dirty="0">
                <a:latin typeface="TimesNewRomanPS"/>
              </a:rPr>
              <a:t> equivalent resistance of the network. To determine </a:t>
            </a:r>
            <a:r>
              <a:rPr lang="en-IN" i="1" dirty="0" err="1">
                <a:latin typeface="TimesNewRomanPS-Italic"/>
              </a:rPr>
              <a:t>R</a:t>
            </a:r>
            <a:r>
              <a:rPr lang="en-IN" sz="800" dirty="0" err="1">
                <a:latin typeface="TimesNewRomanPS"/>
              </a:rPr>
              <a:t>th</a:t>
            </a:r>
            <a:r>
              <a:rPr lang="en-IN" sz="800" dirty="0">
                <a:latin typeface="TimesNewRomanPS"/>
              </a:rPr>
              <a:t> </a:t>
            </a:r>
            <a:r>
              <a:rPr lang="en-IN" dirty="0">
                <a:latin typeface="TimesNewRomanPS"/>
              </a:rPr>
              <a:t>across terminal AB (load), remove </a:t>
            </a:r>
            <a:r>
              <a:rPr lang="en-IN" i="1" dirty="0">
                <a:latin typeface="TimesNewRomanPS-Italic"/>
              </a:rPr>
              <a:t>R</a:t>
            </a:r>
            <a:r>
              <a:rPr lang="en-IN" sz="800" dirty="0">
                <a:latin typeface="TimesNewRomanPS"/>
              </a:rPr>
              <a:t>L </a:t>
            </a:r>
            <a:r>
              <a:rPr lang="en-IN" dirty="0">
                <a:latin typeface="TimesNewRomanPS"/>
              </a:rPr>
              <a:t>and replace the sources by their internal resistances, that is, short circuit the voltage source and open circuit the current source, as shown in Figure 2.</a:t>
            </a:r>
            <a:endParaRPr lang="en-IN" dirty="0"/>
          </a:p>
        </p:txBody>
      </p:sp>
      <p:sp>
        <p:nvSpPr>
          <p:cNvPr id="15" name="TextBox 14">
            <a:extLst>
              <a:ext uri="{FF2B5EF4-FFF2-40B4-BE49-F238E27FC236}">
                <a16:creationId xmlns:a16="http://schemas.microsoft.com/office/drawing/2014/main" id="{EBFDEFEB-CA91-714F-D2E1-723086C2DA57}"/>
              </a:ext>
            </a:extLst>
          </p:cNvPr>
          <p:cNvSpPr txBox="1"/>
          <p:nvPr/>
        </p:nvSpPr>
        <p:spPr>
          <a:xfrm>
            <a:off x="5135248" y="3020943"/>
            <a:ext cx="1916483" cy="369332"/>
          </a:xfrm>
          <a:prstGeom prst="rect">
            <a:avLst/>
          </a:prstGeom>
          <a:noFill/>
        </p:spPr>
        <p:txBody>
          <a:bodyPr wrap="square" rtlCol="0">
            <a:spAutoFit/>
          </a:bodyPr>
          <a:lstStyle/>
          <a:p>
            <a:r>
              <a:rPr lang="en-IN" dirty="0"/>
              <a:t>Fig 1</a:t>
            </a:r>
          </a:p>
        </p:txBody>
      </p:sp>
      <p:sp>
        <p:nvSpPr>
          <p:cNvPr id="16" name="TextBox 15">
            <a:extLst>
              <a:ext uri="{FF2B5EF4-FFF2-40B4-BE49-F238E27FC236}">
                <a16:creationId xmlns:a16="http://schemas.microsoft.com/office/drawing/2014/main" id="{33791F63-9C46-DC81-4EDB-117D03E4AE85}"/>
              </a:ext>
            </a:extLst>
          </p:cNvPr>
          <p:cNvSpPr txBox="1"/>
          <p:nvPr/>
        </p:nvSpPr>
        <p:spPr>
          <a:xfrm>
            <a:off x="2578049" y="6144657"/>
            <a:ext cx="1916483" cy="369332"/>
          </a:xfrm>
          <a:prstGeom prst="rect">
            <a:avLst/>
          </a:prstGeom>
          <a:noFill/>
        </p:spPr>
        <p:txBody>
          <a:bodyPr wrap="square" rtlCol="0">
            <a:spAutoFit/>
          </a:bodyPr>
          <a:lstStyle/>
          <a:p>
            <a:r>
              <a:rPr lang="en-IN" dirty="0"/>
              <a:t>Fig 2</a:t>
            </a:r>
          </a:p>
        </p:txBody>
      </p:sp>
      <p:pic>
        <p:nvPicPr>
          <p:cNvPr id="17" name="Picture 16">
            <a:extLst>
              <a:ext uri="{FF2B5EF4-FFF2-40B4-BE49-F238E27FC236}">
                <a16:creationId xmlns:a16="http://schemas.microsoft.com/office/drawing/2014/main" id="{CF769B6E-4CAD-623D-58F9-7B0032DB52A9}"/>
              </a:ext>
            </a:extLst>
          </p:cNvPr>
          <p:cNvPicPr>
            <a:picLocks noChangeAspect="1"/>
          </p:cNvPicPr>
          <p:nvPr/>
        </p:nvPicPr>
        <p:blipFill>
          <a:blip r:embed="rId4"/>
          <a:stretch>
            <a:fillRect/>
          </a:stretch>
        </p:blipFill>
        <p:spPr>
          <a:xfrm>
            <a:off x="5876136" y="4784867"/>
            <a:ext cx="3630141" cy="507576"/>
          </a:xfrm>
          <a:prstGeom prst="rect">
            <a:avLst/>
          </a:prstGeom>
        </p:spPr>
      </p:pic>
      <p:sp>
        <p:nvSpPr>
          <p:cNvPr id="18" name="Rectangle 17">
            <a:extLst>
              <a:ext uri="{FF2B5EF4-FFF2-40B4-BE49-F238E27FC236}">
                <a16:creationId xmlns:a16="http://schemas.microsoft.com/office/drawing/2014/main" id="{B673CB63-0738-93CE-C6E9-9A83D2C5F550}"/>
              </a:ext>
            </a:extLst>
          </p:cNvPr>
          <p:cNvSpPr/>
          <p:nvPr/>
        </p:nvSpPr>
        <p:spPr>
          <a:xfrm>
            <a:off x="9928159" y="4791849"/>
            <a:ext cx="1260281" cy="369332"/>
          </a:xfrm>
          <a:prstGeom prst="rect">
            <a:avLst/>
          </a:prstGeom>
        </p:spPr>
        <p:txBody>
          <a:bodyPr wrap="none">
            <a:spAutoFit/>
          </a:bodyPr>
          <a:lstStyle/>
          <a:p>
            <a:r>
              <a:rPr lang="en-US" altLang="en-US" dirty="0" err="1"/>
              <a:t>R</a:t>
            </a:r>
            <a:r>
              <a:rPr lang="en-US" altLang="en-US" baseline="-25000" dirty="0" err="1"/>
              <a:t>th</a:t>
            </a:r>
            <a:r>
              <a:rPr lang="en-US" altLang="en-US" dirty="0"/>
              <a:t> = 2.43</a:t>
            </a:r>
            <a:r>
              <a:rPr lang="el-GR" altLang="en-US" dirty="0"/>
              <a:t>Ω</a:t>
            </a:r>
            <a:r>
              <a:rPr lang="en-US" altLang="en-US" baseline="-25000" dirty="0"/>
              <a:t> </a:t>
            </a:r>
            <a:endParaRPr lang="en-IN" dirty="0"/>
          </a:p>
        </p:txBody>
      </p:sp>
      <p:sp>
        <p:nvSpPr>
          <p:cNvPr id="19" name="Rectangle 18">
            <a:extLst>
              <a:ext uri="{FF2B5EF4-FFF2-40B4-BE49-F238E27FC236}">
                <a16:creationId xmlns:a16="http://schemas.microsoft.com/office/drawing/2014/main" id="{0A1A923D-B353-F3D4-3225-BC44F10D6C5F}"/>
              </a:ext>
            </a:extLst>
          </p:cNvPr>
          <p:cNvSpPr/>
          <p:nvPr/>
        </p:nvSpPr>
        <p:spPr>
          <a:xfrm>
            <a:off x="5193951" y="5412388"/>
            <a:ext cx="6823601" cy="369332"/>
          </a:xfrm>
          <a:prstGeom prst="rect">
            <a:avLst/>
          </a:prstGeom>
        </p:spPr>
        <p:txBody>
          <a:bodyPr wrap="square">
            <a:spAutoFit/>
          </a:bodyPr>
          <a:lstStyle/>
          <a:p>
            <a:r>
              <a:rPr lang="en-IN" dirty="0">
                <a:latin typeface="TimesNewRomanPS"/>
              </a:rPr>
              <a:t>The power transferred to the load by the source will be maximum when:</a:t>
            </a:r>
            <a:endParaRPr lang="en-IN" dirty="0"/>
          </a:p>
        </p:txBody>
      </p:sp>
      <p:sp>
        <p:nvSpPr>
          <p:cNvPr id="20" name="Rectangle 19">
            <a:extLst>
              <a:ext uri="{FF2B5EF4-FFF2-40B4-BE49-F238E27FC236}">
                <a16:creationId xmlns:a16="http://schemas.microsoft.com/office/drawing/2014/main" id="{0628D252-B3BA-5DD8-2041-301DF07A8D2D}"/>
              </a:ext>
            </a:extLst>
          </p:cNvPr>
          <p:cNvSpPr/>
          <p:nvPr/>
        </p:nvSpPr>
        <p:spPr>
          <a:xfrm>
            <a:off x="7691206" y="5867658"/>
            <a:ext cx="1726755" cy="646331"/>
          </a:xfrm>
          <a:prstGeom prst="rect">
            <a:avLst/>
          </a:prstGeom>
        </p:spPr>
        <p:txBody>
          <a:bodyPr wrap="none">
            <a:spAutoFit/>
          </a:bodyPr>
          <a:lstStyle/>
          <a:p>
            <a:r>
              <a:rPr lang="en-IN" i="1" dirty="0">
                <a:latin typeface="TimesNewRomanPS-Italic"/>
              </a:rPr>
              <a:t>R</a:t>
            </a:r>
            <a:r>
              <a:rPr lang="en-IN" sz="800" dirty="0">
                <a:latin typeface="TimesNewRomanPS"/>
              </a:rPr>
              <a:t>L </a:t>
            </a:r>
            <a:r>
              <a:rPr lang="en-IN" dirty="0">
                <a:latin typeface="Symbol" panose="05050102010706020507" pitchFamily="18" charset="2"/>
              </a:rPr>
              <a:t>= </a:t>
            </a:r>
            <a:r>
              <a:rPr lang="en-IN" i="1" dirty="0" err="1">
                <a:latin typeface="TimesNewRomanPS-Italic"/>
              </a:rPr>
              <a:t>R</a:t>
            </a:r>
            <a:r>
              <a:rPr lang="en-IN" sz="800" dirty="0" err="1">
                <a:latin typeface="TimesNewRomanPS"/>
              </a:rPr>
              <a:t>th</a:t>
            </a:r>
            <a:r>
              <a:rPr lang="en-IN" sz="800" dirty="0">
                <a:latin typeface="TimesNewRomanPS"/>
              </a:rPr>
              <a:t> </a:t>
            </a:r>
            <a:r>
              <a:rPr lang="en-IN" dirty="0">
                <a:latin typeface="Symbol" panose="05050102010706020507" pitchFamily="18" charset="2"/>
              </a:rPr>
              <a:t>= </a:t>
            </a:r>
            <a:r>
              <a:rPr lang="en-IN" dirty="0">
                <a:latin typeface="TimesNewRomanPS"/>
              </a:rPr>
              <a:t>2.43</a:t>
            </a:r>
            <a:r>
              <a:rPr lang="el-GR" altLang="en-US" dirty="0"/>
              <a:t>Ω</a:t>
            </a:r>
            <a:r>
              <a:rPr lang="en-US" altLang="en-US" baseline="-25000" dirty="0"/>
              <a:t> </a:t>
            </a:r>
            <a:endParaRPr lang="en-IN" dirty="0"/>
          </a:p>
          <a:p>
            <a:endParaRPr lang="en-IN" dirty="0"/>
          </a:p>
        </p:txBody>
      </p:sp>
    </p:spTree>
    <p:extLst>
      <p:ext uri="{BB962C8B-B14F-4D97-AF65-F5344CB8AC3E}">
        <p14:creationId xmlns:p14="http://schemas.microsoft.com/office/powerpoint/2010/main" val="2447488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03B6280D-9E9C-4B24-0D52-50288439A32E}"/>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3012B307-4052-AB1F-E405-FF42AE9F3DEA}"/>
              </a:ext>
            </a:extLst>
          </p:cNvPr>
          <p:cNvSpPr>
            <a:spLocks noGrp="1"/>
          </p:cNvSpPr>
          <p:nvPr>
            <p:ph type="sldNum" sz="quarter" idx="12"/>
          </p:nvPr>
        </p:nvSpPr>
        <p:spPr/>
        <p:txBody>
          <a:bodyPr/>
          <a:lstStyle/>
          <a:p>
            <a:fld id="{3A98EE3D-8CD1-4C3F-BD1C-C98C9596463C}" type="slidenum">
              <a:rPr lang="en-US" smtClean="0"/>
              <a:t>14</a:t>
            </a:fld>
            <a:endParaRPr lang="en-US"/>
          </a:p>
        </p:txBody>
      </p:sp>
      <p:sp>
        <p:nvSpPr>
          <p:cNvPr id="2" name="Rectangle 1">
            <a:extLst>
              <a:ext uri="{FF2B5EF4-FFF2-40B4-BE49-F238E27FC236}">
                <a16:creationId xmlns:a16="http://schemas.microsoft.com/office/drawing/2014/main" id="{F8228D34-A168-CA37-04A7-FBD8FAFA1B7C}"/>
              </a:ext>
            </a:extLst>
          </p:cNvPr>
          <p:cNvSpPr/>
          <p:nvPr/>
        </p:nvSpPr>
        <p:spPr>
          <a:xfrm>
            <a:off x="581192" y="833974"/>
            <a:ext cx="10997622" cy="646331"/>
          </a:xfrm>
          <a:prstGeom prst="rect">
            <a:avLst/>
          </a:prstGeom>
        </p:spPr>
        <p:txBody>
          <a:bodyPr wrap="square">
            <a:spAutoFit/>
          </a:bodyPr>
          <a:lstStyle/>
          <a:p>
            <a:r>
              <a:rPr lang="en-US" altLang="en-US" dirty="0">
                <a:solidFill>
                  <a:srgbClr val="FF0000"/>
                </a:solidFill>
              </a:rPr>
              <a:t>Problem-2: </a:t>
            </a:r>
            <a:r>
              <a:rPr lang="en-IN" altLang="en-US" dirty="0">
                <a:solidFill>
                  <a:srgbClr val="FF0000"/>
                </a:solidFill>
              </a:rPr>
              <a:t>D</a:t>
            </a:r>
            <a:r>
              <a:rPr lang="en-IN" dirty="0">
                <a:solidFill>
                  <a:srgbClr val="FF0000"/>
                </a:solidFill>
              </a:rPr>
              <a:t>etermine the value of load resistance RL to give maximum  power transfer and the power delivered to the load as shown in Figure1.</a:t>
            </a:r>
          </a:p>
        </p:txBody>
      </p:sp>
      <p:pic>
        <p:nvPicPr>
          <p:cNvPr id="3" name="Picture 2">
            <a:extLst>
              <a:ext uri="{FF2B5EF4-FFF2-40B4-BE49-F238E27FC236}">
                <a16:creationId xmlns:a16="http://schemas.microsoft.com/office/drawing/2014/main" id="{DF6744C8-AE9B-87C0-EBDE-215F14107A9C}"/>
              </a:ext>
            </a:extLst>
          </p:cNvPr>
          <p:cNvPicPr>
            <a:picLocks noChangeAspect="1"/>
          </p:cNvPicPr>
          <p:nvPr/>
        </p:nvPicPr>
        <p:blipFill>
          <a:blip r:embed="rId2"/>
          <a:stretch>
            <a:fillRect/>
          </a:stretch>
        </p:blipFill>
        <p:spPr>
          <a:xfrm>
            <a:off x="5173618" y="1194204"/>
            <a:ext cx="3136161" cy="2042978"/>
          </a:xfrm>
          <a:prstGeom prst="rect">
            <a:avLst/>
          </a:prstGeom>
        </p:spPr>
      </p:pic>
      <p:sp>
        <p:nvSpPr>
          <p:cNvPr id="4" name="Rectangle 3">
            <a:extLst>
              <a:ext uri="{FF2B5EF4-FFF2-40B4-BE49-F238E27FC236}">
                <a16:creationId xmlns:a16="http://schemas.microsoft.com/office/drawing/2014/main" id="{E38FBDBD-F44A-410E-C99B-DCB1695EF7A1}"/>
              </a:ext>
            </a:extLst>
          </p:cNvPr>
          <p:cNvSpPr/>
          <p:nvPr/>
        </p:nvSpPr>
        <p:spPr>
          <a:xfrm>
            <a:off x="581192" y="3523283"/>
            <a:ext cx="10171135" cy="646331"/>
          </a:xfrm>
          <a:prstGeom prst="rect">
            <a:avLst/>
          </a:prstGeom>
        </p:spPr>
        <p:txBody>
          <a:bodyPr wrap="square">
            <a:spAutoFit/>
          </a:bodyPr>
          <a:lstStyle/>
          <a:p>
            <a:r>
              <a:rPr lang="en-IN" dirty="0"/>
              <a:t>The equivalent resistance of the network when viewed from terminals A and B after removing resistor RL from the circuit and short circuiting the voltage source.</a:t>
            </a:r>
          </a:p>
        </p:txBody>
      </p:sp>
      <p:pic>
        <p:nvPicPr>
          <p:cNvPr id="5" name="Picture 4">
            <a:extLst>
              <a:ext uri="{FF2B5EF4-FFF2-40B4-BE49-F238E27FC236}">
                <a16:creationId xmlns:a16="http://schemas.microsoft.com/office/drawing/2014/main" id="{B0ADE04E-81DE-FB35-C4DA-F741D5509D3A}"/>
              </a:ext>
            </a:extLst>
          </p:cNvPr>
          <p:cNvPicPr>
            <a:picLocks noChangeAspect="1"/>
          </p:cNvPicPr>
          <p:nvPr/>
        </p:nvPicPr>
        <p:blipFill>
          <a:blip r:embed="rId3"/>
          <a:stretch>
            <a:fillRect/>
          </a:stretch>
        </p:blipFill>
        <p:spPr>
          <a:xfrm>
            <a:off x="909464" y="4242259"/>
            <a:ext cx="2537920" cy="1743362"/>
          </a:xfrm>
          <a:prstGeom prst="rect">
            <a:avLst/>
          </a:prstGeom>
        </p:spPr>
      </p:pic>
      <p:pic>
        <p:nvPicPr>
          <p:cNvPr id="6" name="Picture 5">
            <a:extLst>
              <a:ext uri="{FF2B5EF4-FFF2-40B4-BE49-F238E27FC236}">
                <a16:creationId xmlns:a16="http://schemas.microsoft.com/office/drawing/2014/main" id="{653DCAA8-6EBC-E94B-6DB2-8829287CBB8C}"/>
              </a:ext>
            </a:extLst>
          </p:cNvPr>
          <p:cNvPicPr>
            <a:picLocks noChangeAspect="1"/>
          </p:cNvPicPr>
          <p:nvPr/>
        </p:nvPicPr>
        <p:blipFill>
          <a:blip r:embed="rId4"/>
          <a:stretch>
            <a:fillRect/>
          </a:stretch>
        </p:blipFill>
        <p:spPr>
          <a:xfrm>
            <a:off x="4873681" y="5006502"/>
            <a:ext cx="3870937" cy="525645"/>
          </a:xfrm>
          <a:prstGeom prst="rect">
            <a:avLst/>
          </a:prstGeom>
        </p:spPr>
      </p:pic>
      <p:sp>
        <p:nvSpPr>
          <p:cNvPr id="8" name="TextBox 7">
            <a:extLst>
              <a:ext uri="{FF2B5EF4-FFF2-40B4-BE49-F238E27FC236}">
                <a16:creationId xmlns:a16="http://schemas.microsoft.com/office/drawing/2014/main" id="{D28A25F1-68CD-7ABE-9F3F-644105BCD38E}"/>
              </a:ext>
            </a:extLst>
          </p:cNvPr>
          <p:cNvSpPr txBox="1"/>
          <p:nvPr/>
        </p:nvSpPr>
        <p:spPr>
          <a:xfrm>
            <a:off x="6150763" y="3081306"/>
            <a:ext cx="1916483" cy="369332"/>
          </a:xfrm>
          <a:prstGeom prst="rect">
            <a:avLst/>
          </a:prstGeom>
          <a:noFill/>
        </p:spPr>
        <p:txBody>
          <a:bodyPr wrap="square" rtlCol="0">
            <a:spAutoFit/>
          </a:bodyPr>
          <a:lstStyle/>
          <a:p>
            <a:r>
              <a:rPr lang="en-IN" dirty="0"/>
              <a:t>Fig 1</a:t>
            </a:r>
          </a:p>
        </p:txBody>
      </p:sp>
      <p:sp>
        <p:nvSpPr>
          <p:cNvPr id="10" name="TextBox 9">
            <a:extLst>
              <a:ext uri="{FF2B5EF4-FFF2-40B4-BE49-F238E27FC236}">
                <a16:creationId xmlns:a16="http://schemas.microsoft.com/office/drawing/2014/main" id="{80612D2A-17DF-1A5F-A99C-4D9A33B60D87}"/>
              </a:ext>
            </a:extLst>
          </p:cNvPr>
          <p:cNvSpPr txBox="1"/>
          <p:nvPr/>
        </p:nvSpPr>
        <p:spPr>
          <a:xfrm>
            <a:off x="1760405" y="5923607"/>
            <a:ext cx="1916483" cy="369332"/>
          </a:xfrm>
          <a:prstGeom prst="rect">
            <a:avLst/>
          </a:prstGeom>
          <a:noFill/>
        </p:spPr>
        <p:txBody>
          <a:bodyPr wrap="square" rtlCol="0">
            <a:spAutoFit/>
          </a:bodyPr>
          <a:lstStyle/>
          <a:p>
            <a:r>
              <a:rPr lang="en-IN" dirty="0"/>
              <a:t>Fig 2</a:t>
            </a:r>
          </a:p>
        </p:txBody>
      </p:sp>
      <p:sp>
        <p:nvSpPr>
          <p:cNvPr id="12" name="TextBox 11">
            <a:extLst>
              <a:ext uri="{FF2B5EF4-FFF2-40B4-BE49-F238E27FC236}">
                <a16:creationId xmlns:a16="http://schemas.microsoft.com/office/drawing/2014/main" id="{6961E3D2-2318-140C-D42F-226DE8DC29B1}"/>
              </a:ext>
            </a:extLst>
          </p:cNvPr>
          <p:cNvSpPr txBox="1"/>
          <p:nvPr/>
        </p:nvSpPr>
        <p:spPr>
          <a:xfrm>
            <a:off x="4825215" y="4271049"/>
            <a:ext cx="2895583" cy="369332"/>
          </a:xfrm>
          <a:prstGeom prst="rect">
            <a:avLst/>
          </a:prstGeom>
          <a:noFill/>
        </p:spPr>
        <p:txBody>
          <a:bodyPr wrap="square" rtlCol="0">
            <a:spAutoFit/>
          </a:bodyPr>
          <a:lstStyle/>
          <a:p>
            <a:r>
              <a:rPr lang="en-IN" dirty="0"/>
              <a:t>We get Thevenin resistance </a:t>
            </a:r>
          </a:p>
        </p:txBody>
      </p:sp>
    </p:spTree>
    <p:extLst>
      <p:ext uri="{BB962C8B-B14F-4D97-AF65-F5344CB8AC3E}">
        <p14:creationId xmlns:p14="http://schemas.microsoft.com/office/powerpoint/2010/main" val="1175804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03B6280D-9E9C-4B24-0D52-50288439A32E}"/>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3012B307-4052-AB1F-E405-FF42AE9F3DEA}"/>
              </a:ext>
            </a:extLst>
          </p:cNvPr>
          <p:cNvSpPr>
            <a:spLocks noGrp="1"/>
          </p:cNvSpPr>
          <p:nvPr>
            <p:ph type="sldNum" sz="quarter" idx="12"/>
          </p:nvPr>
        </p:nvSpPr>
        <p:spPr/>
        <p:txBody>
          <a:bodyPr/>
          <a:lstStyle/>
          <a:p>
            <a:fld id="{3A98EE3D-8CD1-4C3F-BD1C-C98C9596463C}" type="slidenum">
              <a:rPr lang="en-US" smtClean="0"/>
              <a:t>15</a:t>
            </a:fld>
            <a:endParaRPr lang="en-US"/>
          </a:p>
        </p:txBody>
      </p:sp>
      <p:sp>
        <p:nvSpPr>
          <p:cNvPr id="2" name="Rectangle 1">
            <a:extLst>
              <a:ext uri="{FF2B5EF4-FFF2-40B4-BE49-F238E27FC236}">
                <a16:creationId xmlns:a16="http://schemas.microsoft.com/office/drawing/2014/main" id="{98BD7239-2408-94B6-C4AA-01799A9F8277}"/>
              </a:ext>
            </a:extLst>
          </p:cNvPr>
          <p:cNvSpPr/>
          <p:nvPr/>
        </p:nvSpPr>
        <p:spPr>
          <a:xfrm>
            <a:off x="446534" y="872901"/>
            <a:ext cx="10793260" cy="369332"/>
          </a:xfrm>
          <a:prstGeom prst="rect">
            <a:avLst/>
          </a:prstGeom>
        </p:spPr>
        <p:txBody>
          <a:bodyPr wrap="square">
            <a:spAutoFit/>
          </a:bodyPr>
          <a:lstStyle/>
          <a:p>
            <a:r>
              <a:rPr lang="en-IN" dirty="0"/>
              <a:t>Maximum power will be transferred to the load, when it is equal to </a:t>
            </a:r>
            <a:r>
              <a:rPr lang="en-IN" dirty="0" err="1"/>
              <a:t>Thevenin’s</a:t>
            </a:r>
            <a:r>
              <a:rPr lang="en-IN" dirty="0"/>
              <a:t> equivalent resistance </a:t>
            </a:r>
            <a:r>
              <a:rPr lang="en-IN" dirty="0" err="1"/>
              <a:t>Rth</a:t>
            </a:r>
            <a:r>
              <a:rPr lang="en-IN" dirty="0"/>
              <a:t>,</a:t>
            </a:r>
          </a:p>
        </p:txBody>
      </p:sp>
      <p:sp>
        <p:nvSpPr>
          <p:cNvPr id="3" name="Rectangle 2">
            <a:extLst>
              <a:ext uri="{FF2B5EF4-FFF2-40B4-BE49-F238E27FC236}">
                <a16:creationId xmlns:a16="http://schemas.microsoft.com/office/drawing/2014/main" id="{0CD1D6A1-6CA1-EBD4-1D22-74736D967E78}"/>
              </a:ext>
            </a:extLst>
          </p:cNvPr>
          <p:cNvSpPr/>
          <p:nvPr/>
        </p:nvSpPr>
        <p:spPr>
          <a:xfrm>
            <a:off x="4933785" y="1383968"/>
            <a:ext cx="1423788" cy="369332"/>
          </a:xfrm>
          <a:prstGeom prst="rect">
            <a:avLst/>
          </a:prstGeom>
        </p:spPr>
        <p:txBody>
          <a:bodyPr wrap="none">
            <a:spAutoFit/>
          </a:bodyPr>
          <a:lstStyle/>
          <a:p>
            <a:r>
              <a:rPr lang="en-IN" i="1" dirty="0">
                <a:latin typeface="TimesNewRomanPS-Italic"/>
              </a:rPr>
              <a:t>R</a:t>
            </a:r>
            <a:r>
              <a:rPr lang="en-IN" sz="800" dirty="0">
                <a:latin typeface="TimesNewRomanPS"/>
              </a:rPr>
              <a:t>L </a:t>
            </a:r>
            <a:r>
              <a:rPr lang="en-IN" dirty="0">
                <a:latin typeface="Symbol" panose="05050102010706020507" pitchFamily="18" charset="2"/>
              </a:rPr>
              <a:t>= </a:t>
            </a:r>
            <a:r>
              <a:rPr lang="en-IN" i="1" dirty="0" err="1">
                <a:latin typeface="TimesNewRomanPS-Italic"/>
              </a:rPr>
              <a:t>R</a:t>
            </a:r>
            <a:r>
              <a:rPr lang="en-IN" sz="800" dirty="0" err="1">
                <a:latin typeface="TimesNewRomanPS"/>
              </a:rPr>
              <a:t>th</a:t>
            </a:r>
            <a:r>
              <a:rPr lang="en-IN" sz="800" dirty="0">
                <a:latin typeface="TimesNewRomanPS"/>
              </a:rPr>
              <a:t> </a:t>
            </a:r>
            <a:r>
              <a:rPr lang="en-IN" dirty="0">
                <a:latin typeface="Symbol" panose="05050102010706020507" pitchFamily="18" charset="2"/>
              </a:rPr>
              <a:t>= </a:t>
            </a:r>
            <a:r>
              <a:rPr lang="en-IN" dirty="0">
                <a:latin typeface="TimesNewRomanPS"/>
              </a:rPr>
              <a:t>9</a:t>
            </a:r>
            <a:r>
              <a:rPr lang="el-GR" altLang="en-US" dirty="0"/>
              <a:t> Ω</a:t>
            </a:r>
            <a:endParaRPr lang="en-IN" dirty="0"/>
          </a:p>
        </p:txBody>
      </p:sp>
      <p:sp>
        <p:nvSpPr>
          <p:cNvPr id="4" name="Rectangle 3">
            <a:extLst>
              <a:ext uri="{FF2B5EF4-FFF2-40B4-BE49-F238E27FC236}">
                <a16:creationId xmlns:a16="http://schemas.microsoft.com/office/drawing/2014/main" id="{EDA0889F-70C5-435C-E2CF-856F0E2E8D33}"/>
              </a:ext>
            </a:extLst>
          </p:cNvPr>
          <p:cNvSpPr/>
          <p:nvPr/>
        </p:nvSpPr>
        <p:spPr>
          <a:xfrm>
            <a:off x="446534" y="1920189"/>
            <a:ext cx="11123112" cy="646331"/>
          </a:xfrm>
          <a:prstGeom prst="rect">
            <a:avLst/>
          </a:prstGeom>
        </p:spPr>
        <p:txBody>
          <a:bodyPr wrap="square">
            <a:spAutoFit/>
          </a:bodyPr>
          <a:lstStyle/>
          <a:p>
            <a:r>
              <a:rPr lang="en-IN" dirty="0"/>
              <a:t>When the terminals A and B are open (i.e., load resistor RL is removed), the current flowing</a:t>
            </a:r>
          </a:p>
          <a:p>
            <a:r>
              <a:rPr lang="en-IN" dirty="0"/>
              <a:t>through the mesh ECDFE, as shown in Figure.</a:t>
            </a:r>
          </a:p>
        </p:txBody>
      </p:sp>
      <p:pic>
        <p:nvPicPr>
          <p:cNvPr id="5" name="Picture 4">
            <a:extLst>
              <a:ext uri="{FF2B5EF4-FFF2-40B4-BE49-F238E27FC236}">
                <a16:creationId xmlns:a16="http://schemas.microsoft.com/office/drawing/2014/main" id="{BCFE33C6-9131-4406-8816-074D323F6C22}"/>
              </a:ext>
            </a:extLst>
          </p:cNvPr>
          <p:cNvPicPr>
            <a:picLocks noChangeAspect="1"/>
          </p:cNvPicPr>
          <p:nvPr/>
        </p:nvPicPr>
        <p:blipFill>
          <a:blip r:embed="rId2"/>
          <a:stretch>
            <a:fillRect/>
          </a:stretch>
        </p:blipFill>
        <p:spPr>
          <a:xfrm>
            <a:off x="1079132" y="2764683"/>
            <a:ext cx="2713626" cy="1781034"/>
          </a:xfrm>
          <a:prstGeom prst="rect">
            <a:avLst/>
          </a:prstGeom>
        </p:spPr>
      </p:pic>
      <p:pic>
        <p:nvPicPr>
          <p:cNvPr id="6" name="Picture 5">
            <a:extLst>
              <a:ext uri="{FF2B5EF4-FFF2-40B4-BE49-F238E27FC236}">
                <a16:creationId xmlns:a16="http://schemas.microsoft.com/office/drawing/2014/main" id="{C826520F-B72B-01D0-F279-F298B88A1D95}"/>
              </a:ext>
            </a:extLst>
          </p:cNvPr>
          <p:cNvPicPr>
            <a:picLocks noChangeAspect="1"/>
          </p:cNvPicPr>
          <p:nvPr/>
        </p:nvPicPr>
        <p:blipFill>
          <a:blip r:embed="rId3"/>
          <a:stretch>
            <a:fillRect/>
          </a:stretch>
        </p:blipFill>
        <p:spPr>
          <a:xfrm>
            <a:off x="5757683" y="2582157"/>
            <a:ext cx="1840818" cy="549933"/>
          </a:xfrm>
          <a:prstGeom prst="rect">
            <a:avLst/>
          </a:prstGeom>
        </p:spPr>
      </p:pic>
      <p:sp>
        <p:nvSpPr>
          <p:cNvPr id="8" name="Rectangle 7">
            <a:extLst>
              <a:ext uri="{FF2B5EF4-FFF2-40B4-BE49-F238E27FC236}">
                <a16:creationId xmlns:a16="http://schemas.microsoft.com/office/drawing/2014/main" id="{2C405C49-DF42-0E1A-5CB8-A9728C8BA854}"/>
              </a:ext>
            </a:extLst>
          </p:cNvPr>
          <p:cNvSpPr/>
          <p:nvPr/>
        </p:nvSpPr>
        <p:spPr>
          <a:xfrm>
            <a:off x="4325634" y="3455255"/>
            <a:ext cx="6697249" cy="369332"/>
          </a:xfrm>
          <a:prstGeom prst="rect">
            <a:avLst/>
          </a:prstGeom>
        </p:spPr>
        <p:txBody>
          <a:bodyPr wrap="square">
            <a:spAutoFit/>
          </a:bodyPr>
          <a:lstStyle/>
          <a:p>
            <a:r>
              <a:rPr lang="en-IN" dirty="0"/>
              <a:t>Open-circuit</a:t>
            </a:r>
            <a:r>
              <a:rPr lang="en-IN" dirty="0">
                <a:latin typeface="TimesNewRomanPS"/>
              </a:rPr>
              <a:t> </a:t>
            </a:r>
            <a:r>
              <a:rPr lang="en-IN" dirty="0"/>
              <a:t>voltage across </a:t>
            </a:r>
            <a:r>
              <a:rPr lang="en-IN" dirty="0">
                <a:latin typeface="TimesNewRomanPS"/>
              </a:rPr>
              <a:t>AB, </a:t>
            </a:r>
            <a:r>
              <a:rPr lang="en-IN" i="1" dirty="0">
                <a:latin typeface="TimesNewRomanPS-Italic"/>
              </a:rPr>
              <a:t>V</a:t>
            </a:r>
            <a:r>
              <a:rPr lang="en-IN" sz="800" dirty="0">
                <a:latin typeface="TimesNewRomanPS"/>
              </a:rPr>
              <a:t>AB </a:t>
            </a:r>
            <a:r>
              <a:rPr lang="en-IN" dirty="0">
                <a:latin typeface="Symbol" panose="05050102010706020507" pitchFamily="18" charset="2"/>
              </a:rPr>
              <a:t>= </a:t>
            </a:r>
            <a:r>
              <a:rPr lang="en-IN" i="1" dirty="0">
                <a:latin typeface="TimesNewRomanPS-Italic"/>
              </a:rPr>
              <a:t>V</a:t>
            </a:r>
            <a:r>
              <a:rPr lang="en-IN" sz="800" dirty="0">
                <a:latin typeface="TimesNewRomanPS"/>
              </a:rPr>
              <a:t>CD </a:t>
            </a:r>
            <a:r>
              <a:rPr lang="en-IN" dirty="0">
                <a:latin typeface="Symbol" panose="05050102010706020507" pitchFamily="18" charset="2"/>
              </a:rPr>
              <a:t>= </a:t>
            </a:r>
            <a:r>
              <a:rPr lang="en-IN" i="1" dirty="0">
                <a:latin typeface="TimesNewRomanPS-Italic"/>
              </a:rPr>
              <a:t>E</a:t>
            </a:r>
            <a:r>
              <a:rPr lang="en-IN" sz="800" dirty="0">
                <a:latin typeface="TimesNewRomanPS"/>
              </a:rPr>
              <a:t>th </a:t>
            </a:r>
            <a:r>
              <a:rPr lang="en-IN" dirty="0">
                <a:latin typeface="Symbol" panose="05050102010706020507" pitchFamily="18" charset="2"/>
              </a:rPr>
              <a:t>= </a:t>
            </a:r>
            <a:r>
              <a:rPr lang="en-IN" dirty="0">
                <a:latin typeface="TimesNewRomanPS"/>
              </a:rPr>
              <a:t>10 </a:t>
            </a:r>
            <a:r>
              <a:rPr lang="en-IN" dirty="0">
                <a:latin typeface="Symbol" panose="05050102010706020507" pitchFamily="18" charset="2"/>
              </a:rPr>
              <a:t>× </a:t>
            </a:r>
            <a:r>
              <a:rPr lang="en-IN" dirty="0">
                <a:latin typeface="TimesNewRomanPS"/>
              </a:rPr>
              <a:t>1 </a:t>
            </a:r>
            <a:r>
              <a:rPr lang="en-IN" dirty="0">
                <a:latin typeface="Symbol" panose="05050102010706020507" pitchFamily="18" charset="2"/>
              </a:rPr>
              <a:t>= </a:t>
            </a:r>
            <a:r>
              <a:rPr lang="en-IN" dirty="0">
                <a:latin typeface="TimesNewRomanPS"/>
              </a:rPr>
              <a:t>10 V</a:t>
            </a:r>
            <a:endParaRPr lang="en-IN" dirty="0"/>
          </a:p>
        </p:txBody>
      </p:sp>
      <p:sp>
        <p:nvSpPr>
          <p:cNvPr id="10" name="Rectangle 9">
            <a:extLst>
              <a:ext uri="{FF2B5EF4-FFF2-40B4-BE49-F238E27FC236}">
                <a16:creationId xmlns:a16="http://schemas.microsoft.com/office/drawing/2014/main" id="{9DE6F0C5-2299-D7D6-4E8E-4BFD0255DDA0}"/>
              </a:ext>
            </a:extLst>
          </p:cNvPr>
          <p:cNvSpPr/>
          <p:nvPr/>
        </p:nvSpPr>
        <p:spPr>
          <a:xfrm>
            <a:off x="572159" y="4728243"/>
            <a:ext cx="4200563" cy="369332"/>
          </a:xfrm>
          <a:prstGeom prst="rect">
            <a:avLst/>
          </a:prstGeom>
        </p:spPr>
        <p:txBody>
          <a:bodyPr wrap="square">
            <a:spAutoFit/>
          </a:bodyPr>
          <a:lstStyle/>
          <a:p>
            <a:r>
              <a:rPr lang="en-IN" dirty="0"/>
              <a:t>Maximum power delivered to the load,</a:t>
            </a:r>
          </a:p>
        </p:txBody>
      </p:sp>
      <p:pic>
        <p:nvPicPr>
          <p:cNvPr id="12" name="Picture 11">
            <a:extLst>
              <a:ext uri="{FF2B5EF4-FFF2-40B4-BE49-F238E27FC236}">
                <a16:creationId xmlns:a16="http://schemas.microsoft.com/office/drawing/2014/main" id="{8058887E-40BE-1FEC-E2ED-11537DF5F4C8}"/>
              </a:ext>
            </a:extLst>
          </p:cNvPr>
          <p:cNvPicPr>
            <a:picLocks noChangeAspect="1"/>
          </p:cNvPicPr>
          <p:nvPr/>
        </p:nvPicPr>
        <p:blipFill>
          <a:blip r:embed="rId4"/>
          <a:stretch>
            <a:fillRect/>
          </a:stretch>
        </p:blipFill>
        <p:spPr>
          <a:xfrm>
            <a:off x="3650803" y="5418815"/>
            <a:ext cx="4992135" cy="721629"/>
          </a:xfrm>
          <a:prstGeom prst="rect">
            <a:avLst/>
          </a:prstGeom>
        </p:spPr>
      </p:pic>
    </p:spTree>
    <p:extLst>
      <p:ext uri="{BB962C8B-B14F-4D97-AF65-F5344CB8AC3E}">
        <p14:creationId xmlns:p14="http://schemas.microsoft.com/office/powerpoint/2010/main" val="2500080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586038" y="3247187"/>
            <a:ext cx="6557962" cy="553998"/>
          </a:xfrm>
          <a:prstGeom prst="rect">
            <a:avLst/>
          </a:prstGeom>
          <a:noFill/>
        </p:spPr>
        <p:txBody>
          <a:bodyPr wrap="square" rtlCol="0">
            <a:spAutoFit/>
          </a:bodyPr>
          <a:lstStyle/>
          <a:p>
            <a:pPr algn="ctr"/>
            <a:r>
              <a:rPr lang="en-IN" sz="3000" dirty="0">
                <a:solidFill>
                  <a:srgbClr val="002060"/>
                </a:solidFill>
                <a:latin typeface="Times New Roman" panose="02020603050405020304" pitchFamily="18" charset="0"/>
                <a:cs typeface="Times New Roman" panose="02020603050405020304" pitchFamily="18" charset="0"/>
              </a:rPr>
              <a:t>THANK YOU</a:t>
            </a:r>
          </a:p>
        </p:txBody>
      </p:sp>
      <p:sp>
        <p:nvSpPr>
          <p:cNvPr id="10" name="Footer Placeholder 9">
            <a:extLst>
              <a:ext uri="{FF2B5EF4-FFF2-40B4-BE49-F238E27FC236}">
                <a16:creationId xmlns:a16="http://schemas.microsoft.com/office/drawing/2014/main" id="{97E5F167-CBCD-DACD-543E-993E67DB43CF}"/>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6409F930-4FBB-E894-967A-ABE2C1F32753}"/>
              </a:ext>
            </a:extLst>
          </p:cNvPr>
          <p:cNvSpPr>
            <a:spLocks noGrp="1"/>
          </p:cNvSpPr>
          <p:nvPr>
            <p:ph type="sldNum" sz="quarter" idx="12"/>
          </p:nvPr>
        </p:nvSpPr>
        <p:spPr/>
        <p:txBody>
          <a:bodyPr/>
          <a:lstStyle/>
          <a:p>
            <a:fld id="{3A98EE3D-8CD1-4C3F-BD1C-C98C9596463C}" type="slidenum">
              <a:rPr lang="en-US" smtClean="0"/>
              <a:t>16</a:t>
            </a:fld>
            <a:endParaRPr lang="en-US"/>
          </a:p>
        </p:txBody>
      </p:sp>
    </p:spTree>
    <p:extLst>
      <p:ext uri="{BB962C8B-B14F-4D97-AF65-F5344CB8AC3E}">
        <p14:creationId xmlns:p14="http://schemas.microsoft.com/office/powerpoint/2010/main" val="4185844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03B6280D-9E9C-4B24-0D52-50288439A32E}"/>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3012B307-4052-AB1F-E405-FF42AE9F3DEA}"/>
              </a:ext>
            </a:extLst>
          </p:cNvPr>
          <p:cNvSpPr>
            <a:spLocks noGrp="1"/>
          </p:cNvSpPr>
          <p:nvPr>
            <p:ph type="sldNum" sz="quarter" idx="12"/>
          </p:nvPr>
        </p:nvSpPr>
        <p:spPr/>
        <p:txBody>
          <a:bodyPr/>
          <a:lstStyle/>
          <a:p>
            <a:fld id="{3A98EE3D-8CD1-4C3F-BD1C-C98C9596463C}" type="slidenum">
              <a:rPr lang="en-US" smtClean="0"/>
              <a:t>2</a:t>
            </a:fld>
            <a:endParaRPr lang="en-US"/>
          </a:p>
        </p:txBody>
      </p:sp>
      <p:graphicFrame>
        <p:nvGraphicFramePr>
          <p:cNvPr id="4" name="Object 6">
            <a:extLst>
              <a:ext uri="{FF2B5EF4-FFF2-40B4-BE49-F238E27FC236}">
                <a16:creationId xmlns:a16="http://schemas.microsoft.com/office/drawing/2014/main" id="{A2B5F9DE-ECF3-1AD1-9F9B-F8AE1FDB719A}"/>
              </a:ext>
            </a:extLst>
          </p:cNvPr>
          <p:cNvGraphicFramePr>
            <a:graphicFrameLocks noChangeAspect="1"/>
          </p:cNvGraphicFramePr>
          <p:nvPr>
            <p:extLst>
              <p:ext uri="{D42A27DB-BD31-4B8C-83A1-F6EECF244321}">
                <p14:modId xmlns:p14="http://schemas.microsoft.com/office/powerpoint/2010/main" val="1704715624"/>
              </p:ext>
            </p:extLst>
          </p:nvPr>
        </p:nvGraphicFramePr>
        <p:xfrm>
          <a:off x="2645043" y="2098396"/>
          <a:ext cx="5849938" cy="2541588"/>
        </p:xfrm>
        <a:graphic>
          <a:graphicData uri="http://schemas.openxmlformats.org/presentationml/2006/ole">
            <mc:AlternateContent xmlns:mc="http://schemas.openxmlformats.org/markup-compatibility/2006">
              <mc:Choice xmlns:v="urn:schemas-microsoft-com:vml" Requires="v">
                <p:oleObj name="SmartDraw" r:id="rId2" imgW="3620880" imgH="1572480" progId="SmartDraw.2">
                  <p:embed/>
                </p:oleObj>
              </mc:Choice>
              <mc:Fallback>
                <p:oleObj name="SmartDraw" r:id="rId2" imgW="3620880" imgH="1572480" progId="SmartDraw.2">
                  <p:embed/>
                  <p:pic>
                    <p:nvPicPr>
                      <p:cNvPr id="2"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5043" y="2098396"/>
                        <a:ext cx="5849938" cy="254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5">
            <a:extLst>
              <a:ext uri="{FF2B5EF4-FFF2-40B4-BE49-F238E27FC236}">
                <a16:creationId xmlns:a16="http://schemas.microsoft.com/office/drawing/2014/main" id="{5E37C21B-5398-7C5E-4387-7A7AFEF662FB}"/>
              </a:ext>
            </a:extLst>
          </p:cNvPr>
          <p:cNvSpPr txBox="1">
            <a:spLocks noChangeArrowheads="1"/>
          </p:cNvSpPr>
          <p:nvPr/>
        </p:nvSpPr>
        <p:spPr bwMode="auto">
          <a:xfrm>
            <a:off x="1321177" y="1729064"/>
            <a:ext cx="84686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Problem-1: </a:t>
            </a:r>
            <a:r>
              <a:rPr lang="en-US" altLang="en-US" dirty="0"/>
              <a:t>Find V</a:t>
            </a:r>
            <a:r>
              <a:rPr lang="en-US" altLang="en-US" baseline="-25000" dirty="0"/>
              <a:t>X</a:t>
            </a:r>
            <a:r>
              <a:rPr lang="en-US" altLang="en-US" dirty="0"/>
              <a:t> by first finding V</a:t>
            </a:r>
            <a:r>
              <a:rPr lang="en-US" altLang="en-US" baseline="-25000" dirty="0"/>
              <a:t>TH </a:t>
            </a:r>
            <a:r>
              <a:rPr lang="en-US" altLang="en-US" dirty="0"/>
              <a:t>and R</a:t>
            </a:r>
            <a:r>
              <a:rPr lang="en-US" altLang="en-US" baseline="-25000" dirty="0"/>
              <a:t>TH</a:t>
            </a:r>
            <a:r>
              <a:rPr lang="en-US" altLang="en-US" dirty="0"/>
              <a:t> to the left of A-B using </a:t>
            </a:r>
            <a:r>
              <a:rPr lang="en-US" altLang="en-US" dirty="0" err="1"/>
              <a:t>Thevenin</a:t>
            </a:r>
            <a:r>
              <a:rPr lang="en-US" altLang="en-US" dirty="0"/>
              <a:t> Theorem.</a:t>
            </a:r>
          </a:p>
        </p:txBody>
      </p:sp>
      <p:sp>
        <p:nvSpPr>
          <p:cNvPr id="6" name="Text Box 2">
            <a:extLst>
              <a:ext uri="{FF2B5EF4-FFF2-40B4-BE49-F238E27FC236}">
                <a16:creationId xmlns:a16="http://schemas.microsoft.com/office/drawing/2014/main" id="{9AD0A943-6338-70F1-2AB9-54948A76A50E}"/>
              </a:ext>
            </a:extLst>
          </p:cNvPr>
          <p:cNvSpPr txBox="1">
            <a:spLocks noChangeArrowheads="1"/>
          </p:cNvSpPr>
          <p:nvPr/>
        </p:nvSpPr>
        <p:spPr bwMode="auto">
          <a:xfrm>
            <a:off x="4003718" y="768268"/>
            <a:ext cx="31325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u="sng" dirty="0"/>
              <a:t>THEVENIN TEOREM</a:t>
            </a:r>
          </a:p>
        </p:txBody>
      </p:sp>
      <p:sp>
        <p:nvSpPr>
          <p:cNvPr id="8" name="Rectangle 7">
            <a:extLst>
              <a:ext uri="{FF2B5EF4-FFF2-40B4-BE49-F238E27FC236}">
                <a16:creationId xmlns:a16="http://schemas.microsoft.com/office/drawing/2014/main" id="{F6B377BF-4D08-68DF-C7B9-BDCB71A08E77}"/>
              </a:ext>
            </a:extLst>
          </p:cNvPr>
          <p:cNvSpPr/>
          <p:nvPr/>
        </p:nvSpPr>
        <p:spPr>
          <a:xfrm>
            <a:off x="1341644" y="4639984"/>
            <a:ext cx="3249672" cy="507831"/>
          </a:xfrm>
          <a:prstGeom prst="rect">
            <a:avLst/>
          </a:prstGeom>
        </p:spPr>
        <p:txBody>
          <a:bodyPr wrap="none">
            <a:spAutoFit/>
          </a:bodyPr>
          <a:lstStyle/>
          <a:p>
            <a:pPr algn="just">
              <a:lnSpc>
                <a:spcPct val="150000"/>
              </a:lnSpc>
              <a:spcBef>
                <a:spcPts val="600"/>
              </a:spcBef>
              <a:spcAft>
                <a:spcPts val="600"/>
              </a:spcAft>
            </a:pPr>
            <a:r>
              <a:rPr lang="en-IN" b="0" i="0" dirty="0">
                <a:solidFill>
                  <a:srgbClr val="2C2F34"/>
                </a:solidFill>
                <a:effectLst/>
                <a:latin typeface="arial" panose="020B0604020202020204" pitchFamily="34" charset="0"/>
              </a:rPr>
              <a:t>Step-1 Open the load resistor.</a:t>
            </a:r>
            <a:endParaRPr lang="en-IN" b="0" i="0" dirty="0">
              <a:solidFill>
                <a:srgbClr val="2C2F34"/>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18C8EA70-F842-C93A-84C2-FADFD7AAF015}"/>
              </a:ext>
            </a:extLst>
          </p:cNvPr>
          <p:cNvSpPr/>
          <p:nvPr/>
        </p:nvSpPr>
        <p:spPr>
          <a:xfrm>
            <a:off x="1341644" y="5147815"/>
            <a:ext cx="8956593" cy="507831"/>
          </a:xfrm>
          <a:prstGeom prst="rect">
            <a:avLst/>
          </a:prstGeom>
        </p:spPr>
        <p:txBody>
          <a:bodyPr wrap="square">
            <a:spAutoFit/>
          </a:bodyPr>
          <a:lstStyle/>
          <a:p>
            <a:pPr algn="just">
              <a:lnSpc>
                <a:spcPct val="150000"/>
              </a:lnSpc>
              <a:spcBef>
                <a:spcPts val="600"/>
              </a:spcBef>
              <a:spcAft>
                <a:spcPts val="600"/>
              </a:spcAft>
            </a:pPr>
            <a:r>
              <a:rPr lang="en-IN" b="0" i="0" dirty="0">
                <a:solidFill>
                  <a:srgbClr val="2C2F34"/>
                </a:solidFill>
                <a:effectLst/>
                <a:latin typeface="arial" panose="020B0604020202020204" pitchFamily="34" charset="0"/>
              </a:rPr>
              <a:t>Step-2 Calculate the open circuit voltage. This is the </a:t>
            </a:r>
            <a:r>
              <a:rPr lang="en-IN" b="1" i="0" dirty="0" err="1">
                <a:solidFill>
                  <a:srgbClr val="2C2F34"/>
                </a:solidFill>
                <a:effectLst/>
                <a:latin typeface="arial" panose="020B0604020202020204" pitchFamily="34" charset="0"/>
              </a:rPr>
              <a:t>Thevenin</a:t>
            </a:r>
            <a:r>
              <a:rPr lang="en-IN" b="1" i="0" dirty="0">
                <a:solidFill>
                  <a:srgbClr val="2C2F34"/>
                </a:solidFill>
                <a:effectLst/>
                <a:latin typeface="arial" panose="020B0604020202020204" pitchFamily="34" charset="0"/>
              </a:rPr>
              <a:t> Voltage (V</a:t>
            </a:r>
            <a:r>
              <a:rPr lang="en-IN" b="1" i="0" baseline="-25000" dirty="0">
                <a:solidFill>
                  <a:srgbClr val="2C2F34"/>
                </a:solidFill>
                <a:effectLst/>
                <a:latin typeface="arial" panose="020B0604020202020204" pitchFamily="34" charset="0"/>
              </a:rPr>
              <a:t>TH</a:t>
            </a:r>
            <a:r>
              <a:rPr lang="en-IN" b="1" i="0" dirty="0">
                <a:solidFill>
                  <a:srgbClr val="2C2F34"/>
                </a:solidFill>
                <a:effectLst/>
                <a:latin typeface="arial" panose="020B0604020202020204" pitchFamily="34" charset="0"/>
              </a:rPr>
              <a:t>)</a:t>
            </a:r>
            <a:r>
              <a:rPr lang="en-IN" b="0" i="0" dirty="0">
                <a:solidFill>
                  <a:srgbClr val="2C2F34"/>
                </a:solidFill>
                <a:effectLst/>
                <a:latin typeface="arial" panose="020B0604020202020204" pitchFamily="34" charset="0"/>
              </a:rPr>
              <a:t>.</a:t>
            </a:r>
            <a:endParaRPr lang="en-IN" b="0" i="0" dirty="0">
              <a:solidFill>
                <a:srgbClr val="2C2F34"/>
              </a:solidFill>
              <a:effectLst/>
              <a:latin typeface="Arial" panose="020B0604020202020204" pitchFamily="34" charset="0"/>
            </a:endParaRPr>
          </a:p>
        </p:txBody>
      </p:sp>
    </p:spTree>
    <p:extLst>
      <p:ext uri="{BB962C8B-B14F-4D97-AF65-F5344CB8AC3E}">
        <p14:creationId xmlns:p14="http://schemas.microsoft.com/office/powerpoint/2010/main" val="563196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03B6280D-9E9C-4B24-0D52-50288439A32E}"/>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3012B307-4052-AB1F-E405-FF42AE9F3DEA}"/>
              </a:ext>
            </a:extLst>
          </p:cNvPr>
          <p:cNvSpPr>
            <a:spLocks noGrp="1"/>
          </p:cNvSpPr>
          <p:nvPr>
            <p:ph type="sldNum" sz="quarter" idx="12"/>
          </p:nvPr>
        </p:nvSpPr>
        <p:spPr/>
        <p:txBody>
          <a:bodyPr/>
          <a:lstStyle/>
          <a:p>
            <a:fld id="{3A98EE3D-8CD1-4C3F-BD1C-C98C9596463C}" type="slidenum">
              <a:rPr lang="en-US" smtClean="0"/>
              <a:t>3</a:t>
            </a:fld>
            <a:endParaRPr lang="en-US"/>
          </a:p>
        </p:txBody>
      </p:sp>
      <p:graphicFrame>
        <p:nvGraphicFramePr>
          <p:cNvPr id="2" name="Object 4">
            <a:extLst>
              <a:ext uri="{FF2B5EF4-FFF2-40B4-BE49-F238E27FC236}">
                <a16:creationId xmlns:a16="http://schemas.microsoft.com/office/drawing/2014/main" id="{59F0E336-965D-2726-74B3-45D3D4F08144}"/>
              </a:ext>
            </a:extLst>
          </p:cNvPr>
          <p:cNvGraphicFramePr>
            <a:graphicFrameLocks noChangeAspect="1"/>
          </p:cNvGraphicFramePr>
          <p:nvPr>
            <p:extLst>
              <p:ext uri="{D42A27DB-BD31-4B8C-83A1-F6EECF244321}">
                <p14:modId xmlns:p14="http://schemas.microsoft.com/office/powerpoint/2010/main" val="3651976485"/>
              </p:ext>
            </p:extLst>
          </p:nvPr>
        </p:nvGraphicFramePr>
        <p:xfrm>
          <a:off x="1487097" y="1090399"/>
          <a:ext cx="5105400" cy="2363788"/>
        </p:xfrm>
        <a:graphic>
          <a:graphicData uri="http://schemas.openxmlformats.org/presentationml/2006/ole">
            <mc:AlternateContent xmlns:mc="http://schemas.openxmlformats.org/markup-compatibility/2006">
              <mc:Choice xmlns:v="urn:schemas-microsoft-com:vml" Requires="v">
                <p:oleObj name="SmartDraw" r:id="rId2" imgW="3396960" imgH="1572480" progId="SmartDraw.2">
                  <p:embed/>
                </p:oleObj>
              </mc:Choice>
              <mc:Fallback>
                <p:oleObj name="SmartDraw" r:id="rId2" imgW="3396960" imgH="1572480" progId="SmartDraw.2">
                  <p:embed/>
                  <p:pic>
                    <p:nvPicPr>
                      <p:cNvPr id="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097" y="1090399"/>
                        <a:ext cx="5105400" cy="236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6">
            <a:extLst>
              <a:ext uri="{FF2B5EF4-FFF2-40B4-BE49-F238E27FC236}">
                <a16:creationId xmlns:a16="http://schemas.microsoft.com/office/drawing/2014/main" id="{E1CA3192-96BB-9D5E-2041-AC62E3B2C466}"/>
              </a:ext>
            </a:extLst>
          </p:cNvPr>
          <p:cNvGraphicFramePr>
            <a:graphicFrameLocks noChangeAspect="1"/>
          </p:cNvGraphicFramePr>
          <p:nvPr>
            <p:extLst>
              <p:ext uri="{D42A27DB-BD31-4B8C-83A1-F6EECF244321}">
                <p14:modId xmlns:p14="http://schemas.microsoft.com/office/powerpoint/2010/main" val="2366558725"/>
              </p:ext>
            </p:extLst>
          </p:nvPr>
        </p:nvGraphicFramePr>
        <p:xfrm>
          <a:off x="7282669" y="1954181"/>
          <a:ext cx="3124200" cy="973138"/>
        </p:xfrm>
        <a:graphic>
          <a:graphicData uri="http://schemas.openxmlformats.org/presentationml/2006/ole">
            <mc:AlternateContent xmlns:mc="http://schemas.openxmlformats.org/markup-compatibility/2006">
              <mc:Choice xmlns:v="urn:schemas-microsoft-com:vml" Requires="v">
                <p:oleObj name="Equation" r:id="rId4" imgW="1346040" imgH="419040" progId="Equation.DSMT4">
                  <p:embed/>
                </p:oleObj>
              </mc:Choice>
              <mc:Fallback>
                <p:oleObj name="Equation" r:id="rId4" imgW="1346040" imgH="419040" progId="Equation.DSMT4">
                  <p:embed/>
                  <p:pic>
                    <p:nvPicPr>
                      <p:cNvPr id="3"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2669" y="1954181"/>
                        <a:ext cx="3124200" cy="97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7">
            <a:extLst>
              <a:ext uri="{FF2B5EF4-FFF2-40B4-BE49-F238E27FC236}">
                <a16:creationId xmlns:a16="http://schemas.microsoft.com/office/drawing/2014/main" id="{192FE76E-36FE-E7AA-7EBE-340FD9A4C558}"/>
              </a:ext>
            </a:extLst>
          </p:cNvPr>
          <p:cNvSpPr txBox="1">
            <a:spLocks noChangeArrowheads="1"/>
          </p:cNvSpPr>
          <p:nvPr/>
        </p:nvSpPr>
        <p:spPr bwMode="auto">
          <a:xfrm>
            <a:off x="720170" y="3868472"/>
            <a:ext cx="100001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t>Notice that there is no current flowing in the 4 </a:t>
            </a:r>
            <a:r>
              <a:rPr lang="en-US" altLang="en-US" dirty="0">
                <a:sym typeface="Symbol" panose="05050102010706020507" pitchFamily="18" charset="2"/>
              </a:rPr>
              <a:t> resistor (A-B) is open.  Thus there can be no voltage across the resistor.</a:t>
            </a:r>
            <a:endParaRPr lang="en-US" altLang="en-US" dirty="0"/>
          </a:p>
        </p:txBody>
      </p:sp>
      <p:sp>
        <p:nvSpPr>
          <p:cNvPr id="5" name="Text Box 4">
            <a:extLst>
              <a:ext uri="{FF2B5EF4-FFF2-40B4-BE49-F238E27FC236}">
                <a16:creationId xmlns:a16="http://schemas.microsoft.com/office/drawing/2014/main" id="{7B69CCAE-CB65-6E35-9264-F029E37C56EF}"/>
              </a:ext>
            </a:extLst>
          </p:cNvPr>
          <p:cNvSpPr txBox="1">
            <a:spLocks noChangeArrowheads="1"/>
          </p:cNvSpPr>
          <p:nvPr/>
        </p:nvSpPr>
        <p:spPr bwMode="auto">
          <a:xfrm>
            <a:off x="731652" y="5641828"/>
            <a:ext cx="998868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t>We now deactivate the sources to the left of A-B and find the resistance seen looking in these terminals as shown in Fig.</a:t>
            </a:r>
          </a:p>
        </p:txBody>
      </p:sp>
      <p:sp>
        <p:nvSpPr>
          <p:cNvPr id="6" name="Rectangle 5">
            <a:extLst>
              <a:ext uri="{FF2B5EF4-FFF2-40B4-BE49-F238E27FC236}">
                <a16:creationId xmlns:a16="http://schemas.microsoft.com/office/drawing/2014/main" id="{CD49EBF7-CE93-5AFB-B82B-AB56FE889035}"/>
              </a:ext>
            </a:extLst>
          </p:cNvPr>
          <p:cNvSpPr/>
          <p:nvPr/>
        </p:nvSpPr>
        <p:spPr>
          <a:xfrm>
            <a:off x="720170" y="4781735"/>
            <a:ext cx="10751661" cy="923330"/>
          </a:xfrm>
          <a:prstGeom prst="rect">
            <a:avLst/>
          </a:prstGeom>
        </p:spPr>
        <p:txBody>
          <a:bodyPr wrap="none">
            <a:spAutoFit/>
          </a:bodyPr>
          <a:lstStyle/>
          <a:p>
            <a:r>
              <a:rPr lang="en-IN" b="0" i="0" dirty="0">
                <a:solidFill>
                  <a:srgbClr val="2C2F34"/>
                </a:solidFill>
                <a:effectLst/>
                <a:latin typeface="arial" panose="020B0604020202020204" pitchFamily="34" charset="0"/>
              </a:rPr>
              <a:t>Step-3 &amp; 4 Open current sources and short voltage sources and calculate the Open Circuit Resistance. </a:t>
            </a:r>
          </a:p>
          <a:p>
            <a:r>
              <a:rPr lang="en-IN" b="0" i="0" dirty="0">
                <a:solidFill>
                  <a:srgbClr val="2C2F34"/>
                </a:solidFill>
                <a:effectLst/>
                <a:latin typeface="arial" panose="020B0604020202020204" pitchFamily="34" charset="0"/>
              </a:rPr>
              <a:t>This is the </a:t>
            </a:r>
            <a:r>
              <a:rPr lang="en-IN" b="1" i="0" dirty="0" err="1">
                <a:solidFill>
                  <a:srgbClr val="2C2F34"/>
                </a:solidFill>
                <a:effectLst/>
                <a:latin typeface="arial" panose="020B0604020202020204" pitchFamily="34" charset="0"/>
              </a:rPr>
              <a:t>Thevenin</a:t>
            </a:r>
            <a:r>
              <a:rPr lang="en-IN" b="1" i="0" dirty="0">
                <a:solidFill>
                  <a:srgbClr val="2C2F34"/>
                </a:solidFill>
                <a:effectLst/>
                <a:latin typeface="arial" panose="020B0604020202020204" pitchFamily="34" charset="0"/>
              </a:rPr>
              <a:t> Resistance (R</a:t>
            </a:r>
            <a:r>
              <a:rPr lang="en-IN" b="1" i="0" baseline="-25000" dirty="0">
                <a:solidFill>
                  <a:srgbClr val="2C2F34"/>
                </a:solidFill>
                <a:effectLst/>
                <a:latin typeface="arial" panose="020B0604020202020204" pitchFamily="34" charset="0"/>
              </a:rPr>
              <a:t>TH</a:t>
            </a:r>
            <a:r>
              <a:rPr lang="en-IN" b="1" i="0" dirty="0">
                <a:solidFill>
                  <a:srgbClr val="2C2F34"/>
                </a:solidFill>
                <a:effectLst/>
                <a:latin typeface="arial" panose="020B0604020202020204" pitchFamily="34" charset="0"/>
              </a:rPr>
              <a:t>)</a:t>
            </a:r>
            <a:r>
              <a:rPr lang="en-IN" b="0" i="0" dirty="0">
                <a:solidFill>
                  <a:srgbClr val="2C2F34"/>
                </a:solidFill>
                <a:effectLst/>
                <a:latin typeface="arial" panose="020B0604020202020204" pitchFamily="34" charset="0"/>
              </a:rPr>
              <a:t>.</a:t>
            </a:r>
            <a:endParaRPr lang="en-IN" b="0" i="0" dirty="0">
              <a:solidFill>
                <a:srgbClr val="2C2F34"/>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560945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03B6280D-9E9C-4B24-0D52-50288439A32E}"/>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3012B307-4052-AB1F-E405-FF42AE9F3DEA}"/>
              </a:ext>
            </a:extLst>
          </p:cNvPr>
          <p:cNvSpPr>
            <a:spLocks noGrp="1"/>
          </p:cNvSpPr>
          <p:nvPr>
            <p:ph type="sldNum" sz="quarter" idx="12"/>
          </p:nvPr>
        </p:nvSpPr>
        <p:spPr/>
        <p:txBody>
          <a:bodyPr/>
          <a:lstStyle/>
          <a:p>
            <a:fld id="{3A98EE3D-8CD1-4C3F-BD1C-C98C9596463C}" type="slidenum">
              <a:rPr lang="en-US" smtClean="0"/>
              <a:t>4</a:t>
            </a:fld>
            <a:endParaRPr lang="en-US"/>
          </a:p>
        </p:txBody>
      </p:sp>
      <p:graphicFrame>
        <p:nvGraphicFramePr>
          <p:cNvPr id="2" name="Object 5">
            <a:extLst>
              <a:ext uri="{FF2B5EF4-FFF2-40B4-BE49-F238E27FC236}">
                <a16:creationId xmlns:a16="http://schemas.microsoft.com/office/drawing/2014/main" id="{9EF85FD4-4C81-BEB9-A1F9-1C332C780E8A}"/>
              </a:ext>
            </a:extLst>
          </p:cNvPr>
          <p:cNvGraphicFramePr>
            <a:graphicFrameLocks noChangeAspect="1"/>
          </p:cNvGraphicFramePr>
          <p:nvPr>
            <p:extLst>
              <p:ext uri="{D42A27DB-BD31-4B8C-83A1-F6EECF244321}">
                <p14:modId xmlns:p14="http://schemas.microsoft.com/office/powerpoint/2010/main" val="2607852214"/>
              </p:ext>
            </p:extLst>
          </p:nvPr>
        </p:nvGraphicFramePr>
        <p:xfrm>
          <a:off x="3292257" y="956765"/>
          <a:ext cx="4616450" cy="2565400"/>
        </p:xfrm>
        <a:graphic>
          <a:graphicData uri="http://schemas.openxmlformats.org/presentationml/2006/ole">
            <mc:AlternateContent xmlns:mc="http://schemas.openxmlformats.org/markup-compatibility/2006">
              <mc:Choice xmlns:v="urn:schemas-microsoft-com:vml" Requires="v">
                <p:oleObj name="SmartDraw" r:id="rId2" imgW="2829960" imgH="1572480" progId="SmartDraw.2">
                  <p:embed/>
                </p:oleObj>
              </mc:Choice>
              <mc:Fallback>
                <p:oleObj name="SmartDraw" r:id="rId2" imgW="2829960" imgH="1572480" progId="SmartDraw.2">
                  <p:embed/>
                  <p:pic>
                    <p:nvPicPr>
                      <p:cNvPr id="2"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2257" y="956765"/>
                        <a:ext cx="4616450"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 Box 10">
            <a:extLst>
              <a:ext uri="{FF2B5EF4-FFF2-40B4-BE49-F238E27FC236}">
                <a16:creationId xmlns:a16="http://schemas.microsoft.com/office/drawing/2014/main" id="{D00C6CA0-D2B5-707F-65BD-D2DBA6251D53}"/>
              </a:ext>
            </a:extLst>
          </p:cNvPr>
          <p:cNvSpPr txBox="1">
            <a:spLocks noChangeArrowheads="1"/>
          </p:cNvSpPr>
          <p:nvPr/>
        </p:nvSpPr>
        <p:spPr bwMode="auto">
          <a:xfrm>
            <a:off x="4021571" y="3764161"/>
            <a:ext cx="3414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R</a:t>
            </a:r>
            <a:r>
              <a:rPr lang="en-US" altLang="en-US" baseline="-25000" dirty="0"/>
              <a:t>TH</a:t>
            </a:r>
            <a:r>
              <a:rPr lang="en-US" altLang="en-US" dirty="0"/>
              <a:t> =  12||6  +  4   =   8 </a:t>
            </a:r>
            <a:r>
              <a:rPr lang="en-US" altLang="en-US" dirty="0">
                <a:sym typeface="Symbol" panose="05050102010706020507" pitchFamily="18" charset="2"/>
              </a:rPr>
              <a:t></a:t>
            </a:r>
            <a:endParaRPr lang="en-US" altLang="en-US" dirty="0"/>
          </a:p>
        </p:txBody>
      </p:sp>
      <p:sp>
        <p:nvSpPr>
          <p:cNvPr id="4" name="Left Arrow 3">
            <a:extLst>
              <a:ext uri="{FF2B5EF4-FFF2-40B4-BE49-F238E27FC236}">
                <a16:creationId xmlns:a16="http://schemas.microsoft.com/office/drawing/2014/main" id="{6689AABA-5992-237B-BFF7-AC0AC589DE3B}"/>
              </a:ext>
            </a:extLst>
          </p:cNvPr>
          <p:cNvSpPr/>
          <p:nvPr/>
        </p:nvSpPr>
        <p:spPr>
          <a:xfrm>
            <a:off x="7436284" y="2239465"/>
            <a:ext cx="1741118" cy="34150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4D54FD3B-7799-E2A7-DB73-07A1FAB8D0F5}"/>
              </a:ext>
            </a:extLst>
          </p:cNvPr>
          <p:cNvSpPr/>
          <p:nvPr/>
        </p:nvSpPr>
        <p:spPr>
          <a:xfrm>
            <a:off x="9383276" y="2113592"/>
            <a:ext cx="721052" cy="461665"/>
          </a:xfrm>
          <a:prstGeom prst="rect">
            <a:avLst/>
          </a:prstGeom>
        </p:spPr>
        <p:txBody>
          <a:bodyPr wrap="square">
            <a:spAutoFit/>
          </a:bodyPr>
          <a:lstStyle/>
          <a:p>
            <a:r>
              <a:rPr lang="en-US" altLang="en-US" sz="2400" dirty="0"/>
              <a:t>R</a:t>
            </a:r>
            <a:r>
              <a:rPr lang="en-US" altLang="en-US" sz="2400" baseline="-25000" dirty="0"/>
              <a:t>TH</a:t>
            </a:r>
            <a:r>
              <a:rPr lang="en-US" altLang="en-US" sz="2400" dirty="0"/>
              <a:t> </a:t>
            </a:r>
            <a:endParaRPr lang="en-IN" sz="2400" dirty="0"/>
          </a:p>
        </p:txBody>
      </p:sp>
      <p:sp>
        <p:nvSpPr>
          <p:cNvPr id="6" name="Rectangle 5">
            <a:extLst>
              <a:ext uri="{FF2B5EF4-FFF2-40B4-BE49-F238E27FC236}">
                <a16:creationId xmlns:a16="http://schemas.microsoft.com/office/drawing/2014/main" id="{A5509693-0FAE-60F7-1395-31DC9F234BF7}"/>
              </a:ext>
            </a:extLst>
          </p:cNvPr>
          <p:cNvSpPr/>
          <p:nvPr/>
        </p:nvSpPr>
        <p:spPr>
          <a:xfrm>
            <a:off x="885172" y="4343200"/>
            <a:ext cx="10421655" cy="923330"/>
          </a:xfrm>
          <a:prstGeom prst="rect">
            <a:avLst/>
          </a:prstGeom>
        </p:spPr>
        <p:txBody>
          <a:bodyPr wrap="square">
            <a:spAutoFit/>
          </a:bodyPr>
          <a:lstStyle/>
          <a:p>
            <a:pPr algn="just">
              <a:lnSpc>
                <a:spcPct val="150000"/>
              </a:lnSpc>
              <a:spcBef>
                <a:spcPts val="600"/>
              </a:spcBef>
              <a:spcAft>
                <a:spcPts val="600"/>
              </a:spcAft>
            </a:pPr>
            <a:r>
              <a:rPr lang="en-IN" b="0" i="0" dirty="0">
                <a:solidFill>
                  <a:srgbClr val="2C2F34"/>
                </a:solidFill>
                <a:effectLst/>
                <a:latin typeface="arial" panose="020B0604020202020204" pitchFamily="34" charset="0"/>
              </a:rPr>
              <a:t>Step-5 Now draw the </a:t>
            </a:r>
            <a:r>
              <a:rPr lang="en-IN" b="1" i="0" dirty="0">
                <a:solidFill>
                  <a:srgbClr val="2C2F34"/>
                </a:solidFill>
                <a:effectLst/>
                <a:latin typeface="arial" panose="020B0604020202020204" pitchFamily="34" charset="0"/>
              </a:rPr>
              <a:t>equivalent </a:t>
            </a:r>
            <a:r>
              <a:rPr lang="en-IN" b="1" i="0" dirty="0" err="1">
                <a:solidFill>
                  <a:srgbClr val="2C2F34"/>
                </a:solidFill>
                <a:effectLst/>
                <a:latin typeface="arial" panose="020B0604020202020204" pitchFamily="34" charset="0"/>
              </a:rPr>
              <a:t>Thevenin</a:t>
            </a:r>
            <a:r>
              <a:rPr lang="en-IN" b="1" i="0" dirty="0">
                <a:solidFill>
                  <a:srgbClr val="2C2F34"/>
                </a:solidFill>
                <a:effectLst/>
                <a:latin typeface="arial" panose="020B0604020202020204" pitchFamily="34" charset="0"/>
              </a:rPr>
              <a:t> circuit</a:t>
            </a:r>
            <a:r>
              <a:rPr lang="en-IN" b="0" i="0" dirty="0">
                <a:solidFill>
                  <a:srgbClr val="2C2F34"/>
                </a:solidFill>
                <a:effectLst/>
                <a:latin typeface="arial" panose="020B0604020202020204" pitchFamily="34" charset="0"/>
              </a:rPr>
              <a:t> of that </a:t>
            </a:r>
            <a:r>
              <a:rPr lang="en-IN" b="1" i="0" dirty="0">
                <a:solidFill>
                  <a:srgbClr val="2C2F34"/>
                </a:solidFill>
                <a:effectLst/>
                <a:latin typeface="arial" panose="020B0604020202020204" pitchFamily="34" charset="0"/>
              </a:rPr>
              <a:t>linear electric network</a:t>
            </a:r>
            <a:r>
              <a:rPr lang="en-IN" b="0" i="0" dirty="0">
                <a:solidFill>
                  <a:srgbClr val="2C2F34"/>
                </a:solidFill>
                <a:effectLst/>
                <a:latin typeface="arial" panose="020B0604020202020204" pitchFamily="34" charset="0"/>
              </a:rPr>
              <a:t> or </a:t>
            </a:r>
            <a:r>
              <a:rPr lang="en-IN" b="1" i="0" dirty="0">
                <a:solidFill>
                  <a:srgbClr val="2C2F34"/>
                </a:solidFill>
                <a:effectLst/>
                <a:latin typeface="arial" panose="020B0604020202020204" pitchFamily="34" charset="0"/>
              </a:rPr>
              <a:t>complex circuit</a:t>
            </a:r>
            <a:r>
              <a:rPr lang="en-IN" b="0" i="0" dirty="0">
                <a:solidFill>
                  <a:srgbClr val="2C2F34"/>
                </a:solidFill>
                <a:effectLst/>
                <a:latin typeface="arial" panose="020B0604020202020204" pitchFamily="34" charset="0"/>
              </a:rPr>
              <a:t> which had to be </a:t>
            </a:r>
            <a:r>
              <a:rPr lang="en-IN" b="1" i="1" dirty="0">
                <a:solidFill>
                  <a:srgbClr val="2C2F34"/>
                </a:solidFill>
                <a:effectLst/>
                <a:latin typeface="arial" panose="020B0604020202020204" pitchFamily="34" charset="0"/>
              </a:rPr>
              <a:t>simplified and </a:t>
            </a:r>
            <a:r>
              <a:rPr lang="en-IN" b="1" i="1" dirty="0" err="1">
                <a:solidFill>
                  <a:srgbClr val="2C2F34"/>
                </a:solidFill>
                <a:effectLst/>
                <a:latin typeface="arial" panose="020B0604020202020204" pitchFamily="34" charset="0"/>
              </a:rPr>
              <a:t>analyzed</a:t>
            </a:r>
            <a:r>
              <a:rPr lang="en-IN" b="1" i="1" dirty="0">
                <a:solidFill>
                  <a:srgbClr val="2C2F34"/>
                </a:solidFill>
                <a:effectLst/>
                <a:latin typeface="arial" panose="020B0604020202020204" pitchFamily="34" charset="0"/>
              </a:rPr>
              <a:t> by </a:t>
            </a:r>
            <a:r>
              <a:rPr lang="en-IN" b="1" i="1" dirty="0" err="1">
                <a:solidFill>
                  <a:srgbClr val="2C2F34"/>
                </a:solidFill>
                <a:effectLst/>
                <a:latin typeface="arial" panose="020B0604020202020204" pitchFamily="34" charset="0"/>
              </a:rPr>
              <a:t>Thevenin’s</a:t>
            </a:r>
            <a:r>
              <a:rPr lang="en-IN" b="1" i="1" dirty="0">
                <a:solidFill>
                  <a:srgbClr val="2C2F34"/>
                </a:solidFill>
                <a:effectLst/>
                <a:latin typeface="arial" panose="020B0604020202020204" pitchFamily="34" charset="0"/>
              </a:rPr>
              <a:t> Theorem</a:t>
            </a:r>
            <a:r>
              <a:rPr lang="en-IN" b="0" i="0" dirty="0">
                <a:solidFill>
                  <a:srgbClr val="2C2F34"/>
                </a:solidFill>
                <a:effectLst/>
                <a:latin typeface="arial" panose="020B0604020202020204" pitchFamily="34" charset="0"/>
              </a:rPr>
              <a:t>. </a:t>
            </a:r>
          </a:p>
        </p:txBody>
      </p:sp>
    </p:spTree>
    <p:extLst>
      <p:ext uri="{BB962C8B-B14F-4D97-AF65-F5344CB8AC3E}">
        <p14:creationId xmlns:p14="http://schemas.microsoft.com/office/powerpoint/2010/main" val="181937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03B6280D-9E9C-4B24-0D52-50288439A32E}"/>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3012B307-4052-AB1F-E405-FF42AE9F3DEA}"/>
              </a:ext>
            </a:extLst>
          </p:cNvPr>
          <p:cNvSpPr>
            <a:spLocks noGrp="1"/>
          </p:cNvSpPr>
          <p:nvPr>
            <p:ph type="sldNum" sz="quarter" idx="12"/>
          </p:nvPr>
        </p:nvSpPr>
        <p:spPr/>
        <p:txBody>
          <a:bodyPr/>
          <a:lstStyle/>
          <a:p>
            <a:fld id="{3A98EE3D-8CD1-4C3F-BD1C-C98C9596463C}" type="slidenum">
              <a:rPr lang="en-US" smtClean="0"/>
              <a:t>5</a:t>
            </a:fld>
            <a:endParaRPr lang="en-US"/>
          </a:p>
        </p:txBody>
      </p:sp>
      <p:sp>
        <p:nvSpPr>
          <p:cNvPr id="2" name="Text Box 4">
            <a:extLst>
              <a:ext uri="{FF2B5EF4-FFF2-40B4-BE49-F238E27FC236}">
                <a16:creationId xmlns:a16="http://schemas.microsoft.com/office/drawing/2014/main" id="{41C6C2C0-7285-36A6-1291-DC25031CFEB2}"/>
              </a:ext>
            </a:extLst>
          </p:cNvPr>
          <p:cNvSpPr txBox="1">
            <a:spLocks noChangeArrowheads="1"/>
          </p:cNvSpPr>
          <p:nvPr/>
        </p:nvSpPr>
        <p:spPr bwMode="auto">
          <a:xfrm>
            <a:off x="960290" y="1294276"/>
            <a:ext cx="89865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t>We connect this to the load in order to find V</a:t>
            </a:r>
            <a:r>
              <a:rPr lang="en-US" altLang="en-US" baseline="-25000" dirty="0"/>
              <a:t>X</a:t>
            </a:r>
            <a:r>
              <a:rPr lang="en-US" altLang="en-US" dirty="0"/>
              <a:t>.</a:t>
            </a:r>
          </a:p>
        </p:txBody>
      </p:sp>
      <p:graphicFrame>
        <p:nvGraphicFramePr>
          <p:cNvPr id="3" name="Object 5">
            <a:extLst>
              <a:ext uri="{FF2B5EF4-FFF2-40B4-BE49-F238E27FC236}">
                <a16:creationId xmlns:a16="http://schemas.microsoft.com/office/drawing/2014/main" id="{6F0D02B6-4646-C636-AAF4-8D1D5E575164}"/>
              </a:ext>
            </a:extLst>
          </p:cNvPr>
          <p:cNvGraphicFramePr>
            <a:graphicFrameLocks noChangeAspect="1"/>
          </p:cNvGraphicFramePr>
          <p:nvPr>
            <p:extLst>
              <p:ext uri="{D42A27DB-BD31-4B8C-83A1-F6EECF244321}">
                <p14:modId xmlns:p14="http://schemas.microsoft.com/office/powerpoint/2010/main" val="1369399760"/>
              </p:ext>
            </p:extLst>
          </p:nvPr>
        </p:nvGraphicFramePr>
        <p:xfrm>
          <a:off x="2379080" y="1765524"/>
          <a:ext cx="4495800" cy="2622550"/>
        </p:xfrm>
        <a:graphic>
          <a:graphicData uri="http://schemas.openxmlformats.org/presentationml/2006/ole">
            <mc:AlternateContent xmlns:mc="http://schemas.openxmlformats.org/markup-compatibility/2006">
              <mc:Choice xmlns:v="urn:schemas-microsoft-com:vml" Requires="v">
                <p:oleObj name="SmartDraw" r:id="rId2" imgW="3117960" imgH="1819440" progId="SmartDraw.2">
                  <p:embed/>
                </p:oleObj>
              </mc:Choice>
              <mc:Fallback>
                <p:oleObj name="SmartDraw" r:id="rId2" imgW="3117960" imgH="1819440" progId="SmartDraw.2">
                  <p:embed/>
                  <p:pic>
                    <p:nvPicPr>
                      <p:cNvPr id="3"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9080" y="1765524"/>
                        <a:ext cx="4495800" cy="262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8">
            <a:extLst>
              <a:ext uri="{FF2B5EF4-FFF2-40B4-BE49-F238E27FC236}">
                <a16:creationId xmlns:a16="http://schemas.microsoft.com/office/drawing/2014/main" id="{DC56C085-347B-5982-71CF-54852B4AFB90}"/>
              </a:ext>
            </a:extLst>
          </p:cNvPr>
          <p:cNvGraphicFramePr>
            <a:graphicFrameLocks noChangeAspect="1"/>
          </p:cNvGraphicFramePr>
          <p:nvPr>
            <p:extLst>
              <p:ext uri="{D42A27DB-BD31-4B8C-83A1-F6EECF244321}">
                <p14:modId xmlns:p14="http://schemas.microsoft.com/office/powerpoint/2010/main" val="1647627234"/>
              </p:ext>
            </p:extLst>
          </p:nvPr>
        </p:nvGraphicFramePr>
        <p:xfrm>
          <a:off x="3660040" y="4605259"/>
          <a:ext cx="2563813" cy="911225"/>
        </p:xfrm>
        <a:graphic>
          <a:graphicData uri="http://schemas.openxmlformats.org/presentationml/2006/ole">
            <mc:AlternateContent xmlns:mc="http://schemas.openxmlformats.org/markup-compatibility/2006">
              <mc:Choice xmlns:v="urn:schemas-microsoft-com:vml" Requires="v">
                <p:oleObj name="Equation" r:id="rId4" imgW="1180800" imgH="419040" progId="Equation.DSMT4">
                  <p:embed/>
                </p:oleObj>
              </mc:Choice>
              <mc:Fallback>
                <p:oleObj name="Equation" r:id="rId4" imgW="1180800" imgH="419040" progId="Equation.DSMT4">
                  <p:embed/>
                  <p:pic>
                    <p:nvPicPr>
                      <p:cNvPr id="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0040" y="4605259"/>
                        <a:ext cx="2563813"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44494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03B6280D-9E9C-4B24-0D52-50288439A32E}"/>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3012B307-4052-AB1F-E405-FF42AE9F3DEA}"/>
              </a:ext>
            </a:extLst>
          </p:cNvPr>
          <p:cNvSpPr>
            <a:spLocks noGrp="1"/>
          </p:cNvSpPr>
          <p:nvPr>
            <p:ph type="sldNum" sz="quarter" idx="12"/>
          </p:nvPr>
        </p:nvSpPr>
        <p:spPr/>
        <p:txBody>
          <a:bodyPr/>
          <a:lstStyle/>
          <a:p>
            <a:fld id="{3A98EE3D-8CD1-4C3F-BD1C-C98C9596463C}" type="slidenum">
              <a:rPr lang="en-US" smtClean="0"/>
              <a:t>6</a:t>
            </a:fld>
            <a:endParaRPr lang="en-US"/>
          </a:p>
        </p:txBody>
      </p:sp>
      <p:graphicFrame>
        <p:nvGraphicFramePr>
          <p:cNvPr id="2" name="Object 5">
            <a:extLst>
              <a:ext uri="{FF2B5EF4-FFF2-40B4-BE49-F238E27FC236}">
                <a16:creationId xmlns:a16="http://schemas.microsoft.com/office/drawing/2014/main" id="{79229F96-FE2E-E8D0-53BB-93C959D3C26E}"/>
              </a:ext>
            </a:extLst>
          </p:cNvPr>
          <p:cNvGraphicFramePr>
            <a:graphicFrameLocks noChangeAspect="1"/>
          </p:cNvGraphicFramePr>
          <p:nvPr>
            <p:extLst>
              <p:ext uri="{D42A27DB-BD31-4B8C-83A1-F6EECF244321}">
                <p14:modId xmlns:p14="http://schemas.microsoft.com/office/powerpoint/2010/main" val="4055786208"/>
              </p:ext>
            </p:extLst>
          </p:nvPr>
        </p:nvGraphicFramePr>
        <p:xfrm>
          <a:off x="3513880" y="1258449"/>
          <a:ext cx="4772764" cy="2889068"/>
        </p:xfrm>
        <a:graphic>
          <a:graphicData uri="http://schemas.openxmlformats.org/presentationml/2006/ole">
            <mc:AlternateContent xmlns:mc="http://schemas.openxmlformats.org/markup-compatibility/2006">
              <mc:Choice xmlns:v="urn:schemas-microsoft-com:vml" Requires="v">
                <p:oleObj name="SmartDraw" r:id="rId2" imgW="3648240" imgH="2208240" progId="SmartDraw.2">
                  <p:embed/>
                </p:oleObj>
              </mc:Choice>
              <mc:Fallback>
                <p:oleObj name="SmartDraw" r:id="rId2" imgW="3648240" imgH="2208240" progId="SmartDraw.2">
                  <p:embed/>
                  <p:pic>
                    <p:nvPicPr>
                      <p:cNvPr id="2"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3880" y="1258449"/>
                        <a:ext cx="4772764" cy="2889068"/>
                      </a:xfrm>
                      <a:prstGeom prst="rect">
                        <a:avLst/>
                      </a:prstGeom>
                      <a:noFill/>
                      <a:ln>
                        <a:noFill/>
                      </a:ln>
                      <a:effectLst/>
                    </p:spPr>
                  </p:pic>
                </p:oleObj>
              </mc:Fallback>
            </mc:AlternateContent>
          </a:graphicData>
        </a:graphic>
      </p:graphicFrame>
      <p:sp>
        <p:nvSpPr>
          <p:cNvPr id="3" name="Text Box 7">
            <a:extLst>
              <a:ext uri="{FF2B5EF4-FFF2-40B4-BE49-F238E27FC236}">
                <a16:creationId xmlns:a16="http://schemas.microsoft.com/office/drawing/2014/main" id="{BD839E92-F135-D656-18AD-8FAD75C5FC59}"/>
              </a:ext>
            </a:extLst>
          </p:cNvPr>
          <p:cNvSpPr txBox="1">
            <a:spLocks noChangeArrowheads="1"/>
          </p:cNvSpPr>
          <p:nvPr/>
        </p:nvSpPr>
        <p:spPr bwMode="auto">
          <a:xfrm>
            <a:off x="940199" y="5528998"/>
            <a:ext cx="105343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t>We first find V</a:t>
            </a:r>
            <a:r>
              <a:rPr lang="en-US" altLang="en-US" baseline="-25000" dirty="0"/>
              <a:t>TH</a:t>
            </a:r>
            <a:r>
              <a:rPr lang="en-US" altLang="en-US" dirty="0"/>
              <a:t> with the 17 </a:t>
            </a:r>
            <a:r>
              <a:rPr lang="en-US" altLang="en-US" dirty="0">
                <a:sym typeface="Symbol" panose="05050102010706020507" pitchFamily="18" charset="2"/>
              </a:rPr>
              <a:t> resistor removed. Next we find R</a:t>
            </a:r>
            <a:r>
              <a:rPr lang="en-US" altLang="en-US" baseline="-25000" dirty="0">
                <a:sym typeface="Symbol" panose="05050102010706020507" pitchFamily="18" charset="2"/>
              </a:rPr>
              <a:t>TH</a:t>
            </a:r>
            <a:r>
              <a:rPr lang="en-US" altLang="en-US" dirty="0">
                <a:sym typeface="Symbol" panose="05050102010706020507" pitchFamily="18" charset="2"/>
              </a:rPr>
              <a:t> by looking into terminals A-B</a:t>
            </a:r>
          </a:p>
          <a:p>
            <a:r>
              <a:rPr lang="en-US" altLang="en-US" dirty="0">
                <a:sym typeface="Symbol" panose="05050102010706020507" pitchFamily="18" charset="2"/>
              </a:rPr>
              <a:t>with the sources deactivated.</a:t>
            </a:r>
            <a:endParaRPr lang="en-US" altLang="en-US" dirty="0"/>
          </a:p>
        </p:txBody>
      </p:sp>
      <p:sp>
        <p:nvSpPr>
          <p:cNvPr id="4" name="Text Box 4">
            <a:extLst>
              <a:ext uri="{FF2B5EF4-FFF2-40B4-BE49-F238E27FC236}">
                <a16:creationId xmlns:a16="http://schemas.microsoft.com/office/drawing/2014/main" id="{D41DD281-DDA6-3B9D-6205-AF164F05A3DD}"/>
              </a:ext>
            </a:extLst>
          </p:cNvPr>
          <p:cNvSpPr txBox="1">
            <a:spLocks noChangeArrowheads="1"/>
          </p:cNvSpPr>
          <p:nvPr/>
        </p:nvSpPr>
        <p:spPr bwMode="auto">
          <a:xfrm>
            <a:off x="1032465" y="797225"/>
            <a:ext cx="96786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1" dirty="0">
                <a:solidFill>
                  <a:srgbClr val="FF0000"/>
                </a:solidFill>
              </a:rPr>
              <a:t>Problem-2: </a:t>
            </a:r>
            <a:r>
              <a:rPr lang="en-US" altLang="en-US" dirty="0">
                <a:solidFill>
                  <a:srgbClr val="FF0000"/>
                </a:solidFill>
              </a:rPr>
              <a:t>In the circuit given circuit, find V</a:t>
            </a:r>
            <a:r>
              <a:rPr lang="en-US" altLang="en-US" baseline="-25000" dirty="0">
                <a:solidFill>
                  <a:srgbClr val="FF0000"/>
                </a:solidFill>
              </a:rPr>
              <a:t>AB</a:t>
            </a:r>
            <a:r>
              <a:rPr lang="en-US" altLang="en-US" dirty="0">
                <a:solidFill>
                  <a:srgbClr val="FF0000"/>
                </a:solidFill>
              </a:rPr>
              <a:t> by using </a:t>
            </a:r>
            <a:r>
              <a:rPr lang="en-US" altLang="en-US" dirty="0" err="1">
                <a:solidFill>
                  <a:srgbClr val="FF0000"/>
                </a:solidFill>
              </a:rPr>
              <a:t>Thevenin</a:t>
            </a:r>
            <a:r>
              <a:rPr lang="en-US" altLang="en-US" dirty="0">
                <a:solidFill>
                  <a:srgbClr val="FF0000"/>
                </a:solidFill>
              </a:rPr>
              <a:t> Theorem.</a:t>
            </a:r>
          </a:p>
        </p:txBody>
      </p:sp>
      <p:sp>
        <p:nvSpPr>
          <p:cNvPr id="5" name="Rectangle 4">
            <a:extLst>
              <a:ext uri="{FF2B5EF4-FFF2-40B4-BE49-F238E27FC236}">
                <a16:creationId xmlns:a16="http://schemas.microsoft.com/office/drawing/2014/main" id="{F9A46D73-3876-80B8-AFBF-F732771DDCCB}"/>
              </a:ext>
            </a:extLst>
          </p:cNvPr>
          <p:cNvSpPr/>
          <p:nvPr/>
        </p:nvSpPr>
        <p:spPr>
          <a:xfrm>
            <a:off x="940199" y="4292869"/>
            <a:ext cx="3249672" cy="507831"/>
          </a:xfrm>
          <a:prstGeom prst="rect">
            <a:avLst/>
          </a:prstGeom>
        </p:spPr>
        <p:txBody>
          <a:bodyPr wrap="none">
            <a:spAutoFit/>
          </a:bodyPr>
          <a:lstStyle/>
          <a:p>
            <a:pPr algn="just">
              <a:lnSpc>
                <a:spcPct val="150000"/>
              </a:lnSpc>
              <a:spcBef>
                <a:spcPts val="600"/>
              </a:spcBef>
              <a:spcAft>
                <a:spcPts val="600"/>
              </a:spcAft>
            </a:pPr>
            <a:r>
              <a:rPr lang="en-IN" b="0" i="0" dirty="0">
                <a:solidFill>
                  <a:srgbClr val="2C2F34"/>
                </a:solidFill>
                <a:effectLst/>
                <a:latin typeface="arial" panose="020B0604020202020204" pitchFamily="34" charset="0"/>
              </a:rPr>
              <a:t>Step-1 Open the load resistor.</a:t>
            </a:r>
            <a:endParaRPr lang="en-IN" b="0" i="0" dirty="0">
              <a:solidFill>
                <a:srgbClr val="2C2F34"/>
              </a:solidFill>
              <a:effectLst/>
              <a:latin typeface="Arial" panose="020B0604020202020204" pitchFamily="34" charset="0"/>
            </a:endParaRPr>
          </a:p>
        </p:txBody>
      </p:sp>
      <p:sp>
        <p:nvSpPr>
          <p:cNvPr id="6" name="Rectangle 5">
            <a:extLst>
              <a:ext uri="{FF2B5EF4-FFF2-40B4-BE49-F238E27FC236}">
                <a16:creationId xmlns:a16="http://schemas.microsoft.com/office/drawing/2014/main" id="{6D957FDF-5302-EEDD-240C-C4BA78951712}"/>
              </a:ext>
            </a:extLst>
          </p:cNvPr>
          <p:cNvSpPr/>
          <p:nvPr/>
        </p:nvSpPr>
        <p:spPr>
          <a:xfrm>
            <a:off x="940199" y="4800700"/>
            <a:ext cx="8956593" cy="507831"/>
          </a:xfrm>
          <a:prstGeom prst="rect">
            <a:avLst/>
          </a:prstGeom>
        </p:spPr>
        <p:txBody>
          <a:bodyPr wrap="square">
            <a:spAutoFit/>
          </a:bodyPr>
          <a:lstStyle/>
          <a:p>
            <a:pPr algn="just">
              <a:lnSpc>
                <a:spcPct val="150000"/>
              </a:lnSpc>
              <a:spcBef>
                <a:spcPts val="600"/>
              </a:spcBef>
              <a:spcAft>
                <a:spcPts val="600"/>
              </a:spcAft>
            </a:pPr>
            <a:r>
              <a:rPr lang="en-IN" b="0" i="0" dirty="0">
                <a:solidFill>
                  <a:srgbClr val="2C2F34"/>
                </a:solidFill>
                <a:effectLst/>
                <a:latin typeface="arial" panose="020B0604020202020204" pitchFamily="34" charset="0"/>
              </a:rPr>
              <a:t>Step-2 Calculate the open circuit voltage. This is the </a:t>
            </a:r>
            <a:r>
              <a:rPr lang="en-IN" b="1" i="0" dirty="0" err="1">
                <a:solidFill>
                  <a:srgbClr val="2C2F34"/>
                </a:solidFill>
                <a:effectLst/>
                <a:latin typeface="arial" panose="020B0604020202020204" pitchFamily="34" charset="0"/>
              </a:rPr>
              <a:t>Thevenin</a:t>
            </a:r>
            <a:r>
              <a:rPr lang="en-IN" b="1" i="0" dirty="0">
                <a:solidFill>
                  <a:srgbClr val="2C2F34"/>
                </a:solidFill>
                <a:effectLst/>
                <a:latin typeface="arial" panose="020B0604020202020204" pitchFamily="34" charset="0"/>
              </a:rPr>
              <a:t> Voltage (V</a:t>
            </a:r>
            <a:r>
              <a:rPr lang="en-IN" b="1" i="0" baseline="-25000" dirty="0">
                <a:solidFill>
                  <a:srgbClr val="2C2F34"/>
                </a:solidFill>
                <a:effectLst/>
                <a:latin typeface="arial" panose="020B0604020202020204" pitchFamily="34" charset="0"/>
              </a:rPr>
              <a:t>TH</a:t>
            </a:r>
            <a:r>
              <a:rPr lang="en-IN" b="1" i="0" dirty="0">
                <a:solidFill>
                  <a:srgbClr val="2C2F34"/>
                </a:solidFill>
                <a:effectLst/>
                <a:latin typeface="arial" panose="020B0604020202020204" pitchFamily="34" charset="0"/>
              </a:rPr>
              <a:t>)</a:t>
            </a:r>
            <a:r>
              <a:rPr lang="en-IN" b="0" i="0" dirty="0">
                <a:solidFill>
                  <a:srgbClr val="2C2F34"/>
                </a:solidFill>
                <a:effectLst/>
                <a:latin typeface="arial" panose="020B0604020202020204" pitchFamily="34" charset="0"/>
              </a:rPr>
              <a:t>.</a:t>
            </a:r>
            <a:endParaRPr lang="en-IN" b="0" i="0" dirty="0">
              <a:solidFill>
                <a:srgbClr val="2C2F34"/>
              </a:solidFill>
              <a:effectLst/>
              <a:latin typeface="Arial" panose="020B0604020202020204" pitchFamily="34" charset="0"/>
            </a:endParaRPr>
          </a:p>
        </p:txBody>
      </p:sp>
    </p:spTree>
    <p:extLst>
      <p:ext uri="{BB962C8B-B14F-4D97-AF65-F5344CB8AC3E}">
        <p14:creationId xmlns:p14="http://schemas.microsoft.com/office/powerpoint/2010/main" val="3215629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03B6280D-9E9C-4B24-0D52-50288439A32E}"/>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3012B307-4052-AB1F-E405-FF42AE9F3DEA}"/>
              </a:ext>
            </a:extLst>
          </p:cNvPr>
          <p:cNvSpPr>
            <a:spLocks noGrp="1"/>
          </p:cNvSpPr>
          <p:nvPr>
            <p:ph type="sldNum" sz="quarter" idx="12"/>
          </p:nvPr>
        </p:nvSpPr>
        <p:spPr/>
        <p:txBody>
          <a:bodyPr/>
          <a:lstStyle/>
          <a:p>
            <a:fld id="{3A98EE3D-8CD1-4C3F-BD1C-C98C9596463C}" type="slidenum">
              <a:rPr lang="en-US" smtClean="0"/>
              <a:t>7</a:t>
            </a:fld>
            <a:endParaRPr lang="en-US"/>
          </a:p>
        </p:txBody>
      </p:sp>
      <p:graphicFrame>
        <p:nvGraphicFramePr>
          <p:cNvPr id="2" name="Object 4">
            <a:extLst>
              <a:ext uri="{FF2B5EF4-FFF2-40B4-BE49-F238E27FC236}">
                <a16:creationId xmlns:a16="http://schemas.microsoft.com/office/drawing/2014/main" id="{3FA0754F-4A67-D977-AB18-5959E8A26C69}"/>
              </a:ext>
            </a:extLst>
          </p:cNvPr>
          <p:cNvGraphicFramePr>
            <a:graphicFrameLocks noChangeAspect="1"/>
          </p:cNvGraphicFramePr>
          <p:nvPr>
            <p:extLst>
              <p:ext uri="{D42A27DB-BD31-4B8C-83A1-F6EECF244321}">
                <p14:modId xmlns:p14="http://schemas.microsoft.com/office/powerpoint/2010/main" val="3952528466"/>
              </p:ext>
            </p:extLst>
          </p:nvPr>
        </p:nvGraphicFramePr>
        <p:xfrm>
          <a:off x="3379333" y="1005840"/>
          <a:ext cx="4343400" cy="2611438"/>
        </p:xfrm>
        <a:graphic>
          <a:graphicData uri="http://schemas.openxmlformats.org/presentationml/2006/ole">
            <mc:AlternateContent xmlns:mc="http://schemas.openxmlformats.org/markup-compatibility/2006">
              <mc:Choice xmlns:v="urn:schemas-microsoft-com:vml" Requires="v">
                <p:oleObj name="SmartDraw" r:id="rId2" imgW="3648240" imgH="2194560" progId="SmartDraw.2">
                  <p:embed/>
                </p:oleObj>
              </mc:Choice>
              <mc:Fallback>
                <p:oleObj name="SmartDraw" r:id="rId2" imgW="3648240" imgH="2194560" progId="SmartDraw.2">
                  <p:embed/>
                  <p:pic>
                    <p:nvPicPr>
                      <p:cNvPr id="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9333" y="1005840"/>
                        <a:ext cx="4343400" cy="261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6">
            <a:extLst>
              <a:ext uri="{FF2B5EF4-FFF2-40B4-BE49-F238E27FC236}">
                <a16:creationId xmlns:a16="http://schemas.microsoft.com/office/drawing/2014/main" id="{A10C0070-4936-971D-F9DD-2D758E0C5208}"/>
              </a:ext>
            </a:extLst>
          </p:cNvPr>
          <p:cNvGraphicFramePr>
            <a:graphicFrameLocks noChangeAspect="1"/>
          </p:cNvGraphicFramePr>
          <p:nvPr>
            <p:extLst>
              <p:ext uri="{D42A27DB-BD31-4B8C-83A1-F6EECF244321}">
                <p14:modId xmlns:p14="http://schemas.microsoft.com/office/powerpoint/2010/main" val="1311774282"/>
              </p:ext>
            </p:extLst>
          </p:nvPr>
        </p:nvGraphicFramePr>
        <p:xfrm>
          <a:off x="3241547" y="4213417"/>
          <a:ext cx="4800600" cy="1401763"/>
        </p:xfrm>
        <a:graphic>
          <a:graphicData uri="http://schemas.openxmlformats.org/presentationml/2006/ole">
            <mc:AlternateContent xmlns:mc="http://schemas.openxmlformats.org/markup-compatibility/2006">
              <mc:Choice xmlns:v="urn:schemas-microsoft-com:vml" Requires="v">
                <p:oleObj name="Equation" r:id="rId4" imgW="2260440" imgH="660240" progId="Equation.DSMT4">
                  <p:embed/>
                </p:oleObj>
              </mc:Choice>
              <mc:Fallback>
                <p:oleObj name="Equation" r:id="rId4" imgW="2260440" imgH="660240" progId="Equation.DSMT4">
                  <p:embed/>
                  <p:pic>
                    <p:nvPicPr>
                      <p:cNvPr id="3"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1547" y="4213417"/>
                        <a:ext cx="4800600" cy="1401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15443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03B6280D-9E9C-4B24-0D52-50288439A32E}"/>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3012B307-4052-AB1F-E405-FF42AE9F3DEA}"/>
              </a:ext>
            </a:extLst>
          </p:cNvPr>
          <p:cNvSpPr>
            <a:spLocks noGrp="1"/>
          </p:cNvSpPr>
          <p:nvPr>
            <p:ph type="sldNum" sz="quarter" idx="12"/>
          </p:nvPr>
        </p:nvSpPr>
        <p:spPr/>
        <p:txBody>
          <a:bodyPr/>
          <a:lstStyle/>
          <a:p>
            <a:fld id="{3A98EE3D-8CD1-4C3F-BD1C-C98C9596463C}" type="slidenum">
              <a:rPr lang="en-US" smtClean="0"/>
              <a:t>8</a:t>
            </a:fld>
            <a:endParaRPr lang="en-US"/>
          </a:p>
        </p:txBody>
      </p:sp>
      <p:graphicFrame>
        <p:nvGraphicFramePr>
          <p:cNvPr id="2" name="Object 4">
            <a:extLst>
              <a:ext uri="{FF2B5EF4-FFF2-40B4-BE49-F238E27FC236}">
                <a16:creationId xmlns:a16="http://schemas.microsoft.com/office/drawing/2014/main" id="{23696F7D-0F4C-B8B5-BF2A-6638C526EF94}"/>
              </a:ext>
            </a:extLst>
          </p:cNvPr>
          <p:cNvGraphicFramePr>
            <a:graphicFrameLocks noChangeAspect="1"/>
          </p:cNvGraphicFramePr>
          <p:nvPr>
            <p:extLst>
              <p:ext uri="{D42A27DB-BD31-4B8C-83A1-F6EECF244321}">
                <p14:modId xmlns:p14="http://schemas.microsoft.com/office/powerpoint/2010/main" val="1867748499"/>
              </p:ext>
            </p:extLst>
          </p:nvPr>
        </p:nvGraphicFramePr>
        <p:xfrm>
          <a:off x="3429531" y="867738"/>
          <a:ext cx="4267200" cy="2590800"/>
        </p:xfrm>
        <a:graphic>
          <a:graphicData uri="http://schemas.openxmlformats.org/presentationml/2006/ole">
            <mc:AlternateContent xmlns:mc="http://schemas.openxmlformats.org/markup-compatibility/2006">
              <mc:Choice xmlns:v="urn:schemas-microsoft-com:vml" Requires="v">
                <p:oleObj name="SmartDraw" r:id="rId2" imgW="3099600" imgH="1883520" progId="SmartDraw.2">
                  <p:embed/>
                </p:oleObj>
              </mc:Choice>
              <mc:Fallback>
                <p:oleObj name="SmartDraw" r:id="rId2" imgW="3099600" imgH="1883520" progId="SmartDraw.2">
                  <p:embed/>
                  <p:pic>
                    <p:nvPicPr>
                      <p:cNvPr id="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531" y="867738"/>
                        <a:ext cx="42672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7">
            <a:extLst>
              <a:ext uri="{FF2B5EF4-FFF2-40B4-BE49-F238E27FC236}">
                <a16:creationId xmlns:a16="http://schemas.microsoft.com/office/drawing/2014/main" id="{C03AF595-A8B1-A029-14D7-00A15328DCB5}"/>
              </a:ext>
            </a:extLst>
          </p:cNvPr>
          <p:cNvGraphicFramePr>
            <a:graphicFrameLocks noChangeAspect="1"/>
          </p:cNvGraphicFramePr>
          <p:nvPr>
            <p:extLst>
              <p:ext uri="{D42A27DB-BD31-4B8C-83A1-F6EECF244321}">
                <p14:modId xmlns:p14="http://schemas.microsoft.com/office/powerpoint/2010/main" val="2783160827"/>
              </p:ext>
            </p:extLst>
          </p:nvPr>
        </p:nvGraphicFramePr>
        <p:xfrm>
          <a:off x="3627859" y="5016945"/>
          <a:ext cx="3870543" cy="939536"/>
        </p:xfrm>
        <a:graphic>
          <a:graphicData uri="http://schemas.openxmlformats.org/presentationml/2006/ole">
            <mc:AlternateContent xmlns:mc="http://schemas.openxmlformats.org/markup-compatibility/2006">
              <mc:Choice xmlns:v="urn:schemas-microsoft-com:vml" Requires="v">
                <p:oleObj name="Equation" r:id="rId4" imgW="1726920" imgH="419040" progId="Equation.DSMT4">
                  <p:embed/>
                </p:oleObj>
              </mc:Choice>
              <mc:Fallback>
                <p:oleObj name="Equation" r:id="rId4" imgW="1726920" imgH="419040" progId="Equation.DSMT4">
                  <p:embed/>
                  <p:pic>
                    <p:nvPicPr>
                      <p:cNvPr id="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7859" y="5016945"/>
                        <a:ext cx="3870543" cy="939536"/>
                      </a:xfrm>
                      <a:prstGeom prst="rect">
                        <a:avLst/>
                      </a:prstGeom>
                      <a:noFill/>
                      <a:ln>
                        <a:noFill/>
                      </a:ln>
                      <a:effectLst/>
                    </p:spPr>
                  </p:pic>
                </p:oleObj>
              </mc:Fallback>
            </mc:AlternateContent>
          </a:graphicData>
        </a:graphic>
      </p:graphicFrame>
      <p:sp>
        <p:nvSpPr>
          <p:cNvPr id="4" name="Text Box 7">
            <a:extLst>
              <a:ext uri="{FF2B5EF4-FFF2-40B4-BE49-F238E27FC236}">
                <a16:creationId xmlns:a16="http://schemas.microsoft.com/office/drawing/2014/main" id="{11DDBE4D-D745-D665-C7C7-136782CF9D14}"/>
              </a:ext>
            </a:extLst>
          </p:cNvPr>
          <p:cNvSpPr txBox="1">
            <a:spLocks noChangeArrowheads="1"/>
          </p:cNvSpPr>
          <p:nvPr/>
        </p:nvSpPr>
        <p:spPr bwMode="auto">
          <a:xfrm>
            <a:off x="969627" y="3816616"/>
            <a:ext cx="1053439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dirty="0"/>
              <a:t>To calculate the value of the </a:t>
            </a:r>
            <a:r>
              <a:rPr lang="en-US" altLang="en-US" dirty="0" err="1"/>
              <a:t>thevenin</a:t>
            </a:r>
            <a:r>
              <a:rPr lang="en-US" altLang="en-US" dirty="0"/>
              <a:t> resistance all sources are changed to their internal resistance like voltage source is changed to short circuit and the current source is changed to open terminal. In addition for calculating the value of R</a:t>
            </a:r>
            <a:r>
              <a:rPr lang="en-US" altLang="en-US" baseline="-25000" dirty="0"/>
              <a:t>TH</a:t>
            </a:r>
            <a:r>
              <a:rPr lang="en-US" altLang="en-US" dirty="0"/>
              <a:t> this circuit is viewed from the open terminal.</a:t>
            </a:r>
            <a:endParaRPr lang="en-IN" dirty="0"/>
          </a:p>
          <a:p>
            <a:pPr algn="just"/>
            <a:r>
              <a:rPr lang="en-US" altLang="en-US" dirty="0"/>
              <a:t> </a:t>
            </a:r>
          </a:p>
        </p:txBody>
      </p:sp>
      <p:sp>
        <p:nvSpPr>
          <p:cNvPr id="5" name="Left Arrow 4">
            <a:extLst>
              <a:ext uri="{FF2B5EF4-FFF2-40B4-BE49-F238E27FC236}">
                <a16:creationId xmlns:a16="http://schemas.microsoft.com/office/drawing/2014/main" id="{0B9045C4-872C-0A8F-1FFE-0CF95EB08166}"/>
              </a:ext>
            </a:extLst>
          </p:cNvPr>
          <p:cNvSpPr/>
          <p:nvPr/>
        </p:nvSpPr>
        <p:spPr>
          <a:xfrm>
            <a:off x="7300074" y="2286137"/>
            <a:ext cx="1741118" cy="34150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91E6A7FF-E0D2-012D-DAC1-34851968EA68}"/>
              </a:ext>
            </a:extLst>
          </p:cNvPr>
          <p:cNvSpPr/>
          <p:nvPr/>
        </p:nvSpPr>
        <p:spPr>
          <a:xfrm>
            <a:off x="9172755" y="2226058"/>
            <a:ext cx="721052" cy="461665"/>
          </a:xfrm>
          <a:prstGeom prst="rect">
            <a:avLst/>
          </a:prstGeom>
        </p:spPr>
        <p:txBody>
          <a:bodyPr wrap="square">
            <a:spAutoFit/>
          </a:bodyPr>
          <a:lstStyle/>
          <a:p>
            <a:r>
              <a:rPr lang="en-US" altLang="en-US" sz="2400" dirty="0"/>
              <a:t>R</a:t>
            </a:r>
            <a:r>
              <a:rPr lang="en-US" altLang="en-US" sz="2400" baseline="-25000" dirty="0"/>
              <a:t>TH</a:t>
            </a:r>
            <a:r>
              <a:rPr lang="en-US" altLang="en-US" sz="2400" dirty="0"/>
              <a:t> </a:t>
            </a:r>
            <a:endParaRPr lang="en-IN" sz="2400" dirty="0"/>
          </a:p>
        </p:txBody>
      </p:sp>
    </p:spTree>
    <p:extLst>
      <p:ext uri="{BB962C8B-B14F-4D97-AF65-F5344CB8AC3E}">
        <p14:creationId xmlns:p14="http://schemas.microsoft.com/office/powerpoint/2010/main" val="3129258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03B6280D-9E9C-4B24-0D52-50288439A32E}"/>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3012B307-4052-AB1F-E405-FF42AE9F3DEA}"/>
              </a:ext>
            </a:extLst>
          </p:cNvPr>
          <p:cNvSpPr>
            <a:spLocks noGrp="1"/>
          </p:cNvSpPr>
          <p:nvPr>
            <p:ph type="sldNum" sz="quarter" idx="12"/>
          </p:nvPr>
        </p:nvSpPr>
        <p:spPr/>
        <p:txBody>
          <a:bodyPr/>
          <a:lstStyle/>
          <a:p>
            <a:fld id="{3A98EE3D-8CD1-4C3F-BD1C-C98C9596463C}" type="slidenum">
              <a:rPr lang="en-US" smtClean="0"/>
              <a:t>9</a:t>
            </a:fld>
            <a:endParaRPr lang="en-US"/>
          </a:p>
        </p:txBody>
      </p:sp>
      <p:graphicFrame>
        <p:nvGraphicFramePr>
          <p:cNvPr id="2" name="Object 4">
            <a:extLst>
              <a:ext uri="{FF2B5EF4-FFF2-40B4-BE49-F238E27FC236}">
                <a16:creationId xmlns:a16="http://schemas.microsoft.com/office/drawing/2014/main" id="{8FCDFA92-9E46-F273-98DF-7922975D93A1}"/>
              </a:ext>
            </a:extLst>
          </p:cNvPr>
          <p:cNvGraphicFramePr>
            <a:graphicFrameLocks noChangeAspect="1"/>
          </p:cNvGraphicFramePr>
          <p:nvPr>
            <p:extLst>
              <p:ext uri="{D42A27DB-BD31-4B8C-83A1-F6EECF244321}">
                <p14:modId xmlns:p14="http://schemas.microsoft.com/office/powerpoint/2010/main" val="2717633955"/>
              </p:ext>
            </p:extLst>
          </p:nvPr>
        </p:nvGraphicFramePr>
        <p:xfrm>
          <a:off x="3863847" y="912791"/>
          <a:ext cx="4572000" cy="2600325"/>
        </p:xfrm>
        <a:graphic>
          <a:graphicData uri="http://schemas.openxmlformats.org/presentationml/2006/ole">
            <mc:AlternateContent xmlns:mc="http://schemas.openxmlformats.org/markup-compatibility/2006">
              <mc:Choice xmlns:v="urn:schemas-microsoft-com:vml" Requires="v">
                <p:oleObj name="SmartDraw" r:id="rId2" imgW="3200400" imgH="1819440" progId="SmartDraw.2">
                  <p:embed/>
                </p:oleObj>
              </mc:Choice>
              <mc:Fallback>
                <p:oleObj name="SmartDraw" r:id="rId2" imgW="3200400" imgH="1819440" progId="SmartDraw.2">
                  <p:embed/>
                  <p:pic>
                    <p:nvPicPr>
                      <p:cNvPr id="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3847" y="912791"/>
                        <a:ext cx="4572000"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 Box 6">
            <a:extLst>
              <a:ext uri="{FF2B5EF4-FFF2-40B4-BE49-F238E27FC236}">
                <a16:creationId xmlns:a16="http://schemas.microsoft.com/office/drawing/2014/main" id="{6740FDB9-AC5C-570A-904B-2B1919113105}"/>
              </a:ext>
            </a:extLst>
          </p:cNvPr>
          <p:cNvSpPr txBox="1">
            <a:spLocks noChangeArrowheads="1"/>
          </p:cNvSpPr>
          <p:nvPr/>
        </p:nvSpPr>
        <p:spPr bwMode="auto">
          <a:xfrm>
            <a:off x="2243803" y="4168036"/>
            <a:ext cx="22006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Now we can see that,</a:t>
            </a:r>
          </a:p>
        </p:txBody>
      </p:sp>
      <p:graphicFrame>
        <p:nvGraphicFramePr>
          <p:cNvPr id="4" name="Object 7">
            <a:extLst>
              <a:ext uri="{FF2B5EF4-FFF2-40B4-BE49-F238E27FC236}">
                <a16:creationId xmlns:a16="http://schemas.microsoft.com/office/drawing/2014/main" id="{245D90C2-5D6D-8D0E-4EC8-C57CEAC5E07B}"/>
              </a:ext>
            </a:extLst>
          </p:cNvPr>
          <p:cNvGraphicFramePr>
            <a:graphicFrameLocks noChangeAspect="1"/>
          </p:cNvGraphicFramePr>
          <p:nvPr>
            <p:extLst>
              <p:ext uri="{D42A27DB-BD31-4B8C-83A1-F6EECF244321}">
                <p14:modId xmlns:p14="http://schemas.microsoft.com/office/powerpoint/2010/main" val="1823685397"/>
              </p:ext>
            </p:extLst>
          </p:nvPr>
        </p:nvGraphicFramePr>
        <p:xfrm>
          <a:off x="5197347" y="5100659"/>
          <a:ext cx="1905000" cy="558800"/>
        </p:xfrm>
        <a:graphic>
          <a:graphicData uri="http://schemas.openxmlformats.org/presentationml/2006/ole">
            <mc:AlternateContent xmlns:mc="http://schemas.openxmlformats.org/markup-compatibility/2006">
              <mc:Choice xmlns:v="urn:schemas-microsoft-com:vml" Requires="v">
                <p:oleObj name="Equation" r:id="rId4" imgW="736560" imgH="215640" progId="Equation.DSMT4">
                  <p:embed/>
                </p:oleObj>
              </mc:Choice>
              <mc:Fallback>
                <p:oleObj name="Equation" r:id="rId4" imgW="736560" imgH="215640" progId="Equation.DSMT4">
                  <p:embed/>
                  <p:pic>
                    <p:nvPicPr>
                      <p:cNvPr id="4"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7347" y="5100659"/>
                        <a:ext cx="19050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Box 4">
            <a:extLst>
              <a:ext uri="{FF2B5EF4-FFF2-40B4-BE49-F238E27FC236}">
                <a16:creationId xmlns:a16="http://schemas.microsoft.com/office/drawing/2014/main" id="{5451126C-754A-9250-98DE-5CB12E700A3E}"/>
              </a:ext>
            </a:extLst>
          </p:cNvPr>
          <p:cNvSpPr txBox="1"/>
          <p:nvPr/>
        </p:nvSpPr>
        <p:spPr>
          <a:xfrm>
            <a:off x="5217084" y="4174458"/>
            <a:ext cx="3908121" cy="369332"/>
          </a:xfrm>
          <a:prstGeom prst="rect">
            <a:avLst/>
          </a:prstGeom>
          <a:noFill/>
        </p:spPr>
        <p:txBody>
          <a:bodyPr wrap="square" rtlCol="0">
            <a:spAutoFit/>
          </a:bodyPr>
          <a:lstStyle/>
          <a:p>
            <a:r>
              <a:rPr lang="en-US" altLang="en-US" dirty="0"/>
              <a:t>V</a:t>
            </a:r>
            <a:r>
              <a:rPr lang="en-US" altLang="en-US" baseline="-25000" dirty="0"/>
              <a:t>AB</a:t>
            </a:r>
            <a:r>
              <a:rPr lang="en-US" altLang="en-US" dirty="0"/>
              <a:t> = V</a:t>
            </a:r>
            <a:r>
              <a:rPr lang="en-US" altLang="en-US" baseline="-25000" dirty="0"/>
              <a:t>TH</a:t>
            </a:r>
            <a:r>
              <a:rPr lang="en-US" altLang="en-US" dirty="0"/>
              <a:t> *17/(14+17)</a:t>
            </a:r>
            <a:endParaRPr lang="en-IN" dirty="0"/>
          </a:p>
        </p:txBody>
      </p:sp>
    </p:spTree>
    <p:extLst>
      <p:ext uri="{BB962C8B-B14F-4D97-AF65-F5344CB8AC3E}">
        <p14:creationId xmlns:p14="http://schemas.microsoft.com/office/powerpoint/2010/main" val="2056556421"/>
      </p:ext>
    </p:extLst>
  </p:cSld>
  <p:clrMapOvr>
    <a:masterClrMapping/>
  </p:clrMapOvr>
</p:sld>
</file>

<file path=ppt/theme/theme1.xml><?xml version="1.0" encoding="utf-8"?>
<a:theme xmlns:a="http://schemas.openxmlformats.org/drawingml/2006/main" name="DividendVTI">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806</TotalTime>
  <Words>977</Words>
  <Application>Microsoft Office PowerPoint</Application>
  <PresentationFormat>Widescreen</PresentationFormat>
  <Paragraphs>92</Paragraphs>
  <Slides>16</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29" baseType="lpstr">
      <vt:lpstr>arial</vt:lpstr>
      <vt:lpstr>arial</vt:lpstr>
      <vt:lpstr>Calibri</vt:lpstr>
      <vt:lpstr>Franklin Gothic Book</vt:lpstr>
      <vt:lpstr>Franklin Gothic Medium</vt:lpstr>
      <vt:lpstr>Symbol</vt:lpstr>
      <vt:lpstr>Times New Roman</vt:lpstr>
      <vt:lpstr>TimesNewRomanPS</vt:lpstr>
      <vt:lpstr>TimesNewRomanPS-Italic</vt:lpstr>
      <vt:lpstr>Wingdings 2</vt:lpstr>
      <vt:lpstr>DividendVTI</vt:lpstr>
      <vt:lpstr>SmartDraw</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basic mechanical engineering</dc:title>
  <dc:creator>Ritesh Singh [MU - Jaipur]</dc:creator>
  <cp:lastModifiedBy>Vansh Sharma</cp:lastModifiedBy>
  <cp:revision>112</cp:revision>
  <dcterms:created xsi:type="dcterms:W3CDTF">2020-07-26T08:21:32Z</dcterms:created>
  <dcterms:modified xsi:type="dcterms:W3CDTF">2025-03-23T15:34:44Z</dcterms:modified>
</cp:coreProperties>
</file>