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60" r:id="rId2"/>
    <p:sldId id="261" r:id="rId3"/>
    <p:sldId id="262" r:id="rId4"/>
    <p:sldId id="263" r:id="rId5"/>
    <p:sldId id="279" r:id="rId6"/>
    <p:sldId id="280" r:id="rId7"/>
    <p:sldId id="264" r:id="rId8"/>
    <p:sldId id="268" r:id="rId9"/>
    <p:sldId id="270" r:id="rId10"/>
    <p:sldId id="271" r:id="rId11"/>
    <p:sldId id="272" r:id="rId12"/>
    <p:sldId id="273" r:id="rId13"/>
    <p:sldId id="275" r:id="rId14"/>
    <p:sldId id="285" r:id="rId15"/>
    <p:sldId id="274" r:id="rId16"/>
    <p:sldId id="277" r:id="rId17"/>
    <p:sldId id="284" r:id="rId18"/>
    <p:sldId id="291" r:id="rId19"/>
    <p:sldId id="292" r:id="rId20"/>
    <p:sldId id="293" r:id="rId21"/>
    <p:sldId id="294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Sharma" userId="130846f55a64c9c3" providerId="LiveId" clId="{221C9668-1099-4059-927C-0C7F15EBDD4A}"/>
    <pc:docChg chg="undo custSel addSld delSld modSld">
      <pc:chgData name="Vansh Sharma" userId="130846f55a64c9c3" providerId="LiveId" clId="{221C9668-1099-4059-927C-0C7F15EBDD4A}" dt="2025-03-20T09:56:17.066" v="7" actId="1038"/>
      <pc:docMkLst>
        <pc:docMk/>
      </pc:docMkLst>
      <pc:sldChg chg="del">
        <pc:chgData name="Vansh Sharma" userId="130846f55a64c9c3" providerId="LiveId" clId="{221C9668-1099-4059-927C-0C7F15EBDD4A}" dt="2025-03-20T08:14:07.162" v="0" actId="47"/>
        <pc:sldMkLst>
          <pc:docMk/>
          <pc:sldMk cId="384003318" sldId="256"/>
        </pc:sldMkLst>
      </pc:sldChg>
      <pc:sldChg chg="del">
        <pc:chgData name="Vansh Sharma" userId="130846f55a64c9c3" providerId="LiveId" clId="{221C9668-1099-4059-927C-0C7F15EBDD4A}" dt="2025-03-20T08:14:08.283" v="1" actId="47"/>
        <pc:sldMkLst>
          <pc:docMk/>
          <pc:sldMk cId="286255501" sldId="257"/>
        </pc:sldMkLst>
      </pc:sldChg>
      <pc:sldChg chg="del">
        <pc:chgData name="Vansh Sharma" userId="130846f55a64c9c3" providerId="LiveId" clId="{221C9668-1099-4059-927C-0C7F15EBDD4A}" dt="2025-03-20T08:14:08.897" v="2" actId="47"/>
        <pc:sldMkLst>
          <pc:docMk/>
          <pc:sldMk cId="2405473499" sldId="258"/>
        </pc:sldMkLst>
      </pc:sldChg>
      <pc:sldChg chg="del">
        <pc:chgData name="Vansh Sharma" userId="130846f55a64c9c3" providerId="LiveId" clId="{221C9668-1099-4059-927C-0C7F15EBDD4A}" dt="2025-03-20T08:14:10.049" v="3" actId="47"/>
        <pc:sldMkLst>
          <pc:docMk/>
          <pc:sldMk cId="3012490929" sldId="259"/>
        </pc:sldMkLst>
      </pc:sldChg>
      <pc:sldChg chg="add del">
        <pc:chgData name="Vansh Sharma" userId="130846f55a64c9c3" providerId="LiveId" clId="{221C9668-1099-4059-927C-0C7F15EBDD4A}" dt="2025-03-20T08:14:13.356" v="5" actId="47"/>
        <pc:sldMkLst>
          <pc:docMk/>
          <pc:sldMk cId="1185526789" sldId="260"/>
        </pc:sldMkLst>
      </pc:sldChg>
      <pc:sldChg chg="modSp mod">
        <pc:chgData name="Vansh Sharma" userId="130846f55a64c9c3" providerId="LiveId" clId="{221C9668-1099-4059-927C-0C7F15EBDD4A}" dt="2025-03-20T09:56:17.066" v="7" actId="1038"/>
        <pc:sldMkLst>
          <pc:docMk/>
          <pc:sldMk cId="2661107192" sldId="273"/>
        </pc:sldMkLst>
        <pc:grpChg chg="mod">
          <ac:chgData name="Vansh Sharma" userId="130846f55a64c9c3" providerId="LiveId" clId="{221C9668-1099-4059-927C-0C7F15EBDD4A}" dt="2025-03-20T09:56:17.066" v="7" actId="1038"/>
          <ac:grpSpMkLst>
            <pc:docMk/>
            <pc:sldMk cId="2661107192" sldId="273"/>
            <ac:grpSpMk id="2" creationId="{00000000-0000-0000-0000-000000000000}"/>
          </ac:grpSpMkLst>
        </pc:grpChg>
      </pc:sldChg>
      <pc:sldChg chg="del">
        <pc:chgData name="Vansh Sharma" userId="130846f55a64c9c3" providerId="LiveId" clId="{221C9668-1099-4059-927C-0C7F15EBDD4A}" dt="2025-03-20T08:14:19.909" v="6" actId="47"/>
        <pc:sldMkLst>
          <pc:docMk/>
          <pc:sldMk cId="421331423" sldId="2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12-01T07:54:23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3994 11832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37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2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860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7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7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41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503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 marR="5080">
              <a:lnSpc>
                <a:spcPts val="1080"/>
              </a:lnSpc>
              <a:spcBef>
                <a:spcPts val="95"/>
              </a:spcBef>
            </a:pPr>
            <a:endParaRPr lang="en-IN" spc="-2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 marR="5080" indent="800100">
              <a:lnSpc>
                <a:spcPts val="1100"/>
              </a:lnSpc>
              <a:spcBef>
                <a:spcPts val="35"/>
              </a:spcBef>
            </a:pP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425"/>
                </a:lnSpc>
              </a:pPr>
              <a:t>‹#›</a:t>
            </a:fld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666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5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58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2588463" y="3016377"/>
            <a:ext cx="695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663300"/>
                </a:solidFill>
                <a:latin typeface="Arial"/>
                <a:cs typeface="Arial"/>
              </a:rPr>
              <a:t>Introduction </a:t>
            </a:r>
            <a:r>
              <a:rPr sz="3600" b="1" dirty="0">
                <a:solidFill>
                  <a:srgbClr val="663300"/>
                </a:solidFill>
                <a:latin typeface="Arial"/>
                <a:cs typeface="Arial"/>
              </a:rPr>
              <a:t>to</a:t>
            </a:r>
            <a:r>
              <a:rPr sz="3600" b="1" spc="-45" dirty="0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663300"/>
                </a:solidFill>
                <a:latin typeface="Arial"/>
                <a:cs typeface="Arial"/>
              </a:rPr>
              <a:t>Semiconductors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5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4600" y="1552575"/>
            <a:ext cx="2451100" cy="1192530"/>
            <a:chOff x="990600" y="1552575"/>
            <a:chExt cx="2451100" cy="1192530"/>
          </a:xfrm>
        </p:grpSpPr>
        <p:sp>
          <p:nvSpPr>
            <p:cNvPr id="3" name="object 3"/>
            <p:cNvSpPr/>
            <p:nvPr/>
          </p:nvSpPr>
          <p:spPr>
            <a:xfrm>
              <a:off x="1065276" y="1627631"/>
              <a:ext cx="2375916" cy="11170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0600" y="1552575"/>
              <a:ext cx="2373376" cy="1114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0" y="128309"/>
            <a:ext cx="289560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6143" y="1090933"/>
            <a:ext cx="3535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The diode is a 2-terminal</a:t>
            </a:r>
            <a:r>
              <a:rPr sz="2000" b="1" spc="-1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578" y="2691514"/>
            <a:ext cx="34588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A diode ideally conducts in</a:t>
            </a:r>
            <a:r>
              <a:rPr sz="2000" b="1" spc="-2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only  one</a:t>
            </a:r>
            <a:r>
              <a:rPr sz="2000" b="1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direction.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5803" y="3352803"/>
            <a:ext cx="6000115" cy="2440305"/>
            <a:chOff x="2971800" y="3352800"/>
            <a:chExt cx="6000115" cy="2440305"/>
          </a:xfrm>
        </p:grpSpPr>
        <p:sp>
          <p:nvSpPr>
            <p:cNvPr id="10" name="object 10"/>
            <p:cNvSpPr/>
            <p:nvPr/>
          </p:nvSpPr>
          <p:spPr>
            <a:xfrm>
              <a:off x="3046476" y="3427476"/>
              <a:ext cx="5925312" cy="2365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1800" y="3352800"/>
              <a:ext cx="5922899" cy="2362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71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8037" y="128309"/>
            <a:ext cx="672113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 Operating</a:t>
            </a:r>
            <a:r>
              <a:rPr b="1" dirty="0">
                <a:solidFill>
                  <a:srgbClr val="00B0F0"/>
                </a:solidFill>
              </a:rPr>
              <a:t> </a:t>
            </a:r>
            <a:r>
              <a:rPr b="1" spc="-5" dirty="0">
                <a:solidFill>
                  <a:srgbClr val="00B0F0"/>
                </a:solidFill>
              </a:rPr>
              <a:t>Conditions</a:t>
            </a:r>
          </a:p>
        </p:txBody>
      </p:sp>
      <p:sp>
        <p:nvSpPr>
          <p:cNvPr id="5" name="object 5"/>
          <p:cNvSpPr/>
          <p:nvPr/>
        </p:nvSpPr>
        <p:spPr>
          <a:xfrm>
            <a:off x="7543800" y="152403"/>
            <a:ext cx="2438400" cy="1006475"/>
          </a:xfrm>
          <a:custGeom>
            <a:avLst/>
            <a:gdLst/>
            <a:ahLst/>
            <a:cxnLst/>
            <a:rect l="l" t="t" r="r" b="b"/>
            <a:pathLst>
              <a:path w="2438400" h="1006475">
                <a:moveTo>
                  <a:pt x="2438400" y="0"/>
                </a:moveTo>
                <a:lnTo>
                  <a:pt x="0" y="0"/>
                </a:lnTo>
                <a:lnTo>
                  <a:pt x="0" y="1006475"/>
                </a:lnTo>
                <a:lnTo>
                  <a:pt x="2438400" y="1006475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3800" y="152403"/>
            <a:ext cx="2438400" cy="960519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34975" indent="-343535">
              <a:spcBef>
                <a:spcPts val="290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No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434975" indent="-343535"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Forward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434975" indent="-343535">
              <a:spcBef>
                <a:spcPts val="5"/>
              </a:spcBef>
              <a:buFont typeface="Times New Roman"/>
              <a:buChar char="•"/>
              <a:tabLst>
                <a:tab pos="434975" algn="l"/>
                <a:tab pos="435609" algn="l"/>
              </a:tabLst>
            </a:pPr>
            <a:r>
              <a:rPr sz="2000" b="1" dirty="0">
                <a:latin typeface="Times New Roman"/>
                <a:cs typeface="Times New Roman"/>
              </a:rPr>
              <a:t>Reverse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2231" y="3276600"/>
            <a:ext cx="2894583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0" y="3276600"/>
            <a:ext cx="2934716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962028"/>
            <a:ext cx="3943350" cy="155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4724" y="2761615"/>
            <a:ext cx="157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7235" y="2761615"/>
            <a:ext cx="1625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Forward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2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8180" y="685676"/>
            <a:ext cx="9169400" cy="5577205"/>
            <a:chOff x="-14287" y="685673"/>
            <a:chExt cx="9169400" cy="5577205"/>
          </a:xfrm>
        </p:grpSpPr>
        <p:sp>
          <p:nvSpPr>
            <p:cNvPr id="3" name="object 3"/>
            <p:cNvSpPr/>
            <p:nvPr/>
          </p:nvSpPr>
          <p:spPr>
            <a:xfrm>
              <a:off x="1067249" y="685673"/>
              <a:ext cx="6266831" cy="35100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39" y="861060"/>
              <a:ext cx="1415796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509" y="-10236"/>
            <a:ext cx="8252057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 Operating</a:t>
            </a:r>
            <a:r>
              <a:rPr b="1" dirty="0">
                <a:solidFill>
                  <a:srgbClr val="00B0F0"/>
                </a:solidFill>
              </a:rPr>
              <a:t> </a:t>
            </a:r>
            <a:r>
              <a:rPr b="1" spc="-5" dirty="0">
                <a:solidFill>
                  <a:srgbClr val="00B0F0"/>
                </a:solidFill>
              </a:rPr>
              <a:t>Conditions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10743" y="4432001"/>
            <a:ext cx="4286885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ts val="2220"/>
              </a:lnSpc>
              <a:spcBef>
                <a:spcPts val="9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spc="-5" dirty="0">
                <a:latin typeface="Times New Roman"/>
                <a:cs typeface="Times New Roman"/>
              </a:rPr>
              <a:t>No </a:t>
            </a: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applied: </a:t>
            </a:r>
            <a:r>
              <a:rPr sz="1900" b="1" i="1" spc="-5" dirty="0">
                <a:latin typeface="Times New Roman"/>
                <a:cs typeface="Times New Roman"/>
              </a:rPr>
              <a:t>V</a:t>
            </a:r>
            <a:r>
              <a:rPr sz="1875" b="1" i="1" spc="-7" baseline="-20000" dirty="0">
                <a:latin typeface="Times New Roman"/>
                <a:cs typeface="Times New Roman"/>
              </a:rPr>
              <a:t>D </a:t>
            </a:r>
            <a:r>
              <a:rPr b="1" dirty="0">
                <a:latin typeface="Times New Roman"/>
                <a:cs typeface="Times New Roman"/>
              </a:rPr>
              <a:t>= 0</a:t>
            </a:r>
            <a:r>
              <a:rPr b="1" spc="-2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</a:t>
            </a:r>
            <a:endParaRPr>
              <a:latin typeface="Times New Roman"/>
              <a:cs typeface="Times New Roman"/>
            </a:endParaRPr>
          </a:p>
          <a:p>
            <a:pPr marL="381000" indent="-342900">
              <a:lnSpc>
                <a:spcPts val="2210"/>
              </a:lnSpc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spc="-5" dirty="0">
                <a:latin typeface="Times New Roman"/>
                <a:cs typeface="Times New Roman"/>
              </a:rPr>
              <a:t>No current is </a:t>
            </a:r>
            <a:r>
              <a:rPr b="1" dirty="0">
                <a:latin typeface="Times New Roman"/>
                <a:cs typeface="Times New Roman"/>
              </a:rPr>
              <a:t>flowing: </a:t>
            </a:r>
            <a:r>
              <a:rPr sz="1900" b="1" i="1" spc="-45" dirty="0">
                <a:latin typeface="Times New Roman"/>
                <a:cs typeface="Times New Roman"/>
              </a:rPr>
              <a:t>I</a:t>
            </a:r>
            <a:r>
              <a:rPr sz="1875" b="1" i="1" spc="-67" baseline="-20000" dirty="0">
                <a:latin typeface="Times New Roman"/>
                <a:cs typeface="Times New Roman"/>
              </a:rPr>
              <a:t>D </a:t>
            </a:r>
            <a:r>
              <a:rPr b="1" dirty="0">
                <a:latin typeface="Times New Roman"/>
                <a:cs typeface="Times New Roman"/>
              </a:rPr>
              <a:t>= 0</a:t>
            </a:r>
            <a:r>
              <a:rPr b="1" spc="-2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381000" indent="-342900">
              <a:lnSpc>
                <a:spcPts val="2150"/>
              </a:lnSpc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b="1" dirty="0">
                <a:latin typeface="Times New Roman"/>
                <a:cs typeface="Times New Roman"/>
              </a:rPr>
              <a:t>Only a </a:t>
            </a:r>
            <a:r>
              <a:rPr b="1" spc="-5" dirty="0">
                <a:latin typeface="Times New Roman"/>
                <a:cs typeface="Times New Roman"/>
              </a:rPr>
              <a:t>modest </a:t>
            </a:r>
            <a:r>
              <a:rPr b="1" dirty="0">
                <a:latin typeface="Times New Roman"/>
                <a:cs typeface="Times New Roman"/>
              </a:rPr>
              <a:t>depletion </a:t>
            </a:r>
            <a:r>
              <a:rPr b="1" spc="-5" dirty="0">
                <a:latin typeface="Times New Roman"/>
                <a:cs typeface="Times New Roman"/>
              </a:rPr>
              <a:t>region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exists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43" y="937005"/>
            <a:ext cx="103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No</a:t>
            </a:r>
            <a:r>
              <a:rPr sz="2400" b="1" spc="-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Bias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96203" y="3657600"/>
            <a:ext cx="2897505" cy="2573020"/>
            <a:chOff x="6172200" y="3657600"/>
            <a:chExt cx="2897505" cy="2573020"/>
          </a:xfrm>
        </p:grpSpPr>
        <p:sp>
          <p:nvSpPr>
            <p:cNvPr id="12" name="object 12"/>
            <p:cNvSpPr/>
            <p:nvPr/>
          </p:nvSpPr>
          <p:spPr>
            <a:xfrm>
              <a:off x="6246876" y="3732276"/>
              <a:ext cx="2822448" cy="2497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200" y="3657600"/>
              <a:ext cx="2819400" cy="2495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10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400803"/>
            <a:ext cx="806450" cy="31273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75512" y="2757055"/>
            <a:ext cx="4925695" cy="3354704"/>
            <a:chOff x="228600" y="2590800"/>
            <a:chExt cx="4925695" cy="3354704"/>
          </a:xfrm>
        </p:grpSpPr>
        <p:sp>
          <p:nvSpPr>
            <p:cNvPr id="8" name="object 8"/>
            <p:cNvSpPr/>
            <p:nvPr/>
          </p:nvSpPr>
          <p:spPr>
            <a:xfrm>
              <a:off x="303276" y="2665476"/>
              <a:ext cx="4850892" cy="3279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" y="2590800"/>
              <a:ext cx="4848225" cy="3276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42176" y="1055392"/>
            <a:ext cx="5151120" cy="1327928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spcBef>
                <a:spcPts val="1675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Forward Bias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415"/>
              </a:spcBef>
            </a:pP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 </a:t>
            </a:r>
            <a:r>
              <a:rPr b="1" spc="-10" dirty="0">
                <a:latin typeface="Times New Roman"/>
                <a:cs typeface="Times New Roman"/>
              </a:rPr>
              <a:t>across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</a:t>
            </a:r>
            <a:r>
              <a:rPr b="1" spc="-5" dirty="0">
                <a:latin typeface="Times New Roman"/>
                <a:cs typeface="Times New Roman"/>
              </a:rPr>
              <a:t>junction in  the </a:t>
            </a:r>
            <a:r>
              <a:rPr b="1" dirty="0">
                <a:latin typeface="Times New Roman"/>
                <a:cs typeface="Times New Roman"/>
              </a:rPr>
              <a:t>same polarity </a:t>
            </a:r>
            <a:r>
              <a:rPr b="1" spc="-5" dirty="0">
                <a:latin typeface="Times New Roman"/>
                <a:cs typeface="Times New Roman"/>
              </a:rPr>
              <a:t>as the </a:t>
            </a:r>
            <a:r>
              <a:rPr sz="1900" b="1" i="1" spc="20" dirty="0">
                <a:latin typeface="Times New Roman"/>
                <a:cs typeface="Times New Roman"/>
              </a:rPr>
              <a:t>p</a:t>
            </a:r>
            <a:r>
              <a:rPr b="1" spc="20" dirty="0">
                <a:latin typeface="Times New Roman"/>
                <a:cs typeface="Times New Roman"/>
              </a:rPr>
              <a:t>-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materials.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6374" y="3302637"/>
            <a:ext cx="5635625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1635" indent="-343535">
              <a:spcBef>
                <a:spcPts val="10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forward voltage </a:t>
            </a:r>
            <a:r>
              <a:rPr b="1" spc="-5" dirty="0">
                <a:latin typeface="Times New Roman"/>
                <a:cs typeface="Times New Roman"/>
              </a:rPr>
              <a:t>causes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  </a:t>
            </a:r>
            <a:r>
              <a:rPr b="1" dirty="0">
                <a:latin typeface="Times New Roman"/>
                <a:cs typeface="Times New Roman"/>
              </a:rPr>
              <a:t>depletion </a:t>
            </a:r>
            <a:r>
              <a:rPr b="1" spc="-5" dirty="0">
                <a:latin typeface="Times New Roman"/>
                <a:cs typeface="Times New Roman"/>
              </a:rPr>
              <a:t>region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narrow.</a:t>
            </a:r>
            <a:endParaRPr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5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electrons and holes </a:t>
            </a:r>
            <a:r>
              <a:rPr b="1" spc="-15" dirty="0">
                <a:latin typeface="Times New Roman"/>
                <a:cs typeface="Times New Roman"/>
              </a:rPr>
              <a:t>are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pushed  </a:t>
            </a:r>
            <a:r>
              <a:rPr b="1" dirty="0">
                <a:latin typeface="Times New Roman"/>
                <a:cs typeface="Times New Roman"/>
              </a:rPr>
              <a:t>toward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</a:t>
            </a:r>
            <a:r>
              <a:rPr sz="1900" b="1" i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junction.</a:t>
            </a:r>
            <a:endParaRPr dirty="0">
              <a:latin typeface="Times New Roman"/>
              <a:cs typeface="Times New Roman"/>
            </a:endParaRPr>
          </a:p>
          <a:p>
            <a:pPr marL="355600" marR="252095" indent="-343535">
              <a:lnSpc>
                <a:spcPts val="2160"/>
              </a:lnSpc>
              <a:spcBef>
                <a:spcPts val="43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electrons and holes </a:t>
            </a:r>
            <a:r>
              <a:rPr b="1" dirty="0">
                <a:latin typeface="Times New Roman"/>
                <a:cs typeface="Times New Roman"/>
              </a:rPr>
              <a:t>have  </a:t>
            </a:r>
            <a:r>
              <a:rPr b="1" spc="-5" dirty="0">
                <a:latin typeface="Times New Roman"/>
                <a:cs typeface="Times New Roman"/>
              </a:rPr>
              <a:t>sufficient </a:t>
            </a:r>
            <a:r>
              <a:rPr b="1" dirty="0">
                <a:latin typeface="Times New Roman"/>
                <a:cs typeface="Times New Roman"/>
              </a:rPr>
              <a:t>energy to </a:t>
            </a:r>
            <a:r>
              <a:rPr b="1" spc="-10" dirty="0">
                <a:latin typeface="Times New Roman"/>
                <a:cs typeface="Times New Roman"/>
              </a:rPr>
              <a:t>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 </a:t>
            </a:r>
            <a:r>
              <a:rPr b="1" spc="-5" dirty="0">
                <a:latin typeface="Times New Roman"/>
                <a:cs typeface="Times New Roman"/>
              </a:rPr>
              <a:t>junction.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0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772" y="469323"/>
            <a:ext cx="2802081" cy="2847276"/>
          </a:xfrm>
          <a:prstGeom prst="rect">
            <a:avLst/>
          </a:prstGeom>
        </p:spPr>
      </p:pic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3200401" y="183709"/>
            <a:ext cx="7952508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</a:rPr>
              <a:t>Diode</a:t>
            </a:r>
            <a:r>
              <a:rPr sz="3600" b="1" spc="-5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Operating</a:t>
            </a:r>
            <a:r>
              <a:rPr sz="3600" b="1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07798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990601"/>
            <a:ext cx="8001000" cy="1570355"/>
          </a:xfrm>
          <a:prstGeom prst="rect">
            <a:avLst/>
          </a:prstGeom>
          <a:ln w="25400">
            <a:solidFill>
              <a:srgbClr val="BADFE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73990">
              <a:lnSpc>
                <a:spcPct val="987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The point at which the diode changes from no-bias condition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forward-bias condition occurs when the electrons and </a:t>
            </a:r>
            <a:r>
              <a:rPr sz="2400" spc="-5" dirty="0">
                <a:latin typeface="Times New Roman"/>
                <a:cs typeface="Times New Roman"/>
              </a:rPr>
              <a:t>holes </a:t>
            </a:r>
            <a:r>
              <a:rPr sz="2400" dirty="0">
                <a:latin typeface="Times New Roman"/>
                <a:cs typeface="Times New Roman"/>
              </a:rPr>
              <a:t>are  given </a:t>
            </a:r>
            <a:r>
              <a:rPr sz="2400" spc="-10" dirty="0">
                <a:latin typeface="Times New Roman"/>
                <a:cs typeface="Times New Roman"/>
              </a:rPr>
              <a:t>sufficient energy </a:t>
            </a:r>
            <a:r>
              <a:rPr sz="2400" dirty="0">
                <a:latin typeface="Times New Roman"/>
                <a:cs typeface="Times New Roman"/>
              </a:rPr>
              <a:t>to cross the </a:t>
            </a:r>
            <a:r>
              <a:rPr sz="2500" i="1" spc="-45" dirty="0">
                <a:latin typeface="Times New Roman"/>
                <a:cs typeface="Times New Roman"/>
              </a:rPr>
              <a:t>p-n </a:t>
            </a:r>
            <a:r>
              <a:rPr sz="2400" dirty="0">
                <a:latin typeface="Times New Roman"/>
                <a:cs typeface="Times New Roman"/>
              </a:rPr>
              <a:t>junction. This </a:t>
            </a:r>
            <a:r>
              <a:rPr sz="2400" spc="-10" dirty="0">
                <a:latin typeface="Times New Roman"/>
                <a:cs typeface="Times New Roman"/>
              </a:rPr>
              <a:t>energy  </a:t>
            </a:r>
            <a:r>
              <a:rPr sz="2400" spc="-5" dirty="0">
                <a:latin typeface="Times New Roman"/>
                <a:cs typeface="Times New Roman"/>
              </a:rPr>
              <a:t>comes from </a:t>
            </a:r>
            <a:r>
              <a:rPr sz="2400" dirty="0">
                <a:latin typeface="Times New Roman"/>
                <a:cs typeface="Times New Roman"/>
              </a:rPr>
              <a:t>the external voltage applied across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399" y="156009"/>
            <a:ext cx="538249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Forward Bias</a:t>
            </a:r>
            <a:r>
              <a:rPr sz="3600" b="1" spc="-160" dirty="0">
                <a:solidFill>
                  <a:srgbClr val="C00000"/>
                </a:solidFill>
              </a:rPr>
              <a:t> </a:t>
            </a:r>
            <a:r>
              <a:rPr sz="3600" b="1" spc="-50" dirty="0">
                <a:solidFill>
                  <a:srgbClr val="C00000"/>
                </a:solidFill>
              </a:rPr>
              <a:t>Voltage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400" y="3124201"/>
            <a:ext cx="5791200" cy="193865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 forward bias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voltage </a:t>
            </a:r>
            <a:r>
              <a:rPr sz="2400" b="1" spc="-15" dirty="0">
                <a:solidFill>
                  <a:srgbClr val="333399"/>
                </a:solidFill>
                <a:latin typeface="Times New Roman"/>
                <a:cs typeface="Times New Roman"/>
              </a:rPr>
              <a:t>required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sz="2400" b="1" spc="-6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gallium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arsenide 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1.2</a:t>
            </a:r>
            <a:r>
              <a:rPr sz="2400" b="1" spc="-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silicon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0.7</a:t>
            </a:r>
            <a:r>
              <a:rPr sz="2400" b="1" spc="-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891540" indent="-343535">
              <a:buFont typeface="Times New Roman"/>
              <a:buChar char="•"/>
              <a:tabLst>
                <a:tab pos="891540" algn="l"/>
                <a:tab pos="892175" algn="l"/>
              </a:tabLst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germanium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diode </a:t>
            </a:r>
            <a:r>
              <a:rPr sz="2400" b="1" spc="-5" dirty="0">
                <a:solidFill>
                  <a:srgbClr val="333399"/>
                </a:solidFill>
                <a:latin typeface="Symbol"/>
                <a:cs typeface="Symbol"/>
              </a:rPr>
              <a:t>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0.3</a:t>
            </a:r>
            <a:r>
              <a:rPr sz="2400" b="1" spc="-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4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6294" y="1011671"/>
            <a:ext cx="9140825" cy="5237480"/>
            <a:chOff x="0" y="1025525"/>
            <a:chExt cx="9140825" cy="5237480"/>
          </a:xfrm>
        </p:grpSpPr>
        <p:sp>
          <p:nvSpPr>
            <p:cNvPr id="3" name="object 3"/>
            <p:cNvSpPr/>
            <p:nvPr/>
          </p:nvSpPr>
          <p:spPr>
            <a:xfrm>
              <a:off x="227075" y="2503932"/>
              <a:ext cx="4803648" cy="3745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2428875"/>
              <a:ext cx="4800600" cy="3743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6876" y="1100327"/>
              <a:ext cx="2289048" cy="25587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2200" y="1025525"/>
              <a:ext cx="2286000" cy="25558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791" y="1201485"/>
              <a:ext cx="1676692" cy="2384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59940" y="929137"/>
            <a:ext cx="5151120" cy="126188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88900">
              <a:spcBef>
                <a:spcPts val="136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Reverse</a:t>
            </a:r>
            <a:r>
              <a:rPr sz="2400" b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Bias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165"/>
              </a:spcBef>
            </a:pPr>
            <a:r>
              <a:rPr b="1" dirty="0">
                <a:latin typeface="Times New Roman"/>
                <a:cs typeface="Times New Roman"/>
              </a:rPr>
              <a:t>External voltage </a:t>
            </a:r>
            <a:r>
              <a:rPr b="1" spc="-5" dirty="0">
                <a:latin typeface="Times New Roman"/>
                <a:cs typeface="Times New Roman"/>
              </a:rPr>
              <a:t>is applied </a:t>
            </a:r>
            <a:r>
              <a:rPr b="1" spc="-10" dirty="0">
                <a:latin typeface="Times New Roman"/>
                <a:cs typeface="Times New Roman"/>
              </a:rPr>
              <a:t>across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-15" dirty="0">
                <a:latin typeface="Times New Roman"/>
                <a:cs typeface="Times New Roman"/>
              </a:rPr>
              <a:t>p-n </a:t>
            </a:r>
            <a:r>
              <a:rPr b="1" spc="-5" dirty="0">
                <a:latin typeface="Times New Roman"/>
                <a:cs typeface="Times New Roman"/>
              </a:rPr>
              <a:t>junction in  the opposite </a:t>
            </a:r>
            <a:r>
              <a:rPr b="1" dirty="0">
                <a:latin typeface="Times New Roman"/>
                <a:cs typeface="Times New Roman"/>
              </a:rPr>
              <a:t>polarity </a:t>
            </a:r>
            <a:r>
              <a:rPr b="1" spc="-5" dirty="0">
                <a:latin typeface="Times New Roman"/>
                <a:cs typeface="Times New Roman"/>
              </a:rPr>
              <a:t>of the </a:t>
            </a:r>
            <a:r>
              <a:rPr sz="1900" b="1" i="1" spc="20" dirty="0">
                <a:latin typeface="Times New Roman"/>
                <a:cs typeface="Times New Roman"/>
              </a:rPr>
              <a:t>p</a:t>
            </a:r>
            <a:r>
              <a:rPr b="1" spc="20" dirty="0">
                <a:latin typeface="Times New Roman"/>
                <a:cs typeface="Times New Roman"/>
              </a:rPr>
              <a:t>-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materials.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0401" y="183709"/>
            <a:ext cx="7952508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</a:rPr>
              <a:t>Diode</a:t>
            </a:r>
            <a:r>
              <a:rPr sz="3600" b="1" spc="-5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Operating</a:t>
            </a:r>
            <a:r>
              <a:rPr sz="3600" b="1" dirty="0"/>
              <a:t> </a:t>
            </a:r>
            <a:r>
              <a:rPr sz="3600" b="1" spc="-5" dirty="0">
                <a:solidFill>
                  <a:srgbClr val="C00000"/>
                </a:solidFill>
              </a:rPr>
              <a:t>Conditions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03978" y="3759787"/>
            <a:ext cx="5607913" cy="181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reverse voltage </a:t>
            </a:r>
            <a:r>
              <a:rPr b="1" spc="-5" dirty="0">
                <a:latin typeface="Times New Roman"/>
                <a:cs typeface="Times New Roman"/>
              </a:rPr>
              <a:t>causes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the</a:t>
            </a:r>
            <a:r>
              <a:rPr lang="en-IN"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depletion region to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widen.</a:t>
            </a:r>
            <a:endParaRPr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505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electrons </a:t>
            </a:r>
            <a:r>
              <a:rPr b="1" spc="-5" dirty="0">
                <a:latin typeface="Times New Roman"/>
                <a:cs typeface="Times New Roman"/>
              </a:rPr>
              <a:t>in the </a:t>
            </a:r>
            <a:r>
              <a:rPr sz="1900" b="1" i="1" spc="-10" dirty="0">
                <a:latin typeface="Times New Roman"/>
                <a:cs typeface="Times New Roman"/>
              </a:rPr>
              <a:t>n</a:t>
            </a:r>
            <a:r>
              <a:rPr b="1" spc="-10" dirty="0">
                <a:latin typeface="Times New Roman"/>
                <a:cs typeface="Times New Roman"/>
              </a:rPr>
              <a:t>-type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material  are attracted toward </a:t>
            </a:r>
            <a:r>
              <a:rPr b="1" spc="-5" dirty="0">
                <a:latin typeface="Times New Roman"/>
                <a:cs typeface="Times New Roman"/>
              </a:rPr>
              <a:t>the positive  </a:t>
            </a:r>
            <a:r>
              <a:rPr b="1" dirty="0">
                <a:latin typeface="Times New Roman"/>
                <a:cs typeface="Times New Roman"/>
              </a:rPr>
              <a:t>terminal of the </a:t>
            </a:r>
            <a:r>
              <a:rPr b="1" spc="-5" dirty="0">
                <a:latin typeface="Times New Roman"/>
                <a:cs typeface="Times New Roman"/>
              </a:rPr>
              <a:t>voltage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source.</a:t>
            </a:r>
            <a:endParaRPr dirty="0">
              <a:latin typeface="Times New Roman"/>
              <a:cs typeface="Times New Roman"/>
            </a:endParaRPr>
          </a:p>
          <a:p>
            <a:pPr marL="355600" marR="12700" indent="-343535">
              <a:lnSpc>
                <a:spcPts val="2160"/>
              </a:lnSpc>
              <a:spcBef>
                <a:spcPts val="434"/>
              </a:spcBef>
              <a:buClr>
                <a:srgbClr val="333399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b="1" spc="-5" dirty="0">
                <a:latin typeface="Times New Roman"/>
                <a:cs typeface="Times New Roman"/>
              </a:rPr>
              <a:t>The holes </a:t>
            </a:r>
            <a:r>
              <a:rPr b="1" dirty="0">
                <a:latin typeface="Times New Roman"/>
                <a:cs typeface="Times New Roman"/>
              </a:rPr>
              <a:t>in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sz="1900" b="1" i="1" spc="5" dirty="0">
                <a:latin typeface="Times New Roman"/>
                <a:cs typeface="Times New Roman"/>
              </a:rPr>
              <a:t>p</a:t>
            </a:r>
            <a:r>
              <a:rPr b="1" spc="5" dirty="0">
                <a:latin typeface="Times New Roman"/>
                <a:cs typeface="Times New Roman"/>
              </a:rPr>
              <a:t>-type </a:t>
            </a:r>
            <a:r>
              <a:rPr b="1" dirty="0">
                <a:latin typeface="Times New Roman"/>
                <a:cs typeface="Times New Roman"/>
              </a:rPr>
              <a:t>material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are  attracted toward </a:t>
            </a:r>
            <a:r>
              <a:rPr b="1" spc="-5" dirty="0">
                <a:latin typeface="Times New Roman"/>
                <a:cs typeface="Times New Roman"/>
              </a:rPr>
              <a:t>the negative  </a:t>
            </a:r>
            <a:r>
              <a:rPr b="1" dirty="0">
                <a:latin typeface="Times New Roman"/>
                <a:cs typeface="Times New Roman"/>
              </a:rPr>
              <a:t>terminal of </a:t>
            </a:r>
            <a:r>
              <a:rPr b="1" spc="-5" dirty="0">
                <a:latin typeface="Times New Roman"/>
                <a:cs typeface="Times New Roman"/>
              </a:rPr>
              <a:t>the voltage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source.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0139" y="6407894"/>
            <a:ext cx="159392" cy="131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5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5237" y="-3309"/>
            <a:ext cx="386490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B0F0"/>
                </a:solidFill>
              </a:rPr>
              <a:t>Diode</a:t>
            </a:r>
            <a:r>
              <a:rPr b="1" spc="-90" dirty="0">
                <a:solidFill>
                  <a:srgbClr val="00B0F0"/>
                </a:solidFill>
              </a:rPr>
              <a:t> </a:t>
            </a:r>
            <a:r>
              <a:rPr b="1" dirty="0">
                <a:solidFill>
                  <a:srgbClr val="00B0F0"/>
                </a:solidFill>
              </a:rPr>
              <a:t>equation</a:t>
            </a:r>
          </a:p>
        </p:txBody>
      </p:sp>
      <p:sp>
        <p:nvSpPr>
          <p:cNvPr id="6" name="object 6"/>
          <p:cNvSpPr/>
          <p:nvPr/>
        </p:nvSpPr>
        <p:spPr>
          <a:xfrm>
            <a:off x="5392492" y="530951"/>
            <a:ext cx="2641563" cy="155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2286038"/>
            <a:ext cx="8382000" cy="3785870"/>
          </a:xfrm>
          <a:custGeom>
            <a:avLst/>
            <a:gdLst/>
            <a:ahLst/>
            <a:cxnLst/>
            <a:rect l="l" t="t" r="r" b="b"/>
            <a:pathLst>
              <a:path w="8382000" h="3785870">
                <a:moveTo>
                  <a:pt x="0" y="3785615"/>
                </a:moveTo>
                <a:lnTo>
                  <a:pt x="8382000" y="3785615"/>
                </a:lnTo>
                <a:lnTo>
                  <a:pt x="8382000" y="0"/>
                </a:lnTo>
                <a:lnTo>
                  <a:pt x="0" y="0"/>
                </a:lnTo>
                <a:lnTo>
                  <a:pt x="0" y="3785615"/>
                </a:lnTo>
                <a:close/>
              </a:path>
            </a:pathLst>
          </a:custGeom>
          <a:ln w="25399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123136" y="1876867"/>
            <a:ext cx="6401647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2940"/>
              </a:lnSpc>
              <a:spcBef>
                <a:spcPts val="130"/>
              </a:spcBef>
            </a:pPr>
            <a:r>
              <a:rPr lang="en-IN" spc="-55" dirty="0"/>
              <a:t>W</a:t>
            </a:r>
            <a:r>
              <a:rPr spc="-55" dirty="0"/>
              <a:t>here</a:t>
            </a:r>
            <a:r>
              <a:rPr lang="en-IN" spc="-55" dirty="0"/>
              <a:t> </a:t>
            </a:r>
            <a:endParaRPr spc="-55" dirty="0"/>
          </a:p>
          <a:p>
            <a:pPr marL="50800">
              <a:lnSpc>
                <a:spcPts val="2880"/>
              </a:lnSpc>
              <a:tabLst>
                <a:tab pos="870585" algn="l"/>
              </a:tabLst>
            </a:pPr>
            <a:r>
              <a:rPr b="1" spc="55" dirty="0"/>
              <a:t>V</a:t>
            </a:r>
            <a:r>
              <a:rPr sz="2475" b="1" spc="82" baseline="-20202" dirty="0"/>
              <a:t>T</a:t>
            </a:r>
            <a:r>
              <a:rPr sz="2475" b="1" spc="270" baseline="-20202" dirty="0"/>
              <a:t> </a:t>
            </a:r>
            <a:r>
              <a:rPr spc="-170" dirty="0"/>
              <a:t>:	</a:t>
            </a:r>
            <a:r>
              <a:rPr sz="2400" spc="-5" dirty="0"/>
              <a:t>is </a:t>
            </a:r>
            <a:r>
              <a:rPr sz="2400" dirty="0"/>
              <a:t>called the </a:t>
            </a:r>
            <a:r>
              <a:rPr sz="2400" spc="-5" dirty="0"/>
              <a:t>thermal</a:t>
            </a:r>
            <a:r>
              <a:rPr sz="2400" spc="-80" dirty="0"/>
              <a:t> </a:t>
            </a:r>
            <a:r>
              <a:rPr sz="2400" dirty="0"/>
              <a:t>voltage.</a:t>
            </a:r>
          </a:p>
          <a:p>
            <a:pPr marL="50800">
              <a:lnSpc>
                <a:spcPts val="2930"/>
              </a:lnSpc>
              <a:tabLst>
                <a:tab pos="399415" algn="l"/>
                <a:tab pos="864235" algn="l"/>
              </a:tabLst>
            </a:pPr>
            <a:r>
              <a:rPr b="1" spc="-35" dirty="0"/>
              <a:t>I</a:t>
            </a:r>
            <a:r>
              <a:rPr sz="2475" b="1" spc="-52" baseline="-20202" dirty="0"/>
              <a:t>s	</a:t>
            </a:r>
            <a:r>
              <a:rPr sz="2400" dirty="0"/>
              <a:t>:	</a:t>
            </a:r>
            <a:r>
              <a:rPr sz="2400" spc="-5" dirty="0"/>
              <a:t>is </a:t>
            </a:r>
            <a:r>
              <a:rPr sz="2400" dirty="0"/>
              <a:t>the </a:t>
            </a:r>
            <a:r>
              <a:rPr sz="2400" spc="-5" dirty="0"/>
              <a:t>reverse </a:t>
            </a:r>
            <a:r>
              <a:rPr sz="2400" dirty="0"/>
              <a:t>saturation</a:t>
            </a:r>
            <a:r>
              <a:rPr sz="2400" spc="-110" dirty="0"/>
              <a:t> </a:t>
            </a:r>
            <a:r>
              <a:rPr sz="2400" dirty="0"/>
              <a:t>current.</a:t>
            </a:r>
          </a:p>
          <a:p>
            <a:pPr marL="50800">
              <a:lnSpc>
                <a:spcPts val="2870"/>
              </a:lnSpc>
            </a:pPr>
            <a:r>
              <a:rPr sz="2400" b="1" spc="-5" dirty="0"/>
              <a:t>V</a:t>
            </a:r>
            <a:r>
              <a:rPr sz="2400" b="1" spc="-7" baseline="-20833" dirty="0"/>
              <a:t>D</a:t>
            </a:r>
            <a:r>
              <a:rPr sz="2400" b="1" spc="292" baseline="-20833" dirty="0"/>
              <a:t> </a:t>
            </a:r>
            <a:r>
              <a:rPr sz="240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6140" y="3406267"/>
            <a:ext cx="760984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">
              <a:lnSpc>
                <a:spcPts val="283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applied forward-bias voltage across 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diode.</a:t>
            </a:r>
          </a:p>
          <a:p>
            <a:pPr marL="12700">
              <a:lnSpc>
                <a:spcPts val="2950"/>
              </a:lnSpc>
              <a:tabLst>
                <a:tab pos="332105" algn="l"/>
                <a:tab pos="798830" algn="l"/>
              </a:tabLst>
            </a:pPr>
            <a:r>
              <a:rPr sz="2500" b="1" i="1" spc="-55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:	is a </a:t>
            </a:r>
            <a:r>
              <a:rPr sz="2400" spc="-5" dirty="0">
                <a:latin typeface="Times New Roman"/>
                <a:cs typeface="Times New Roman"/>
              </a:rPr>
              <a:t>factor function </a:t>
            </a:r>
            <a:r>
              <a:rPr sz="2400" dirty="0">
                <a:latin typeface="Times New Roman"/>
                <a:cs typeface="Times New Roman"/>
              </a:rPr>
              <a:t>of operation conditions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8040" y="4121556"/>
            <a:ext cx="7734934" cy="18745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0165" marR="17780">
              <a:lnSpc>
                <a:spcPts val="2880"/>
              </a:lnSpc>
              <a:spcBef>
                <a:spcPts val="325"/>
              </a:spcBef>
              <a:tabLst>
                <a:tab pos="694626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ruction.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ange 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 and 2. as</a:t>
            </a: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1	unle</a:t>
            </a:r>
            <a:r>
              <a:rPr sz="2400" spc="-5" dirty="0">
                <a:latin typeface="Times New Roman"/>
                <a:cs typeface="Times New Roman"/>
              </a:rPr>
              <a:t>ss  otherwise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noted.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45"/>
              </a:lnSpc>
              <a:tabLst>
                <a:tab pos="749935" algn="l"/>
              </a:tabLst>
            </a:pPr>
            <a:r>
              <a:rPr sz="2500" b="1" i="1" spc="195" dirty="0">
                <a:latin typeface="Times New Roman"/>
                <a:cs typeface="Times New Roman"/>
              </a:rPr>
              <a:t>K</a:t>
            </a:r>
            <a:r>
              <a:rPr sz="2500" b="1" i="1" spc="-45" dirty="0">
                <a:latin typeface="Times New Roman"/>
                <a:cs typeface="Times New Roman"/>
              </a:rPr>
              <a:t> </a:t>
            </a:r>
            <a:r>
              <a:rPr sz="2500" i="1" spc="-170" dirty="0">
                <a:latin typeface="Times New Roman"/>
                <a:cs typeface="Times New Roman"/>
              </a:rPr>
              <a:t>:	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Boltzman’s </a:t>
            </a:r>
            <a:r>
              <a:rPr sz="2400" dirty="0">
                <a:latin typeface="Times New Roman"/>
                <a:cs typeface="Times New Roman"/>
              </a:rPr>
              <a:t>constant =1.38 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-23</a:t>
            </a:r>
            <a:endParaRPr sz="2400" baseline="24305">
              <a:latin typeface="Times New Roman"/>
              <a:cs typeface="Times New Roman"/>
            </a:endParaRPr>
          </a:p>
          <a:p>
            <a:pPr marL="50800">
              <a:lnSpc>
                <a:spcPts val="2880"/>
              </a:lnSpc>
              <a:tabLst>
                <a:tab pos="794385" algn="l"/>
              </a:tabLst>
            </a:pPr>
            <a:r>
              <a:rPr sz="2500" b="1" i="1" spc="-50" dirty="0">
                <a:latin typeface="Times New Roman"/>
                <a:cs typeface="Times New Roman"/>
              </a:rPr>
              <a:t>T</a:t>
            </a:r>
            <a:r>
              <a:rPr sz="2500" i="1" spc="-50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temperature </a:t>
            </a:r>
            <a:r>
              <a:rPr sz="2400" dirty="0">
                <a:latin typeface="Times New Roman"/>
                <a:cs typeface="Times New Roman"/>
              </a:rPr>
              <a:t>in kelvins = </a:t>
            </a:r>
            <a:r>
              <a:rPr sz="2400" spc="-5" dirty="0">
                <a:latin typeface="Times New Roman"/>
                <a:cs typeface="Times New Roman"/>
              </a:rPr>
              <a:t>273+temperature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940"/>
              </a:lnSpc>
              <a:tabLst>
                <a:tab pos="760095" algn="l"/>
              </a:tabLst>
            </a:pPr>
            <a:r>
              <a:rPr sz="2500" b="1" i="1" spc="80" dirty="0">
                <a:latin typeface="Times New Roman"/>
                <a:cs typeface="Times New Roman"/>
              </a:rPr>
              <a:t>q</a:t>
            </a:r>
            <a:r>
              <a:rPr sz="2500" b="1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	is the </a:t>
            </a:r>
            <a:r>
              <a:rPr sz="2400" spc="-5" dirty="0">
                <a:latin typeface="Times New Roman"/>
                <a:cs typeface="Times New Roman"/>
              </a:rPr>
              <a:t>magnitude </a:t>
            </a:r>
            <a:r>
              <a:rPr sz="2400" dirty="0">
                <a:latin typeface="Times New Roman"/>
                <a:cs typeface="Times New Roman"/>
              </a:rPr>
              <a:t>of electron </a:t>
            </a:r>
            <a:r>
              <a:rPr sz="2400" spc="-10" dirty="0">
                <a:latin typeface="Times New Roman"/>
                <a:cs typeface="Times New Roman"/>
              </a:rPr>
              <a:t>charge </a:t>
            </a:r>
            <a:r>
              <a:rPr sz="2400" dirty="0">
                <a:latin typeface="Times New Roman"/>
                <a:cs typeface="Times New Roman"/>
              </a:rPr>
              <a:t>= 1.6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</a:t>
            </a:r>
            <a:r>
              <a:rPr sz="2400" spc="209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33"/>
          <p:cNvSpPr/>
          <p:nvPr/>
        </p:nvSpPr>
        <p:spPr>
          <a:xfrm>
            <a:off x="8862061" y="6111656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437840" y="425952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8480" y="4250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20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1497"/>
            <a:ext cx="54819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Diode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3029" y="1398778"/>
            <a:ext cx="152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Diode</a:t>
            </a:r>
            <a:r>
              <a:rPr sz="18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symbol</a:t>
            </a:r>
            <a:endParaRPr sz="18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9361" y="1905761"/>
            <a:ext cx="2230120" cy="953769"/>
            <a:chOff x="7849361" y="1905761"/>
            <a:chExt cx="2230120" cy="953769"/>
          </a:xfrm>
        </p:grpSpPr>
        <p:sp>
          <p:nvSpPr>
            <p:cNvPr id="5" name="object 5"/>
            <p:cNvSpPr/>
            <p:nvPr/>
          </p:nvSpPr>
          <p:spPr>
            <a:xfrm>
              <a:off x="8544305" y="1930145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0"/>
                  </a:moveTo>
                  <a:lnTo>
                    <a:pt x="838200" y="4572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849361" y="1905761"/>
              <a:ext cx="2230120" cy="914400"/>
            </a:xfrm>
            <a:custGeom>
              <a:avLst/>
              <a:gdLst/>
              <a:ahLst/>
              <a:cxnLst/>
              <a:rect l="l" t="t" r="r" b="b"/>
              <a:pathLst>
                <a:path w="2230120" h="914400">
                  <a:moveTo>
                    <a:pt x="1543812" y="0"/>
                  </a:moveTo>
                  <a:lnTo>
                    <a:pt x="1543812" y="914400"/>
                  </a:lnTo>
                </a:path>
                <a:path w="2230120" h="914400">
                  <a:moveTo>
                    <a:pt x="685800" y="470915"/>
                  </a:moveTo>
                  <a:lnTo>
                    <a:pt x="0" y="470915"/>
                  </a:lnTo>
                </a:path>
                <a:path w="2230120" h="914400">
                  <a:moveTo>
                    <a:pt x="2229612" y="470915"/>
                  </a:moveTo>
                  <a:lnTo>
                    <a:pt x="1543812" y="470915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75854" y="199440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5654" y="203661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4429" y="4614397"/>
            <a:ext cx="201485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Vγ is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0.2 ~ 0.3 for</a:t>
            </a:r>
            <a:r>
              <a:rPr sz="18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Ge</a:t>
            </a:r>
            <a:endParaRPr sz="1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0.6 ~ 0.7 for</a:t>
            </a:r>
            <a:r>
              <a:rPr sz="1800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Si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357437" y="1450721"/>
            <a:ext cx="4352925" cy="4345305"/>
            <a:chOff x="2357437" y="1450721"/>
            <a:chExt cx="4352925" cy="4345305"/>
          </a:xfrm>
        </p:grpSpPr>
        <p:sp>
          <p:nvSpPr>
            <p:cNvPr id="11" name="object 11"/>
            <p:cNvSpPr/>
            <p:nvPr/>
          </p:nvSpPr>
          <p:spPr>
            <a:xfrm>
              <a:off x="2362200" y="1464564"/>
              <a:ext cx="4343400" cy="4326890"/>
            </a:xfrm>
            <a:custGeom>
              <a:avLst/>
              <a:gdLst/>
              <a:ahLst/>
              <a:cxnLst/>
              <a:rect l="l" t="t" r="r" b="b"/>
              <a:pathLst>
                <a:path w="4343400" h="4326890">
                  <a:moveTo>
                    <a:pt x="0" y="2540508"/>
                  </a:moveTo>
                  <a:lnTo>
                    <a:pt x="4343400" y="2540508"/>
                  </a:lnTo>
                </a:path>
                <a:path w="4343400" h="4326890">
                  <a:moveTo>
                    <a:pt x="2209800" y="4326636"/>
                  </a:moveTo>
                  <a:lnTo>
                    <a:pt x="2209800" y="0"/>
                  </a:lnTo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9161" y="1465326"/>
              <a:ext cx="3048000" cy="2822575"/>
            </a:xfrm>
            <a:custGeom>
              <a:avLst/>
              <a:gdLst/>
              <a:ahLst/>
              <a:cxnLst/>
              <a:rect l="l" t="t" r="r" b="b"/>
              <a:pathLst>
                <a:path w="3048000" h="2822575">
                  <a:moveTo>
                    <a:pt x="2133600" y="2540508"/>
                  </a:moveTo>
                  <a:lnTo>
                    <a:pt x="2438400" y="2540508"/>
                  </a:lnTo>
                </a:path>
                <a:path w="3048000" h="2822575">
                  <a:moveTo>
                    <a:pt x="2362200" y="2540508"/>
                  </a:moveTo>
                  <a:lnTo>
                    <a:pt x="2419173" y="2532469"/>
                  </a:lnTo>
                  <a:lnTo>
                    <a:pt x="2475088" y="2523109"/>
                  </a:lnTo>
                  <a:lnTo>
                    <a:pt x="2528887" y="2511123"/>
                  </a:lnTo>
                  <a:lnTo>
                    <a:pt x="2579511" y="2495211"/>
                  </a:lnTo>
                  <a:lnTo>
                    <a:pt x="2625901" y="2474071"/>
                  </a:lnTo>
                  <a:lnTo>
                    <a:pt x="2667000" y="2446401"/>
                  </a:lnTo>
                  <a:lnTo>
                    <a:pt x="2697435" y="2416772"/>
                  </a:lnTo>
                  <a:lnTo>
                    <a:pt x="2723872" y="2382210"/>
                  </a:lnTo>
                  <a:lnTo>
                    <a:pt x="2746976" y="2343534"/>
                  </a:lnTo>
                  <a:lnTo>
                    <a:pt x="2767415" y="2301563"/>
                  </a:lnTo>
                  <a:lnTo>
                    <a:pt x="2785854" y="2257117"/>
                  </a:lnTo>
                  <a:lnTo>
                    <a:pt x="2802960" y="2211016"/>
                  </a:lnTo>
                  <a:lnTo>
                    <a:pt x="2819400" y="2164080"/>
                  </a:lnTo>
                  <a:lnTo>
                    <a:pt x="2828903" y="2138713"/>
                  </a:lnTo>
                  <a:lnTo>
                    <a:pt x="2836861" y="2120484"/>
                  </a:lnTo>
                  <a:lnTo>
                    <a:pt x="2843616" y="2106425"/>
                  </a:lnTo>
                  <a:lnTo>
                    <a:pt x="2849513" y="2093567"/>
                  </a:lnTo>
                  <a:lnTo>
                    <a:pt x="2865486" y="2032505"/>
                  </a:lnTo>
                  <a:lnTo>
                    <a:pt x="2871383" y="1994759"/>
                  </a:lnTo>
                  <a:lnTo>
                    <a:pt x="2878138" y="1943369"/>
                  </a:lnTo>
                  <a:lnTo>
                    <a:pt x="2886096" y="1875365"/>
                  </a:lnTo>
                  <a:lnTo>
                    <a:pt x="2895600" y="1787778"/>
                  </a:lnTo>
                  <a:lnTo>
                    <a:pt x="2902607" y="1718718"/>
                  </a:lnTo>
                  <a:lnTo>
                    <a:pt x="2906444" y="1679102"/>
                  </a:lnTo>
                  <a:lnTo>
                    <a:pt x="2910482" y="1636393"/>
                  </a:lnTo>
                  <a:lnTo>
                    <a:pt x="2914705" y="1590816"/>
                  </a:lnTo>
                  <a:lnTo>
                    <a:pt x="2919097" y="1542594"/>
                  </a:lnTo>
                  <a:lnTo>
                    <a:pt x="2923641" y="1491951"/>
                  </a:lnTo>
                  <a:lnTo>
                    <a:pt x="2928322" y="1439111"/>
                  </a:lnTo>
                  <a:lnTo>
                    <a:pt x="2933125" y="1384298"/>
                  </a:lnTo>
                  <a:lnTo>
                    <a:pt x="2938032" y="1327736"/>
                  </a:lnTo>
                  <a:lnTo>
                    <a:pt x="2943027" y="1269649"/>
                  </a:lnTo>
                  <a:lnTo>
                    <a:pt x="2948096" y="1210260"/>
                  </a:lnTo>
                  <a:lnTo>
                    <a:pt x="2953222" y="1149794"/>
                  </a:lnTo>
                  <a:lnTo>
                    <a:pt x="2958388" y="1088474"/>
                  </a:lnTo>
                  <a:lnTo>
                    <a:pt x="2963580" y="1026524"/>
                  </a:lnTo>
                  <a:lnTo>
                    <a:pt x="2968780" y="964168"/>
                  </a:lnTo>
                  <a:lnTo>
                    <a:pt x="2973973" y="901630"/>
                  </a:lnTo>
                  <a:lnTo>
                    <a:pt x="2979143" y="839133"/>
                  </a:lnTo>
                  <a:lnTo>
                    <a:pt x="2984274" y="776902"/>
                  </a:lnTo>
                  <a:lnTo>
                    <a:pt x="2989350" y="715161"/>
                  </a:lnTo>
                  <a:lnTo>
                    <a:pt x="2994355" y="654133"/>
                  </a:lnTo>
                  <a:lnTo>
                    <a:pt x="2999272" y="594042"/>
                  </a:lnTo>
                  <a:lnTo>
                    <a:pt x="3004087" y="535112"/>
                  </a:lnTo>
                  <a:lnTo>
                    <a:pt x="3008782" y="477567"/>
                  </a:lnTo>
                  <a:lnTo>
                    <a:pt x="3013343" y="421631"/>
                  </a:lnTo>
                  <a:lnTo>
                    <a:pt x="3017752" y="367527"/>
                  </a:lnTo>
                  <a:lnTo>
                    <a:pt x="3021995" y="315480"/>
                  </a:lnTo>
                  <a:lnTo>
                    <a:pt x="3026054" y="265713"/>
                  </a:lnTo>
                  <a:lnTo>
                    <a:pt x="3029914" y="218450"/>
                  </a:lnTo>
                  <a:lnTo>
                    <a:pt x="3033559" y="173916"/>
                  </a:lnTo>
                  <a:lnTo>
                    <a:pt x="3036973" y="132333"/>
                  </a:lnTo>
                  <a:lnTo>
                    <a:pt x="3040140" y="93926"/>
                  </a:lnTo>
                  <a:lnTo>
                    <a:pt x="3045670" y="27536"/>
                  </a:lnTo>
                  <a:lnTo>
                    <a:pt x="3048000" y="0"/>
                  </a:lnTo>
                </a:path>
                <a:path w="3048000" h="2822575">
                  <a:moveTo>
                    <a:pt x="2133600" y="2540508"/>
                  </a:moveTo>
                  <a:lnTo>
                    <a:pt x="2123479" y="2598523"/>
                  </a:lnTo>
                  <a:lnTo>
                    <a:pt x="2109787" y="2652109"/>
                  </a:lnTo>
                  <a:lnTo>
                    <a:pt x="2088951" y="2696884"/>
                  </a:lnTo>
                  <a:lnTo>
                    <a:pt x="2057400" y="2728468"/>
                  </a:lnTo>
                  <a:lnTo>
                    <a:pt x="2048354" y="2735186"/>
                  </a:lnTo>
                  <a:lnTo>
                    <a:pt x="2046751" y="2738654"/>
                  </a:lnTo>
                  <a:lnTo>
                    <a:pt x="2049327" y="2739508"/>
                  </a:lnTo>
                  <a:lnTo>
                    <a:pt x="2052819" y="2738382"/>
                  </a:lnTo>
                  <a:lnTo>
                    <a:pt x="2053964" y="2735913"/>
                  </a:lnTo>
                  <a:lnTo>
                    <a:pt x="2049499" y="2732736"/>
                  </a:lnTo>
                  <a:lnTo>
                    <a:pt x="2036160" y="2729485"/>
                  </a:lnTo>
                  <a:lnTo>
                    <a:pt x="2010683" y="2726798"/>
                  </a:lnTo>
                  <a:lnTo>
                    <a:pt x="1969807" y="2725309"/>
                  </a:lnTo>
                  <a:lnTo>
                    <a:pt x="1910267" y="2725654"/>
                  </a:lnTo>
                  <a:lnTo>
                    <a:pt x="1828800" y="2728468"/>
                  </a:lnTo>
                  <a:lnTo>
                    <a:pt x="1764182" y="2731491"/>
                  </a:lnTo>
                  <a:lnTo>
                    <a:pt x="1685807" y="2735290"/>
                  </a:lnTo>
                  <a:lnTo>
                    <a:pt x="1642011" y="2737450"/>
                  </a:lnTo>
                  <a:lnTo>
                    <a:pt x="1595437" y="2739768"/>
                  </a:lnTo>
                  <a:lnTo>
                    <a:pt x="1546305" y="2742231"/>
                  </a:lnTo>
                  <a:lnTo>
                    <a:pt x="1494837" y="2744828"/>
                  </a:lnTo>
                  <a:lnTo>
                    <a:pt x="1441251" y="2747545"/>
                  </a:lnTo>
                  <a:lnTo>
                    <a:pt x="1385769" y="2750372"/>
                  </a:lnTo>
                  <a:lnTo>
                    <a:pt x="1328612" y="2753296"/>
                  </a:lnTo>
                  <a:lnTo>
                    <a:pt x="1270000" y="2756304"/>
                  </a:lnTo>
                  <a:lnTo>
                    <a:pt x="1210152" y="2759385"/>
                  </a:lnTo>
                  <a:lnTo>
                    <a:pt x="1149291" y="2762527"/>
                  </a:lnTo>
                  <a:lnTo>
                    <a:pt x="1087635" y="2765717"/>
                  </a:lnTo>
                  <a:lnTo>
                    <a:pt x="1025407" y="2768944"/>
                  </a:lnTo>
                  <a:lnTo>
                    <a:pt x="962826" y="2772195"/>
                  </a:lnTo>
                  <a:lnTo>
                    <a:pt x="900112" y="2775458"/>
                  </a:lnTo>
                  <a:lnTo>
                    <a:pt x="837487" y="2778720"/>
                  </a:lnTo>
                  <a:lnTo>
                    <a:pt x="775170" y="2781971"/>
                  </a:lnTo>
                  <a:lnTo>
                    <a:pt x="713382" y="2785198"/>
                  </a:lnTo>
                  <a:lnTo>
                    <a:pt x="652344" y="2788388"/>
                  </a:lnTo>
                  <a:lnTo>
                    <a:pt x="592277" y="2791530"/>
                  </a:lnTo>
                  <a:lnTo>
                    <a:pt x="533400" y="2794611"/>
                  </a:lnTo>
                  <a:lnTo>
                    <a:pt x="475933" y="2797619"/>
                  </a:lnTo>
                  <a:lnTo>
                    <a:pt x="420099" y="2800543"/>
                  </a:lnTo>
                  <a:lnTo>
                    <a:pt x="366117" y="2803370"/>
                  </a:lnTo>
                  <a:lnTo>
                    <a:pt x="314207" y="2806087"/>
                  </a:lnTo>
                  <a:lnTo>
                    <a:pt x="264590" y="2808684"/>
                  </a:lnTo>
                  <a:lnTo>
                    <a:pt x="217487" y="2811147"/>
                  </a:lnTo>
                  <a:lnTo>
                    <a:pt x="173118" y="2813465"/>
                  </a:lnTo>
                  <a:lnTo>
                    <a:pt x="131703" y="2815625"/>
                  </a:lnTo>
                  <a:lnTo>
                    <a:pt x="93464" y="2817615"/>
                  </a:lnTo>
                  <a:lnTo>
                    <a:pt x="27391" y="2821039"/>
                  </a:lnTo>
                  <a:lnTo>
                    <a:pt x="0" y="2822448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1375" y="534812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μ</a:t>
            </a:r>
            <a:r>
              <a:rPr sz="18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4228" y="4031742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sz="18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(volts)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00281" y="2683573"/>
            <a:ext cx="267335" cy="1421130"/>
            <a:chOff x="5300281" y="2683573"/>
            <a:chExt cx="267335" cy="1421130"/>
          </a:xfrm>
        </p:grpSpPr>
        <p:sp>
          <p:nvSpPr>
            <p:cNvPr id="16" name="object 16"/>
            <p:cNvSpPr/>
            <p:nvPr/>
          </p:nvSpPr>
          <p:spPr>
            <a:xfrm>
              <a:off x="5562600" y="4005071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48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5044" y="2688335"/>
              <a:ext cx="76200" cy="1316990"/>
            </a:xfrm>
            <a:custGeom>
              <a:avLst/>
              <a:gdLst/>
              <a:ahLst/>
              <a:cxnLst/>
              <a:rect l="l" t="t" r="r" b="b"/>
              <a:pathLst>
                <a:path w="76200" h="1316989">
                  <a:moveTo>
                    <a:pt x="76200" y="0"/>
                  </a:moveTo>
                  <a:lnTo>
                    <a:pt x="0" y="1316736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94275" y="4031742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sz="1800" b="1" spc="-7" baseline="-20833" dirty="0">
                <a:solidFill>
                  <a:srgbClr val="7030A0"/>
                </a:solidFill>
                <a:latin typeface="Times New Roman"/>
                <a:cs typeface="Times New Roman"/>
              </a:rPr>
              <a:t>γ	</a:t>
            </a:r>
            <a:r>
              <a:rPr sz="1800" b="1" dirty="0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6575" y="1397253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I	(mA)</a:t>
            </a:r>
            <a:endParaRPr sz="1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4625" y="4395723"/>
            <a:ext cx="2365375" cy="1014730"/>
          </a:xfrm>
          <a:custGeom>
            <a:avLst/>
            <a:gdLst/>
            <a:ahLst/>
            <a:cxnLst/>
            <a:rect l="l" t="t" r="r" b="b"/>
            <a:pathLst>
              <a:path w="2365375" h="1014729">
                <a:moveTo>
                  <a:pt x="384175" y="442975"/>
                </a:moveTo>
                <a:lnTo>
                  <a:pt x="393158" y="398488"/>
                </a:lnTo>
                <a:lnTo>
                  <a:pt x="417655" y="362156"/>
                </a:lnTo>
                <a:lnTo>
                  <a:pt x="453987" y="337659"/>
                </a:lnTo>
                <a:lnTo>
                  <a:pt x="498475" y="328675"/>
                </a:lnTo>
                <a:lnTo>
                  <a:pt x="714375" y="328675"/>
                </a:lnTo>
                <a:lnTo>
                  <a:pt x="0" y="0"/>
                </a:lnTo>
                <a:lnTo>
                  <a:pt x="1209675" y="328675"/>
                </a:lnTo>
                <a:lnTo>
                  <a:pt x="2251075" y="328675"/>
                </a:lnTo>
                <a:lnTo>
                  <a:pt x="2295562" y="337659"/>
                </a:lnTo>
                <a:lnTo>
                  <a:pt x="2331894" y="362156"/>
                </a:lnTo>
                <a:lnTo>
                  <a:pt x="2356391" y="398488"/>
                </a:lnTo>
                <a:lnTo>
                  <a:pt x="2365375" y="442975"/>
                </a:lnTo>
                <a:lnTo>
                  <a:pt x="2365375" y="614426"/>
                </a:lnTo>
                <a:lnTo>
                  <a:pt x="2365375" y="900176"/>
                </a:lnTo>
                <a:lnTo>
                  <a:pt x="2356391" y="944663"/>
                </a:lnTo>
                <a:lnTo>
                  <a:pt x="2331894" y="980995"/>
                </a:lnTo>
                <a:lnTo>
                  <a:pt x="2295562" y="1005492"/>
                </a:lnTo>
                <a:lnTo>
                  <a:pt x="2251075" y="1014476"/>
                </a:lnTo>
                <a:lnTo>
                  <a:pt x="1209675" y="1014476"/>
                </a:lnTo>
                <a:lnTo>
                  <a:pt x="714375" y="1014476"/>
                </a:lnTo>
                <a:lnTo>
                  <a:pt x="498475" y="1014476"/>
                </a:lnTo>
                <a:lnTo>
                  <a:pt x="453987" y="1005492"/>
                </a:lnTo>
                <a:lnTo>
                  <a:pt x="417655" y="980995"/>
                </a:lnTo>
                <a:lnTo>
                  <a:pt x="393158" y="944663"/>
                </a:lnTo>
                <a:lnTo>
                  <a:pt x="384175" y="900176"/>
                </a:lnTo>
                <a:lnTo>
                  <a:pt x="384175" y="614426"/>
                </a:lnTo>
                <a:lnTo>
                  <a:pt x="384175" y="442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00165" y="4786121"/>
            <a:ext cx="146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Cut-in or</a:t>
            </a:r>
            <a:r>
              <a:rPr sz="18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knee  voltage</a:t>
            </a:r>
            <a:endParaRPr sz="18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800" y="3048000"/>
            <a:ext cx="2362200" cy="1030605"/>
          </a:xfrm>
          <a:custGeom>
            <a:avLst/>
            <a:gdLst/>
            <a:ahLst/>
            <a:cxnLst/>
            <a:rect l="l" t="t" r="r" b="b"/>
            <a:pathLst>
              <a:path w="2362200" h="1030604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77950" y="0"/>
                </a:lnTo>
                <a:lnTo>
                  <a:pt x="1968500" y="0"/>
                </a:lnTo>
                <a:lnTo>
                  <a:pt x="2235200" y="0"/>
                </a:lnTo>
                <a:lnTo>
                  <a:pt x="2284618" y="9985"/>
                </a:lnTo>
                <a:lnTo>
                  <a:pt x="2324989" y="37211"/>
                </a:lnTo>
                <a:lnTo>
                  <a:pt x="2352214" y="77581"/>
                </a:lnTo>
                <a:lnTo>
                  <a:pt x="2362200" y="127000"/>
                </a:lnTo>
                <a:lnTo>
                  <a:pt x="2362200" y="444500"/>
                </a:lnTo>
                <a:lnTo>
                  <a:pt x="2362200" y="635000"/>
                </a:lnTo>
                <a:lnTo>
                  <a:pt x="2352214" y="684418"/>
                </a:lnTo>
                <a:lnTo>
                  <a:pt x="2324989" y="724789"/>
                </a:lnTo>
                <a:lnTo>
                  <a:pt x="2284618" y="752014"/>
                </a:lnTo>
                <a:lnTo>
                  <a:pt x="2235200" y="762000"/>
                </a:lnTo>
                <a:lnTo>
                  <a:pt x="1968500" y="762000"/>
                </a:lnTo>
                <a:lnTo>
                  <a:pt x="2179701" y="1030224"/>
                </a:lnTo>
                <a:lnTo>
                  <a:pt x="137795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0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38604" y="3113023"/>
            <a:ext cx="194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Reverse</a:t>
            </a:r>
            <a:r>
              <a:rPr sz="18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saturation  current</a:t>
            </a:r>
            <a:r>
              <a:rPr sz="18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(magnified)</a:t>
            </a:r>
            <a:endParaRPr sz="18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0557" y="4267200"/>
            <a:ext cx="1935480" cy="1477010"/>
            <a:chOff x="2260557" y="4267200"/>
            <a:chExt cx="1935480" cy="1477010"/>
          </a:xfrm>
        </p:grpSpPr>
        <p:sp>
          <p:nvSpPr>
            <p:cNvPr id="25" name="object 25"/>
            <p:cNvSpPr/>
            <p:nvPr/>
          </p:nvSpPr>
          <p:spPr>
            <a:xfrm>
              <a:off x="2275035" y="4281677"/>
              <a:ext cx="164465" cy="1447800"/>
            </a:xfrm>
            <a:custGeom>
              <a:avLst/>
              <a:gdLst/>
              <a:ahLst/>
              <a:cxnLst/>
              <a:rect l="l" t="t" r="r" b="b"/>
              <a:pathLst>
                <a:path w="164464" h="1447800">
                  <a:moveTo>
                    <a:pt x="164126" y="0"/>
                  </a:moveTo>
                  <a:lnTo>
                    <a:pt x="116983" y="5655"/>
                  </a:lnTo>
                  <a:lnTo>
                    <a:pt x="73400" y="16668"/>
                  </a:lnTo>
                  <a:lnTo>
                    <a:pt x="36985" y="38397"/>
                  </a:lnTo>
                  <a:lnTo>
                    <a:pt x="11345" y="76200"/>
                  </a:lnTo>
                  <a:lnTo>
                    <a:pt x="0" y="132644"/>
                  </a:lnTo>
                  <a:lnTo>
                    <a:pt x="1772" y="166687"/>
                  </a:lnTo>
                  <a:lnTo>
                    <a:pt x="5672" y="214488"/>
                  </a:lnTo>
                  <a:lnTo>
                    <a:pt x="9572" y="283456"/>
                  </a:lnTo>
                  <a:lnTo>
                    <a:pt x="11345" y="381000"/>
                  </a:lnTo>
                  <a:lnTo>
                    <a:pt x="11345" y="416495"/>
                  </a:lnTo>
                  <a:lnTo>
                    <a:pt x="11345" y="457274"/>
                  </a:lnTo>
                  <a:lnTo>
                    <a:pt x="11345" y="1419215"/>
                  </a:lnTo>
                  <a:lnTo>
                    <a:pt x="11345" y="1447800"/>
                  </a:lnTo>
                </a:path>
              </a:pathLst>
            </a:custGeom>
            <a:ln w="2895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1974" y="4603750"/>
              <a:ext cx="1859280" cy="730250"/>
            </a:xfrm>
            <a:custGeom>
              <a:avLst/>
              <a:gdLst/>
              <a:ahLst/>
              <a:cxnLst/>
              <a:rect l="l" t="t" r="r" b="b"/>
              <a:pathLst>
                <a:path w="1859279" h="730250">
                  <a:moveTo>
                    <a:pt x="258825" y="412750"/>
                  </a:moveTo>
                  <a:lnTo>
                    <a:pt x="263818" y="388040"/>
                  </a:lnTo>
                  <a:lnTo>
                    <a:pt x="277431" y="367855"/>
                  </a:lnTo>
                  <a:lnTo>
                    <a:pt x="297616" y="354242"/>
                  </a:lnTo>
                  <a:lnTo>
                    <a:pt x="322325" y="349250"/>
                  </a:lnTo>
                  <a:lnTo>
                    <a:pt x="525526" y="349250"/>
                  </a:lnTo>
                  <a:lnTo>
                    <a:pt x="0" y="0"/>
                  </a:lnTo>
                  <a:lnTo>
                    <a:pt x="925576" y="349250"/>
                  </a:lnTo>
                  <a:lnTo>
                    <a:pt x="1795526" y="349250"/>
                  </a:lnTo>
                  <a:lnTo>
                    <a:pt x="1820235" y="354242"/>
                  </a:lnTo>
                  <a:lnTo>
                    <a:pt x="1840420" y="367855"/>
                  </a:lnTo>
                  <a:lnTo>
                    <a:pt x="1854033" y="388040"/>
                  </a:lnTo>
                  <a:lnTo>
                    <a:pt x="1859026" y="412750"/>
                  </a:lnTo>
                  <a:lnTo>
                    <a:pt x="1859026" y="508000"/>
                  </a:lnTo>
                  <a:lnTo>
                    <a:pt x="1859026" y="666750"/>
                  </a:lnTo>
                  <a:lnTo>
                    <a:pt x="1854033" y="691459"/>
                  </a:lnTo>
                  <a:lnTo>
                    <a:pt x="1840420" y="711644"/>
                  </a:lnTo>
                  <a:lnTo>
                    <a:pt x="1820235" y="725257"/>
                  </a:lnTo>
                  <a:lnTo>
                    <a:pt x="1795526" y="730250"/>
                  </a:lnTo>
                  <a:lnTo>
                    <a:pt x="925576" y="730250"/>
                  </a:lnTo>
                  <a:lnTo>
                    <a:pt x="525526" y="730250"/>
                  </a:lnTo>
                  <a:lnTo>
                    <a:pt x="322325" y="730250"/>
                  </a:lnTo>
                  <a:lnTo>
                    <a:pt x="297616" y="725257"/>
                  </a:lnTo>
                  <a:lnTo>
                    <a:pt x="277431" y="711644"/>
                  </a:lnTo>
                  <a:lnTo>
                    <a:pt x="263818" y="691459"/>
                  </a:lnTo>
                  <a:lnTo>
                    <a:pt x="258825" y="666750"/>
                  </a:lnTo>
                  <a:lnTo>
                    <a:pt x="258825" y="508000"/>
                  </a:lnTo>
                  <a:lnTo>
                    <a:pt x="258825" y="412750"/>
                  </a:lnTo>
                  <a:close/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10636" y="4999735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Bre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kd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62059" y="6208774"/>
            <a:ext cx="3329940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11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194" y="301878"/>
            <a:ext cx="756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Century Gothic"/>
                <a:cs typeface="Century Gothic"/>
              </a:rPr>
              <a:t>Temperature dependence </a:t>
            </a:r>
            <a:r>
              <a:rPr sz="2400" dirty="0">
                <a:solidFill>
                  <a:srgbClr val="0070C0"/>
                </a:solidFill>
                <a:latin typeface="Century Gothic"/>
                <a:cs typeface="Century Gothic"/>
              </a:rPr>
              <a:t>of diode</a:t>
            </a:r>
            <a:r>
              <a:rPr sz="2400" spc="-5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70C0"/>
                </a:solidFill>
                <a:latin typeface="Century Gothic"/>
                <a:cs typeface="Century Gothic"/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623186"/>
            <a:ext cx="7983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ACD333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Reverse saturation current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approximately doubles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for every</a:t>
            </a:r>
            <a:r>
              <a:rPr sz="24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10  degree rise in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temperature</a:t>
            </a:r>
            <a:endParaRPr sz="2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094" y="3303266"/>
            <a:ext cx="700214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Where, </a:t>
            </a:r>
            <a:r>
              <a:rPr sz="2400" i="1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2400" i="1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o1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reverse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sat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current at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 </a:t>
            </a: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2400" i="1" spc="-9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and</a:t>
            </a:r>
          </a:p>
          <a:p>
            <a:pPr marL="1346200">
              <a:lnSpc>
                <a:spcPct val="100000"/>
              </a:lnSpc>
              <a:spcBef>
                <a:spcPts val="580"/>
              </a:spcBef>
            </a:pP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02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is reverse sat current at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</a:t>
            </a:r>
            <a:r>
              <a:rPr sz="2400" spc="-27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B0F0"/>
                </a:solidFill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2400" baseline="-20833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Cut-in voltage decreases with increase in</a:t>
            </a:r>
            <a:r>
              <a:rPr sz="2400" spc="-1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temperature</a:t>
            </a:r>
            <a:endParaRPr sz="24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0" y="2651760"/>
            <a:ext cx="2438400" cy="563880"/>
          </a:xfrm>
          <a:custGeom>
            <a:avLst/>
            <a:gdLst/>
            <a:ahLst/>
            <a:cxnLst/>
            <a:rect l="l" t="t" r="r" b="b"/>
            <a:pathLst>
              <a:path w="2438400" h="563880">
                <a:moveTo>
                  <a:pt x="2438400" y="0"/>
                </a:moveTo>
                <a:lnTo>
                  <a:pt x="0" y="0"/>
                </a:lnTo>
                <a:lnTo>
                  <a:pt x="0" y="563879"/>
                </a:lnTo>
                <a:lnTo>
                  <a:pt x="2438400" y="563879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8575" y="2765758"/>
            <a:ext cx="40640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14960" algn="l"/>
              </a:tabLst>
            </a:pPr>
            <a:r>
              <a:rPr sz="1150" spc="35" dirty="0">
                <a:latin typeface="Times New Roman"/>
                <a:cs typeface="Times New Roman"/>
              </a:rPr>
              <a:t>2	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4656" y="2652863"/>
            <a:ext cx="100076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30" dirty="0">
                <a:latin typeface="Times New Roman"/>
                <a:cs typeface="Times New Roman"/>
              </a:rPr>
              <a:t>(</a:t>
            </a:r>
            <a:r>
              <a:rPr sz="1650" i="1" spc="30" dirty="0">
                <a:latin typeface="Times New Roman"/>
                <a:cs typeface="Times New Roman"/>
              </a:rPr>
              <a:t>T </a:t>
            </a:r>
            <a:r>
              <a:rPr sz="1650" spc="10" dirty="0">
                <a:latin typeface="Symbol"/>
                <a:cs typeface="Symbol"/>
              </a:rPr>
              <a:t></a:t>
            </a:r>
            <a:r>
              <a:rPr sz="1650" i="1" spc="10" dirty="0">
                <a:latin typeface="Times New Roman"/>
                <a:cs typeface="Times New Roman"/>
              </a:rPr>
              <a:t>T </a:t>
            </a:r>
            <a:r>
              <a:rPr sz="1650" spc="20" dirty="0">
                <a:latin typeface="Times New Roman"/>
                <a:cs typeface="Times New Roman"/>
              </a:rPr>
              <a:t>)</a:t>
            </a:r>
            <a:r>
              <a:rPr sz="1650" spc="-29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/10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8631" y="2667634"/>
            <a:ext cx="140208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850" i="1" spc="110" dirty="0">
                <a:latin typeface="Times New Roman"/>
                <a:cs typeface="Times New Roman"/>
              </a:rPr>
              <a:t>I</a:t>
            </a:r>
            <a:r>
              <a:rPr sz="2475" i="1" spc="165" baseline="-23569" dirty="0">
                <a:latin typeface="Times New Roman"/>
                <a:cs typeface="Times New Roman"/>
              </a:rPr>
              <a:t>o</a:t>
            </a:r>
            <a:r>
              <a:rPr sz="2475" spc="165" baseline="-23569" dirty="0">
                <a:latin typeface="Times New Roman"/>
                <a:cs typeface="Times New Roman"/>
              </a:rPr>
              <a:t>2 </a:t>
            </a:r>
            <a:r>
              <a:rPr sz="2850" spc="50" dirty="0">
                <a:latin typeface="Symbol"/>
                <a:cs typeface="Symbol"/>
              </a:rPr>
              <a:t></a:t>
            </a:r>
            <a:r>
              <a:rPr sz="2850" spc="-270" dirty="0">
                <a:latin typeface="Times New Roman"/>
                <a:cs typeface="Times New Roman"/>
              </a:rPr>
              <a:t> </a:t>
            </a:r>
            <a:r>
              <a:rPr sz="2850" i="1" spc="95" dirty="0">
                <a:latin typeface="Times New Roman"/>
                <a:cs typeface="Times New Roman"/>
              </a:rPr>
              <a:t>I</a:t>
            </a:r>
            <a:r>
              <a:rPr sz="2475" i="1" spc="142" baseline="-23569" dirty="0">
                <a:latin typeface="Times New Roman"/>
                <a:cs typeface="Times New Roman"/>
              </a:rPr>
              <a:t>o</a:t>
            </a:r>
            <a:r>
              <a:rPr sz="2475" spc="142" baseline="-23569" dirty="0">
                <a:latin typeface="Times New Roman"/>
                <a:cs typeface="Times New Roman"/>
              </a:rPr>
              <a:t>1</a:t>
            </a:r>
            <a:r>
              <a:rPr sz="2850" spc="95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2059" y="6208774"/>
            <a:ext cx="3329940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3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4" y="1547446"/>
            <a:ext cx="10993546" cy="5036233"/>
          </a:xfrm>
        </p:spPr>
        <p:txBody>
          <a:bodyPr/>
          <a:lstStyle/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analysis of diode can follow one of two paths: using the  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actual characteristics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 or applying an </a:t>
            </a:r>
            <a:r>
              <a:rPr lang="en-IN"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approximate model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for</a:t>
            </a:r>
            <a:r>
              <a:rPr lang="en-IN" sz="2000" spc="-1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 device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</a:p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5080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 Load Line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Analysis: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is used to analyse diode circuit using</a:t>
            </a:r>
            <a:r>
              <a:rPr lang="en-IN" sz="2000" spc="-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its actual</a:t>
            </a:r>
            <a:r>
              <a:rPr lang="en-IN"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characteristics.</a:t>
            </a:r>
          </a:p>
          <a:p>
            <a:endParaRPr lang="en-IN" dirty="0"/>
          </a:p>
        </p:txBody>
      </p:sp>
      <p:sp>
        <p:nvSpPr>
          <p:cNvPr id="7" name="object 8"/>
          <p:cNvSpPr/>
          <p:nvPr/>
        </p:nvSpPr>
        <p:spPr>
          <a:xfrm>
            <a:off x="1199850" y="3285189"/>
            <a:ext cx="3692141" cy="329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7290808" y="3285189"/>
            <a:ext cx="3474174" cy="3298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4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791" y="868043"/>
            <a:ext cx="1101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Comic Sans MS"/>
                <a:cs typeface="Comic Sans MS"/>
              </a:rPr>
              <a:t>Objective of the</a:t>
            </a:r>
            <a:r>
              <a:rPr lang="en-IN" sz="3600" spc="-6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Comic Sans MS"/>
                <a:cs typeface="Comic Sans MS"/>
              </a:rPr>
              <a:t>lecture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:</a:t>
            </a:r>
            <a:r>
              <a:rPr lang="en-IN" sz="3600" dirty="0"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Define a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semiconductor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–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no.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of electrons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in 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outer shell,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location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on </a:t>
            </a:r>
            <a:r>
              <a:rPr lang="en-IN" sz="3600" spc="-5" dirty="0">
                <a:solidFill>
                  <a:srgbClr val="333399"/>
                </a:solidFill>
                <a:latin typeface="Comic Sans MS"/>
                <a:cs typeface="Comic Sans MS"/>
              </a:rPr>
              <a:t>periodic table, most  commonly used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ones</a:t>
            </a:r>
            <a:r>
              <a:rPr lang="en-IN" sz="3600" spc="-1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lang="en-IN" sz="3600" dirty="0">
                <a:solidFill>
                  <a:srgbClr val="333399"/>
                </a:solidFill>
                <a:latin typeface="Comic Sans MS"/>
                <a:cs typeface="Comic Sans MS"/>
              </a:rPr>
              <a:t>etc.</a:t>
            </a:r>
            <a:endParaRPr lang="en-IN" sz="3600" dirty="0">
              <a:latin typeface="Comic Sans MS"/>
              <a:cs typeface="Comic Sans MS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28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4" y="1547446"/>
            <a:ext cx="10993546" cy="5036233"/>
          </a:xfrm>
        </p:spPr>
        <p:txBody>
          <a:bodyPr/>
          <a:lstStyle/>
          <a:p>
            <a:pPr marL="354964" indent="-342900" algn="just">
              <a:spcBef>
                <a:spcPts val="675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straight line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is defined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by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parameters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of the</a:t>
            </a:r>
            <a:r>
              <a:rPr lang="en-IN" sz="2000" spc="-25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network.</a:t>
            </a:r>
          </a:p>
          <a:p>
            <a:pPr marL="354964" indent="-342900" algn="just">
              <a:spcBef>
                <a:spcPts val="580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It is called the 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load line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because the intersection on the</a:t>
            </a:r>
            <a:r>
              <a:rPr lang="en-IN" sz="2000" spc="-2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vertical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axes is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defined by the applied load</a:t>
            </a:r>
            <a:r>
              <a:rPr lang="en-IN" sz="2000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R.</a:t>
            </a:r>
          </a:p>
          <a:p>
            <a:endParaRPr lang="en-IN" dirty="0"/>
          </a:p>
        </p:txBody>
      </p:sp>
      <p:sp>
        <p:nvSpPr>
          <p:cNvPr id="9" name="object 9"/>
          <p:cNvSpPr/>
          <p:nvPr/>
        </p:nvSpPr>
        <p:spPr>
          <a:xfrm>
            <a:off x="2119745" y="2805545"/>
            <a:ext cx="7927009" cy="377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07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542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Load-Line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1191" y="1475510"/>
            <a:ext cx="10993549" cy="5108170"/>
          </a:xfrm>
        </p:spPr>
        <p:txBody>
          <a:bodyPr/>
          <a:lstStyle/>
          <a:p>
            <a:pPr marL="380365" indent="-342900" algn="just">
              <a:spcBef>
                <a:spcPts val="710"/>
              </a:spcBef>
              <a:buSzPct val="95833"/>
              <a:buFont typeface="Wingdings" panose="05000000000000000000" pitchFamily="2" charset="2"/>
              <a:buChar char="Ø"/>
              <a:tabLst>
                <a:tab pos="1460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maximum </a:t>
            </a:r>
            <a:r>
              <a:rPr lang="en-IN" sz="2400" i="1" spc="-40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IN" sz="2400" i="1" spc="-60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equals </a:t>
            </a:r>
            <a:r>
              <a:rPr lang="en-IN" sz="2400" i="1" spc="-5" dirty="0">
                <a:solidFill>
                  <a:schemeClr val="tx1"/>
                </a:solidFill>
                <a:latin typeface="Times New Roman"/>
                <a:cs typeface="Times New Roman"/>
              </a:rPr>
              <a:t>E/R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and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maximum </a:t>
            </a:r>
            <a:r>
              <a:rPr lang="en-IN" sz="2400" i="1" spc="80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IN" sz="2400" i="1" spc="120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equals</a:t>
            </a:r>
            <a:r>
              <a:rPr lang="en-IN" sz="20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400" i="1" spc="-35" dirty="0">
                <a:solidFill>
                  <a:schemeClr val="tx1"/>
                </a:solidFill>
                <a:latin typeface="Times New Roman"/>
                <a:cs typeface="Times New Roman"/>
              </a:rPr>
              <a:t>E</a:t>
            </a:r>
            <a:r>
              <a:rPr lang="en-IN"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81000" marR="30480" indent="-342900" algn="just">
              <a:spcBef>
                <a:spcPts val="45"/>
              </a:spcBef>
              <a:buSzPct val="95833"/>
              <a:buFont typeface="Wingdings" panose="05000000000000000000" pitchFamily="2" charset="2"/>
              <a:buChar char="Ø"/>
              <a:tabLst>
                <a:tab pos="14605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The point where the load line and the characteristic curve</a:t>
            </a:r>
            <a:r>
              <a:rPr lang="en-IN" sz="2000" spc="-25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intersect  is the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Q-point, which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identifies </a:t>
            </a:r>
            <a:r>
              <a:rPr lang="en-IN" sz="2400" i="1" spc="-35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IN" sz="2400" i="1" spc="-52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lang="en-IN" sz="2400" i="1" spc="75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lang="en-IN" sz="2400" i="1" spc="112" baseline="-20202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lang="en-IN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a particular diode in a  given</a:t>
            </a:r>
            <a:r>
              <a:rPr lang="en-IN" sz="20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circuit.</a:t>
            </a:r>
          </a:p>
          <a:p>
            <a:endParaRPr lang="en-IN" dirty="0"/>
          </a:p>
        </p:txBody>
      </p:sp>
      <p:sp>
        <p:nvSpPr>
          <p:cNvPr id="9" name="object 9"/>
          <p:cNvSpPr/>
          <p:nvPr/>
        </p:nvSpPr>
        <p:spPr>
          <a:xfrm>
            <a:off x="2119387" y="2805546"/>
            <a:ext cx="7917155" cy="377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911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4022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Diode Clippers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0875" y="20015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Clippers are networks that  employ diodes to “clip” away  a portion of an input signal  without distorting the  remaining part of the applied  waveform.</a:t>
            </a:r>
          </a:p>
        </p:txBody>
      </p:sp>
      <p:sp>
        <p:nvSpPr>
          <p:cNvPr id="13" name="object 6"/>
          <p:cNvSpPr/>
          <p:nvPr/>
        </p:nvSpPr>
        <p:spPr>
          <a:xfrm>
            <a:off x="7006600" y="1356189"/>
            <a:ext cx="4278099" cy="508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76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75" y="299467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Diode Clippers</a:t>
            </a:r>
          </a:p>
        </p:txBody>
      </p:sp>
      <p:grpSp>
        <p:nvGrpSpPr>
          <p:cNvPr id="5" name="object 4"/>
          <p:cNvGrpSpPr/>
          <p:nvPr/>
        </p:nvGrpSpPr>
        <p:grpSpPr>
          <a:xfrm>
            <a:off x="600875" y="1133475"/>
            <a:ext cx="4276725" cy="5724525"/>
            <a:chOff x="147637" y="376237"/>
            <a:chExt cx="4276725" cy="5724525"/>
          </a:xfrm>
        </p:grpSpPr>
        <p:sp>
          <p:nvSpPr>
            <p:cNvPr id="6" name="object 5"/>
            <p:cNvSpPr/>
            <p:nvPr/>
          </p:nvSpPr>
          <p:spPr>
            <a:xfrm>
              <a:off x="152400" y="381000"/>
              <a:ext cx="4267200" cy="5715000"/>
            </a:xfrm>
            <a:custGeom>
              <a:avLst/>
              <a:gdLst/>
              <a:ahLst/>
              <a:cxnLst/>
              <a:rect l="l" t="t" r="r" b="b"/>
              <a:pathLst>
                <a:path w="4267200" h="5715000">
                  <a:moveTo>
                    <a:pt x="0" y="711200"/>
                  </a:moveTo>
                  <a:lnTo>
                    <a:pt x="1640" y="662503"/>
                  </a:lnTo>
                  <a:lnTo>
                    <a:pt x="6492" y="614688"/>
                  </a:lnTo>
                  <a:lnTo>
                    <a:pt x="14449" y="567860"/>
                  </a:lnTo>
                  <a:lnTo>
                    <a:pt x="25405" y="522125"/>
                  </a:lnTo>
                  <a:lnTo>
                    <a:pt x="39254" y="477589"/>
                  </a:lnTo>
                  <a:lnTo>
                    <a:pt x="55891" y="434357"/>
                  </a:lnTo>
                  <a:lnTo>
                    <a:pt x="75209" y="392536"/>
                  </a:lnTo>
                  <a:lnTo>
                    <a:pt x="97102" y="352232"/>
                  </a:lnTo>
                  <a:lnTo>
                    <a:pt x="121465" y="313549"/>
                  </a:lnTo>
                  <a:lnTo>
                    <a:pt x="148192" y="276595"/>
                  </a:lnTo>
                  <a:lnTo>
                    <a:pt x="177176" y="241475"/>
                  </a:lnTo>
                  <a:lnTo>
                    <a:pt x="208311" y="208295"/>
                  </a:lnTo>
                  <a:lnTo>
                    <a:pt x="241493" y="177161"/>
                  </a:lnTo>
                  <a:lnTo>
                    <a:pt x="276614" y="148179"/>
                  </a:lnTo>
                  <a:lnTo>
                    <a:pt x="313569" y="121454"/>
                  </a:lnTo>
                  <a:lnTo>
                    <a:pt x="352252" y="97093"/>
                  </a:lnTo>
                  <a:lnTo>
                    <a:pt x="392558" y="75202"/>
                  </a:lnTo>
                  <a:lnTo>
                    <a:pt x="434379" y="55885"/>
                  </a:lnTo>
                  <a:lnTo>
                    <a:pt x="477610" y="39250"/>
                  </a:lnTo>
                  <a:lnTo>
                    <a:pt x="522146" y="25402"/>
                  </a:lnTo>
                  <a:lnTo>
                    <a:pt x="567880" y="14447"/>
                  </a:lnTo>
                  <a:lnTo>
                    <a:pt x="614706" y="6491"/>
                  </a:lnTo>
                  <a:lnTo>
                    <a:pt x="662519" y="1640"/>
                  </a:lnTo>
                  <a:lnTo>
                    <a:pt x="711212" y="0"/>
                  </a:lnTo>
                  <a:lnTo>
                    <a:pt x="3556000" y="0"/>
                  </a:lnTo>
                  <a:lnTo>
                    <a:pt x="3604696" y="1640"/>
                  </a:lnTo>
                  <a:lnTo>
                    <a:pt x="3652511" y="6491"/>
                  </a:lnTo>
                  <a:lnTo>
                    <a:pt x="3699339" y="14447"/>
                  </a:lnTo>
                  <a:lnTo>
                    <a:pt x="3745074" y="25402"/>
                  </a:lnTo>
                  <a:lnTo>
                    <a:pt x="3789610" y="39250"/>
                  </a:lnTo>
                  <a:lnTo>
                    <a:pt x="3832842" y="55885"/>
                  </a:lnTo>
                  <a:lnTo>
                    <a:pt x="3874663" y="75202"/>
                  </a:lnTo>
                  <a:lnTo>
                    <a:pt x="3914967" y="97093"/>
                  </a:lnTo>
                  <a:lnTo>
                    <a:pt x="3953650" y="121454"/>
                  </a:lnTo>
                  <a:lnTo>
                    <a:pt x="3990604" y="148179"/>
                  </a:lnTo>
                  <a:lnTo>
                    <a:pt x="4025724" y="177161"/>
                  </a:lnTo>
                  <a:lnTo>
                    <a:pt x="4058904" y="208295"/>
                  </a:lnTo>
                  <a:lnTo>
                    <a:pt x="4090038" y="241475"/>
                  </a:lnTo>
                  <a:lnTo>
                    <a:pt x="4119020" y="276595"/>
                  </a:lnTo>
                  <a:lnTo>
                    <a:pt x="4145745" y="313549"/>
                  </a:lnTo>
                  <a:lnTo>
                    <a:pt x="4170106" y="352232"/>
                  </a:lnTo>
                  <a:lnTo>
                    <a:pt x="4191997" y="392536"/>
                  </a:lnTo>
                  <a:lnTo>
                    <a:pt x="4211314" y="434357"/>
                  </a:lnTo>
                  <a:lnTo>
                    <a:pt x="4227949" y="477589"/>
                  </a:lnTo>
                  <a:lnTo>
                    <a:pt x="4241797" y="522125"/>
                  </a:lnTo>
                  <a:lnTo>
                    <a:pt x="4252752" y="567860"/>
                  </a:lnTo>
                  <a:lnTo>
                    <a:pt x="4260708" y="614688"/>
                  </a:lnTo>
                  <a:lnTo>
                    <a:pt x="4265559" y="662503"/>
                  </a:lnTo>
                  <a:lnTo>
                    <a:pt x="4267200" y="711200"/>
                  </a:lnTo>
                  <a:lnTo>
                    <a:pt x="4267200" y="5003800"/>
                  </a:lnTo>
                  <a:lnTo>
                    <a:pt x="4265559" y="5052491"/>
                  </a:lnTo>
                  <a:lnTo>
                    <a:pt x="4260708" y="5100303"/>
                  </a:lnTo>
                  <a:lnTo>
                    <a:pt x="4252752" y="5147128"/>
                  </a:lnTo>
                  <a:lnTo>
                    <a:pt x="4241797" y="5192860"/>
                  </a:lnTo>
                  <a:lnTo>
                    <a:pt x="4227949" y="5237395"/>
                  </a:lnTo>
                  <a:lnTo>
                    <a:pt x="4211314" y="5280626"/>
                  </a:lnTo>
                  <a:lnTo>
                    <a:pt x="4191997" y="5322446"/>
                  </a:lnTo>
                  <a:lnTo>
                    <a:pt x="4170106" y="5362750"/>
                  </a:lnTo>
                  <a:lnTo>
                    <a:pt x="4145745" y="5401433"/>
                  </a:lnTo>
                  <a:lnTo>
                    <a:pt x="4119020" y="5438388"/>
                  </a:lnTo>
                  <a:lnTo>
                    <a:pt x="4090038" y="5473508"/>
                  </a:lnTo>
                  <a:lnTo>
                    <a:pt x="4058904" y="5506689"/>
                  </a:lnTo>
                  <a:lnTo>
                    <a:pt x="4025724" y="5537825"/>
                  </a:lnTo>
                  <a:lnTo>
                    <a:pt x="3990604" y="5566808"/>
                  </a:lnTo>
                  <a:lnTo>
                    <a:pt x="3953650" y="5593535"/>
                  </a:lnTo>
                  <a:lnTo>
                    <a:pt x="3914967" y="5617897"/>
                  </a:lnTo>
                  <a:lnTo>
                    <a:pt x="3874663" y="5639790"/>
                  </a:lnTo>
                  <a:lnTo>
                    <a:pt x="3832842" y="5659108"/>
                  </a:lnTo>
                  <a:lnTo>
                    <a:pt x="3789610" y="5675745"/>
                  </a:lnTo>
                  <a:lnTo>
                    <a:pt x="3745074" y="5689594"/>
                  </a:lnTo>
                  <a:lnTo>
                    <a:pt x="3699339" y="5700550"/>
                  </a:lnTo>
                  <a:lnTo>
                    <a:pt x="3652511" y="5708507"/>
                  </a:lnTo>
                  <a:lnTo>
                    <a:pt x="3604696" y="5713359"/>
                  </a:lnTo>
                  <a:lnTo>
                    <a:pt x="3556000" y="5715000"/>
                  </a:lnTo>
                  <a:lnTo>
                    <a:pt x="711212" y="5715000"/>
                  </a:lnTo>
                  <a:lnTo>
                    <a:pt x="662519" y="5713359"/>
                  </a:lnTo>
                  <a:lnTo>
                    <a:pt x="614706" y="5708507"/>
                  </a:lnTo>
                  <a:lnTo>
                    <a:pt x="567880" y="5700550"/>
                  </a:lnTo>
                  <a:lnTo>
                    <a:pt x="522146" y="5689594"/>
                  </a:lnTo>
                  <a:lnTo>
                    <a:pt x="477610" y="5675745"/>
                  </a:lnTo>
                  <a:lnTo>
                    <a:pt x="434379" y="5659108"/>
                  </a:lnTo>
                  <a:lnTo>
                    <a:pt x="392558" y="5639790"/>
                  </a:lnTo>
                  <a:lnTo>
                    <a:pt x="352252" y="5617897"/>
                  </a:lnTo>
                  <a:lnTo>
                    <a:pt x="313569" y="5593535"/>
                  </a:lnTo>
                  <a:lnTo>
                    <a:pt x="276614" y="5566808"/>
                  </a:lnTo>
                  <a:lnTo>
                    <a:pt x="241493" y="5537825"/>
                  </a:lnTo>
                  <a:lnTo>
                    <a:pt x="208311" y="5506689"/>
                  </a:lnTo>
                  <a:lnTo>
                    <a:pt x="177176" y="5473508"/>
                  </a:lnTo>
                  <a:lnTo>
                    <a:pt x="148192" y="5438388"/>
                  </a:lnTo>
                  <a:lnTo>
                    <a:pt x="121465" y="5401433"/>
                  </a:lnTo>
                  <a:lnTo>
                    <a:pt x="97102" y="5362750"/>
                  </a:lnTo>
                  <a:lnTo>
                    <a:pt x="75209" y="5322446"/>
                  </a:lnTo>
                  <a:lnTo>
                    <a:pt x="55891" y="5280626"/>
                  </a:lnTo>
                  <a:lnTo>
                    <a:pt x="39254" y="5237395"/>
                  </a:lnTo>
                  <a:lnTo>
                    <a:pt x="25405" y="5192860"/>
                  </a:lnTo>
                  <a:lnTo>
                    <a:pt x="14449" y="5147128"/>
                  </a:lnTo>
                  <a:lnTo>
                    <a:pt x="6492" y="5100303"/>
                  </a:lnTo>
                  <a:lnTo>
                    <a:pt x="1640" y="5052491"/>
                  </a:lnTo>
                  <a:lnTo>
                    <a:pt x="0" y="5003800"/>
                  </a:lnTo>
                  <a:lnTo>
                    <a:pt x="0" y="711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350837" y="736468"/>
              <a:ext cx="3192493" cy="2381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486972" y="3174618"/>
              <a:ext cx="3831159" cy="2420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1"/>
          <p:cNvSpPr/>
          <p:nvPr/>
        </p:nvSpPr>
        <p:spPr>
          <a:xfrm>
            <a:off x="7115182" y="1156062"/>
            <a:ext cx="3045371" cy="2062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7032247" y="3349240"/>
            <a:ext cx="3909882" cy="2402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7032248" y="6012984"/>
            <a:ext cx="3909882" cy="65594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2510"/>
              </a:lnSpc>
              <a:spcBef>
                <a:spcPts val="115"/>
              </a:spcBef>
            </a:pPr>
            <a:r>
              <a:rPr sz="2400" spc="-5" dirty="0">
                <a:latin typeface="Times New Roman"/>
                <a:cs typeface="Times New Roman"/>
              </a:rPr>
              <a:t>Determining </a:t>
            </a:r>
            <a:r>
              <a:rPr sz="2400" i="1" spc="15" dirty="0">
                <a:latin typeface="Times New Roman"/>
                <a:cs typeface="Times New Roman"/>
              </a:rPr>
              <a:t>v</a:t>
            </a:r>
            <a:r>
              <a:rPr sz="2400" i="1" spc="22" baseline="-19841" dirty="0"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 in the “on”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047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741" y="4780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3955253" y="662644"/>
            <a:ext cx="68720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Determine </a:t>
            </a:r>
            <a:r>
              <a:rPr sz="2400" b="1" dirty="0">
                <a:latin typeface="Times New Roman"/>
                <a:cs typeface="Times New Roman"/>
              </a:rPr>
              <a:t>the output waveform for the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network.</a:t>
            </a:r>
          </a:p>
        </p:txBody>
      </p:sp>
      <p:sp>
        <p:nvSpPr>
          <p:cNvPr id="13" name="object 3"/>
          <p:cNvSpPr/>
          <p:nvPr/>
        </p:nvSpPr>
        <p:spPr>
          <a:xfrm>
            <a:off x="600875" y="1308769"/>
            <a:ext cx="6708756" cy="24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>
            <a:off x="3354172" y="3875189"/>
            <a:ext cx="8240252" cy="272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00875" y="4096389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87841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5" y="65932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2784179" y="825232"/>
            <a:ext cx="68720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Determine </a:t>
            </a:r>
            <a:r>
              <a:rPr sz="2400" b="1" dirty="0">
                <a:latin typeface="Times New Roman"/>
                <a:cs typeface="Times New Roman"/>
              </a:rPr>
              <a:t>the output waveform for the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network.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0875" y="4096389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7" name="object 2"/>
          <p:cNvSpPr/>
          <p:nvPr/>
        </p:nvSpPr>
        <p:spPr>
          <a:xfrm>
            <a:off x="280957" y="1703567"/>
            <a:ext cx="3490616" cy="2392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7278225" y="1577295"/>
            <a:ext cx="3165749" cy="2403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3"/>
          <p:cNvSpPr/>
          <p:nvPr/>
        </p:nvSpPr>
        <p:spPr>
          <a:xfrm>
            <a:off x="3634879" y="4096389"/>
            <a:ext cx="3756411" cy="231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43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72992" y="224409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Parallel Clippers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600874" y="1511969"/>
            <a:ext cx="3991907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100"/>
              </a:spcBef>
              <a:tabLst>
                <a:tab pos="19856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 diode </a:t>
            </a:r>
            <a:r>
              <a:rPr sz="2400" b="1" dirty="0">
                <a:latin typeface="Times New Roman"/>
                <a:cs typeface="Times New Roman"/>
              </a:rPr>
              <a:t>in a </a:t>
            </a: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parallel  clipper</a:t>
            </a:r>
            <a:r>
              <a:rPr sz="2400" b="1" spc="-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circuit	</a:t>
            </a:r>
            <a:r>
              <a:rPr sz="2400" b="1" dirty="0">
                <a:latin typeface="Times New Roman"/>
                <a:cs typeface="Times New Roman"/>
              </a:rPr>
              <a:t>“clips”  any voltage that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forward  bias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DC </a:t>
            </a:r>
            <a:r>
              <a:rPr sz="2400" b="1" dirty="0">
                <a:latin typeface="Times New Roman"/>
                <a:cs typeface="Times New Roman"/>
              </a:rPr>
              <a:t>biasing </a:t>
            </a:r>
            <a:r>
              <a:rPr sz="2400" b="1" spc="-5" dirty="0">
                <a:latin typeface="Times New Roman"/>
                <a:cs typeface="Times New Roman"/>
              </a:rPr>
              <a:t>can be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added  in </a:t>
            </a:r>
            <a:r>
              <a:rPr sz="2400" b="1" dirty="0">
                <a:latin typeface="Times New Roman"/>
                <a:cs typeface="Times New Roman"/>
              </a:rPr>
              <a:t>series </a:t>
            </a:r>
            <a:r>
              <a:rPr sz="2400" b="1" spc="-5" dirty="0">
                <a:latin typeface="Times New Roman"/>
                <a:cs typeface="Times New Roman"/>
              </a:rPr>
              <a:t>with the diode 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dirty="0">
                <a:latin typeface="Times New Roman"/>
                <a:cs typeface="Times New Roman"/>
              </a:rPr>
              <a:t>the clipping  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311276" y="796104"/>
            <a:ext cx="4876854" cy="5560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69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5" name="object 19"/>
          <p:cNvSpPr txBox="1"/>
          <p:nvPr/>
        </p:nvSpPr>
        <p:spPr>
          <a:xfrm>
            <a:off x="626370" y="1131888"/>
            <a:ext cx="5218034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v</a:t>
            </a:r>
            <a:r>
              <a:rPr sz="2400" b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the network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object 18"/>
          <p:cNvSpPr/>
          <p:nvPr/>
        </p:nvSpPr>
        <p:spPr>
          <a:xfrm>
            <a:off x="6123144" y="3070886"/>
            <a:ext cx="57245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6"/>
          <p:cNvGrpSpPr/>
          <p:nvPr/>
        </p:nvGrpSpPr>
        <p:grpSpPr>
          <a:xfrm>
            <a:off x="1139689" y="2001452"/>
            <a:ext cx="4704715" cy="4800600"/>
            <a:chOff x="0" y="2057400"/>
            <a:chExt cx="4704715" cy="4800600"/>
          </a:xfrm>
        </p:grpSpPr>
        <p:sp>
          <p:nvSpPr>
            <p:cNvPr id="8" name="object 7"/>
            <p:cNvSpPr/>
            <p:nvPr/>
          </p:nvSpPr>
          <p:spPr>
            <a:xfrm>
              <a:off x="0" y="6400800"/>
              <a:ext cx="806450" cy="3127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0" y="2057400"/>
              <a:ext cx="4491101" cy="4800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4613147" y="6560293"/>
              <a:ext cx="91440" cy="136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187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Example: </a:t>
            </a:r>
          </a:p>
        </p:txBody>
      </p:sp>
      <p:sp>
        <p:nvSpPr>
          <p:cNvPr id="5" name="object 19"/>
          <p:cNvSpPr txBox="1"/>
          <p:nvPr/>
        </p:nvSpPr>
        <p:spPr>
          <a:xfrm>
            <a:off x="626370" y="1131888"/>
            <a:ext cx="5218034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v</a:t>
            </a:r>
            <a:r>
              <a:rPr sz="2400" b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the network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 diode is used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object 18"/>
          <p:cNvSpPr/>
          <p:nvPr/>
        </p:nvSpPr>
        <p:spPr>
          <a:xfrm>
            <a:off x="5869899" y="648528"/>
            <a:ext cx="572452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626370" y="2629728"/>
            <a:ext cx="4461448" cy="3134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725" y="2690894"/>
            <a:ext cx="3950872" cy="3072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6068292" y="5824895"/>
            <a:ext cx="555162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sz="28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i="1" spc="-60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“on”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2978789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Examples: </a:t>
            </a:r>
          </a:p>
        </p:txBody>
      </p:sp>
      <p:grpSp>
        <p:nvGrpSpPr>
          <p:cNvPr id="8" name="object 5"/>
          <p:cNvGrpSpPr/>
          <p:nvPr/>
        </p:nvGrpSpPr>
        <p:grpSpPr>
          <a:xfrm>
            <a:off x="626370" y="1393628"/>
            <a:ext cx="10993079" cy="5306568"/>
            <a:chOff x="152400" y="790956"/>
            <a:chExt cx="8916924" cy="5306568"/>
          </a:xfrm>
        </p:grpSpPr>
        <p:sp>
          <p:nvSpPr>
            <p:cNvPr id="9" name="object 6"/>
            <p:cNvSpPr/>
            <p:nvPr/>
          </p:nvSpPr>
          <p:spPr>
            <a:xfrm>
              <a:off x="227076" y="790956"/>
              <a:ext cx="8842248" cy="5306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52400" y="790956"/>
              <a:ext cx="8916924" cy="522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7109459" y="5684520"/>
              <a:ext cx="1046988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86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4686" y="114715"/>
            <a:ext cx="4710508" cy="566181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663300"/>
                </a:solidFill>
              </a:rPr>
              <a:t>Introduction</a:t>
            </a:r>
            <a:endParaRPr sz="4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2059940" y="895858"/>
            <a:ext cx="7562850" cy="296042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90805" indent="-34353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Semiconductors are materials whose electrical 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properties lie between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Conductors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7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Insulators.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10"/>
              </a:spcBef>
            </a:pPr>
            <a:endParaRPr sz="2450" dirty="0">
              <a:latin typeface="Comic Sans MS"/>
              <a:cs typeface="Comic Sans MS"/>
            </a:endParaRPr>
          </a:p>
          <a:p>
            <a:pPr marL="12700"/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Ex :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Silicon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1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Germanium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2450" dirty="0">
              <a:latin typeface="Comic Sans MS"/>
              <a:cs typeface="Comic Sans MS"/>
            </a:endParaRPr>
          </a:p>
          <a:p>
            <a:pPr marL="355600">
              <a:tabLst>
                <a:tab pos="1720850" algn="l"/>
              </a:tabLst>
            </a:pP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Give</a:t>
            </a:r>
            <a:r>
              <a:rPr sz="2400" b="1" spc="-10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the	examples </a:t>
            </a: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of </a:t>
            </a:r>
            <a:r>
              <a:rPr sz="2400" b="1" spc="-5" dirty="0">
                <a:solidFill>
                  <a:srgbClr val="CC3300"/>
                </a:solidFill>
                <a:latin typeface="Comic Sans MS"/>
                <a:cs typeface="Comic Sans MS"/>
              </a:rPr>
              <a:t>Conductors </a:t>
            </a:r>
            <a:r>
              <a:rPr sz="2400" b="1" dirty="0">
                <a:solidFill>
                  <a:srgbClr val="CC3300"/>
                </a:solidFill>
                <a:latin typeface="Comic Sans MS"/>
                <a:cs typeface="Comic Sans MS"/>
              </a:rPr>
              <a:t>and</a:t>
            </a:r>
            <a:r>
              <a:rPr sz="2400" b="1" spc="-15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2400" b="1" spc="-10" dirty="0">
                <a:solidFill>
                  <a:srgbClr val="CC3300"/>
                </a:solidFill>
                <a:latin typeface="Comic Sans MS"/>
                <a:cs typeface="Comic Sans MS"/>
              </a:rPr>
              <a:t>Insulators!</a:t>
            </a:r>
            <a:endParaRPr sz="2400" dirty="0">
              <a:latin typeface="Comic Sans MS"/>
              <a:cs typeface="Comic Sans MS"/>
            </a:endParaRPr>
          </a:p>
          <a:p>
            <a:pPr>
              <a:spcBef>
                <a:spcPts val="40"/>
              </a:spcBef>
            </a:pPr>
            <a:endParaRPr sz="2450" dirty="0">
              <a:latin typeface="Comic Sans MS"/>
              <a:cs typeface="Comic Sans MS"/>
            </a:endParaRPr>
          </a:p>
          <a:p>
            <a:pPr marR="126364" algn="ctr"/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Difference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in</a:t>
            </a:r>
            <a:r>
              <a:rPr sz="2400" spc="-1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conductivity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5508" y="4562648"/>
            <a:ext cx="7344344" cy="108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2061" y="6109950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893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Examples: </a:t>
            </a:r>
          </a:p>
        </p:txBody>
      </p:sp>
      <p:grpSp>
        <p:nvGrpSpPr>
          <p:cNvPr id="7" name="object 6"/>
          <p:cNvGrpSpPr/>
          <p:nvPr/>
        </p:nvGrpSpPr>
        <p:grpSpPr>
          <a:xfrm>
            <a:off x="626370" y="1042423"/>
            <a:ext cx="10993549" cy="5815577"/>
            <a:chOff x="457200" y="609600"/>
            <a:chExt cx="8155305" cy="5628640"/>
          </a:xfrm>
        </p:grpSpPr>
        <p:sp>
          <p:nvSpPr>
            <p:cNvPr id="10" name="object 7"/>
            <p:cNvSpPr/>
            <p:nvPr/>
          </p:nvSpPr>
          <p:spPr>
            <a:xfrm>
              <a:off x="531876" y="684276"/>
              <a:ext cx="8080248" cy="5553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457200" y="609600"/>
              <a:ext cx="8077200" cy="5549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585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6" name="object 8"/>
          <p:cNvSpPr/>
          <p:nvPr/>
        </p:nvSpPr>
        <p:spPr>
          <a:xfrm>
            <a:off x="626370" y="1042423"/>
            <a:ext cx="2372274" cy="510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479242" y="1042423"/>
            <a:ext cx="3660079" cy="2462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886200" y="4292489"/>
            <a:ext cx="773371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A clamper </a:t>
            </a:r>
            <a:r>
              <a:rPr sz="2800" b="1" dirty="0">
                <a:latin typeface="Times New Roman"/>
                <a:cs typeface="Times New Roman"/>
              </a:rPr>
              <a:t>is a </a:t>
            </a:r>
            <a:r>
              <a:rPr sz="2800" b="1" spc="-5" dirty="0">
                <a:latin typeface="Times New Roman"/>
                <a:cs typeface="Times New Roman"/>
              </a:rPr>
              <a:t>network  </a:t>
            </a:r>
            <a:r>
              <a:rPr sz="2800" b="1" dirty="0">
                <a:latin typeface="Times New Roman"/>
                <a:cs typeface="Times New Roman"/>
              </a:rPr>
              <a:t>constructed of a </a:t>
            </a:r>
            <a:r>
              <a:rPr sz="2800" b="1" spc="-5" dirty="0">
                <a:latin typeface="Times New Roman"/>
                <a:cs typeface="Times New Roman"/>
              </a:rPr>
              <a:t>diode,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35" dirty="0">
                <a:latin typeface="Times New Roman"/>
                <a:cs typeface="Times New Roman"/>
              </a:rPr>
              <a:t>resistor,  </a:t>
            </a:r>
            <a:r>
              <a:rPr sz="2800" b="1" spc="-5" dirty="0">
                <a:latin typeface="Times New Roman"/>
                <a:cs typeface="Times New Roman"/>
              </a:rPr>
              <a:t>and </a:t>
            </a:r>
            <a:r>
              <a:rPr sz="2800" b="1" dirty="0">
                <a:latin typeface="Times New Roman"/>
                <a:cs typeface="Times New Roman"/>
              </a:rPr>
              <a:t>a capacitor that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shifts </a:t>
            </a:r>
            <a:r>
              <a:rPr sz="2800" b="1" dirty="0">
                <a:latin typeface="Times New Roman"/>
                <a:cs typeface="Times New Roman"/>
              </a:rPr>
              <a:t>a  </a:t>
            </a:r>
            <a:r>
              <a:rPr sz="2800" b="1" spc="-5" dirty="0">
                <a:latin typeface="Times New Roman"/>
                <a:cs typeface="Times New Roman"/>
              </a:rPr>
              <a:t>waveform </a:t>
            </a:r>
            <a:r>
              <a:rPr sz="2800" b="1" dirty="0">
                <a:latin typeface="Times New Roman"/>
                <a:cs typeface="Times New Roman"/>
              </a:rPr>
              <a:t>to a </a:t>
            </a:r>
            <a:r>
              <a:rPr sz="2800" b="1" spc="-5" dirty="0">
                <a:latin typeface="Times New Roman"/>
                <a:cs typeface="Times New Roman"/>
              </a:rPr>
              <a:t>different DC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level.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9999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7" name="object 14"/>
          <p:cNvSpPr txBox="1"/>
          <p:nvPr/>
        </p:nvSpPr>
        <p:spPr>
          <a:xfrm>
            <a:off x="626370" y="1221322"/>
            <a:ext cx="5961466" cy="1760097"/>
          </a:xfrm>
          <a:prstGeom prst="rect">
            <a:avLst/>
          </a:prstGeom>
          <a:ln w="9525">
            <a:solidFill>
              <a:srgbClr val="B6DCD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126364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latin typeface="Times New Roman"/>
                <a:cs typeface="Times New Roman"/>
              </a:rPr>
              <a:t>R is chosen such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discharge  </a:t>
            </a:r>
            <a:r>
              <a:rPr sz="2800" spc="-5" dirty="0">
                <a:latin typeface="Times New Roman"/>
                <a:cs typeface="Times New Roman"/>
              </a:rPr>
              <a:t>period 5τ=5RC is </a:t>
            </a:r>
            <a:r>
              <a:rPr sz="2800" spc="-10" dirty="0">
                <a:latin typeface="Times New Roman"/>
                <a:cs typeface="Times New Roman"/>
              </a:rPr>
              <a:t>much larger </a:t>
            </a:r>
            <a:r>
              <a:rPr sz="2800" spc="-5" dirty="0">
                <a:latin typeface="Times New Roman"/>
                <a:cs typeface="Times New Roman"/>
              </a:rPr>
              <a:t>than  the period </a:t>
            </a:r>
            <a:r>
              <a:rPr sz="2800" spc="-30" dirty="0">
                <a:latin typeface="Times New Roman"/>
                <a:cs typeface="Times New Roman"/>
              </a:rPr>
              <a:t>T/2→T,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capacitor  is </a:t>
            </a:r>
            <a:r>
              <a:rPr sz="2800" spc="-10" dirty="0">
                <a:latin typeface="Times New Roman"/>
                <a:cs typeface="Times New Roman"/>
              </a:rPr>
              <a:t>assumed </a:t>
            </a:r>
            <a:r>
              <a:rPr sz="2800" spc="-5" dirty="0">
                <a:latin typeface="Times New Roman"/>
                <a:cs typeface="Times New Roman"/>
              </a:rPr>
              <a:t>to hold onto all its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charge.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26370" y="3160318"/>
            <a:ext cx="3892347" cy="2681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8128935" y="632922"/>
            <a:ext cx="3490984" cy="2348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7543428" y="3126823"/>
            <a:ext cx="4076491" cy="2748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/>
        </p:nvSpPr>
        <p:spPr>
          <a:xfrm>
            <a:off x="971390" y="5976567"/>
            <a:ext cx="3547327" cy="638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9750" marR="5080" indent="-527685">
              <a:lnSpc>
                <a:spcPts val="2400"/>
              </a:lnSpc>
              <a:spcBef>
                <a:spcPts val="180"/>
              </a:spcBef>
            </a:pPr>
            <a:r>
              <a:rPr sz="2000" b="1" dirty="0">
                <a:latin typeface="Times New Roman"/>
                <a:cs typeface="Times New Roman"/>
              </a:rPr>
              <a:t>Diode “on” and the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capacitor  charging to </a:t>
            </a:r>
            <a:r>
              <a:rPr sz="2100" b="1" i="1" spc="45" dirty="0">
                <a:latin typeface="Times New Roman"/>
                <a:cs typeface="Times New Roman"/>
              </a:rPr>
              <a:t>V</a:t>
            </a:r>
            <a:r>
              <a:rPr sz="2100" b="1" i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volts.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8128935" y="6020454"/>
            <a:ext cx="3319145" cy="6496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51915" marR="30480" indent="-1314450">
              <a:lnSpc>
                <a:spcPts val="2400"/>
              </a:lnSpc>
              <a:spcBef>
                <a:spcPts val="290"/>
              </a:spcBef>
            </a:pPr>
            <a:r>
              <a:rPr sz="2000" b="1" dirty="0">
                <a:latin typeface="Times New Roman"/>
                <a:cs typeface="Times New Roman"/>
              </a:rPr>
              <a:t>Determining </a:t>
            </a:r>
            <a:r>
              <a:rPr sz="2100" b="1" i="1" spc="20" dirty="0">
                <a:latin typeface="Times New Roman"/>
                <a:cs typeface="Times New Roman"/>
              </a:rPr>
              <a:t>v</a:t>
            </a:r>
            <a:r>
              <a:rPr sz="2100" b="1" i="1" spc="30" baseline="-19841" dirty="0">
                <a:latin typeface="Times New Roman"/>
                <a:cs typeface="Times New Roman"/>
              </a:rPr>
              <a:t>o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the diode  “off.”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953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CLAMPERS</a:t>
            </a:r>
          </a:p>
        </p:txBody>
      </p:sp>
      <p:sp>
        <p:nvSpPr>
          <p:cNvPr id="9" name="object 7"/>
          <p:cNvSpPr/>
          <p:nvPr/>
        </p:nvSpPr>
        <p:spPr>
          <a:xfrm>
            <a:off x="2197132" y="1312586"/>
            <a:ext cx="2372274" cy="510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/>
          <p:cNvSpPr/>
          <p:nvPr/>
        </p:nvSpPr>
        <p:spPr>
          <a:xfrm>
            <a:off x="6902852" y="1312586"/>
            <a:ext cx="3716657" cy="276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7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 rot="10800000" flipV="1">
            <a:off x="626370" y="1664481"/>
            <a:ext cx="271950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Determine v</a:t>
            </a:r>
            <a:r>
              <a:rPr sz="2800" spc="-7" baseline="-20833" dirty="0">
                <a:latin typeface="Times New Roman"/>
                <a:cs typeface="Times New Roman"/>
              </a:rPr>
              <a:t>o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2"/>
          <p:cNvSpPr/>
          <p:nvPr/>
        </p:nvSpPr>
        <p:spPr>
          <a:xfrm>
            <a:off x="4158572" y="1042423"/>
            <a:ext cx="7058025" cy="241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992369" y="3984993"/>
            <a:ext cx="3915333" cy="2145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/>
          <p:nvPr/>
        </p:nvSpPr>
        <p:spPr>
          <a:xfrm>
            <a:off x="7809217" y="3755723"/>
            <a:ext cx="3407380" cy="2374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26369" y="3461773"/>
            <a:ext cx="1477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IN"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322" y="6279051"/>
            <a:ext cx="5697137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9740" marR="30480" indent="-422275">
              <a:lnSpc>
                <a:spcPts val="2160"/>
              </a:lnSpc>
              <a:spcBef>
                <a:spcPts val="270"/>
              </a:spcBef>
            </a:pPr>
            <a:r>
              <a:rPr lang="en-IN" b="1" dirty="0">
                <a:latin typeface="Times New Roman"/>
                <a:cs typeface="Times New Roman"/>
              </a:rPr>
              <a:t>Determining </a:t>
            </a:r>
            <a:r>
              <a:rPr lang="en-IN" sz="1900" b="1" i="1" spc="15" dirty="0" err="1">
                <a:latin typeface="Times New Roman"/>
                <a:cs typeface="Times New Roman"/>
              </a:rPr>
              <a:t>v</a:t>
            </a:r>
            <a:r>
              <a:rPr lang="en-IN" sz="1875" b="1" i="1" spc="22" baseline="-20000" dirty="0" err="1">
                <a:latin typeface="Times New Roman"/>
                <a:cs typeface="Times New Roman"/>
              </a:rPr>
              <a:t>o</a:t>
            </a:r>
            <a:r>
              <a:rPr lang="en-IN" sz="1875" b="1" i="1" spc="22" baseline="-20000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and </a:t>
            </a:r>
            <a:r>
              <a:rPr lang="en-IN" sz="1900" b="1" i="1" spc="30" dirty="0">
                <a:latin typeface="Times New Roman"/>
                <a:cs typeface="Times New Roman"/>
              </a:rPr>
              <a:t>V</a:t>
            </a:r>
            <a:r>
              <a:rPr lang="en-IN" sz="1875" b="1" i="1" spc="44" baseline="-20000" dirty="0">
                <a:latin typeface="Times New Roman"/>
                <a:cs typeface="Times New Roman"/>
              </a:rPr>
              <a:t>C </a:t>
            </a:r>
            <a:r>
              <a:rPr lang="en-IN" b="1" dirty="0">
                <a:latin typeface="Times New Roman"/>
                <a:cs typeface="Times New Roman"/>
              </a:rPr>
              <a:t>with </a:t>
            </a:r>
            <a:r>
              <a:rPr lang="en-IN" b="1" spc="-5" dirty="0">
                <a:latin typeface="Times New Roman"/>
                <a:cs typeface="Times New Roman"/>
              </a:rPr>
              <a:t>the  diode </a:t>
            </a:r>
            <a:r>
              <a:rPr lang="en-IN" b="1" dirty="0">
                <a:latin typeface="Times New Roman"/>
                <a:cs typeface="Times New Roman"/>
              </a:rPr>
              <a:t>in the </a:t>
            </a:r>
            <a:r>
              <a:rPr lang="en-IN" b="1" spc="-5" dirty="0">
                <a:latin typeface="Times New Roman"/>
                <a:cs typeface="Times New Roman"/>
              </a:rPr>
              <a:t>“on”</a:t>
            </a:r>
            <a:r>
              <a:rPr lang="en-IN" b="1" spc="-4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state.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9346" y="6279051"/>
            <a:ext cx="4978799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3250" marR="30480" indent="-565785">
              <a:lnSpc>
                <a:spcPts val="2160"/>
              </a:lnSpc>
              <a:spcBef>
                <a:spcPts val="270"/>
              </a:spcBef>
            </a:pPr>
            <a:r>
              <a:rPr lang="en-IN" b="1" dirty="0">
                <a:latin typeface="Times New Roman"/>
                <a:cs typeface="Times New Roman"/>
              </a:rPr>
              <a:t>Determining </a:t>
            </a:r>
            <a:r>
              <a:rPr lang="en-IN" sz="1900" b="1" i="1" spc="15" dirty="0" err="1">
                <a:latin typeface="Times New Roman"/>
                <a:cs typeface="Times New Roman"/>
              </a:rPr>
              <a:t>v</a:t>
            </a:r>
            <a:r>
              <a:rPr lang="en-IN" sz="1875" b="1" i="1" spc="22" baseline="-20000" dirty="0" err="1">
                <a:latin typeface="Times New Roman"/>
                <a:cs typeface="Times New Roman"/>
              </a:rPr>
              <a:t>o</a:t>
            </a:r>
            <a:r>
              <a:rPr lang="en-IN" sz="1875" b="1" i="1" spc="22" baseline="-20000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with </a:t>
            </a:r>
            <a:r>
              <a:rPr lang="en-IN" b="1" spc="-5" dirty="0">
                <a:latin typeface="Times New Roman"/>
                <a:cs typeface="Times New Roman"/>
              </a:rPr>
              <a:t>the diode  </a:t>
            </a:r>
            <a:r>
              <a:rPr lang="en-IN" b="1" dirty="0">
                <a:latin typeface="Times New Roman"/>
                <a:cs typeface="Times New Roman"/>
              </a:rPr>
              <a:t>in the “off”</a:t>
            </a:r>
            <a:r>
              <a:rPr lang="en-IN" b="1" spc="-3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state.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523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11" name="object 11"/>
          <p:cNvSpPr/>
          <p:nvPr/>
        </p:nvSpPr>
        <p:spPr>
          <a:xfrm>
            <a:off x="626370" y="1520162"/>
            <a:ext cx="340995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6857222" y="483233"/>
            <a:ext cx="3511146" cy="5934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682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70" y="254633"/>
            <a:ext cx="10993549" cy="7877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Clipper circuits</a:t>
            </a:r>
          </a:p>
        </p:txBody>
      </p:sp>
      <p:sp>
        <p:nvSpPr>
          <p:cNvPr id="5" name="object 5"/>
          <p:cNvSpPr/>
          <p:nvPr/>
        </p:nvSpPr>
        <p:spPr>
          <a:xfrm>
            <a:off x="1147281" y="1042423"/>
            <a:ext cx="9951725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4208" y="6117271"/>
            <a:ext cx="72095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Clamping circuits with ideal diodes </a:t>
            </a:r>
            <a:r>
              <a:rPr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l-GR"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sz="24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5RC &gt;&gt;</a:t>
            </a:r>
            <a:r>
              <a:rPr sz="2400" b="1" spc="-1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T/2).</a:t>
            </a:r>
          </a:p>
        </p:txBody>
      </p:sp>
    </p:spTree>
    <p:extLst>
      <p:ext uri="{BB962C8B-B14F-4D97-AF65-F5344CB8AC3E}">
        <p14:creationId xmlns:p14="http://schemas.microsoft.com/office/powerpoint/2010/main" val="291502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8807" y="198197"/>
            <a:ext cx="10480430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Semiconductor Materials: Ge, Si, and</a:t>
            </a:r>
            <a:r>
              <a:rPr b="1" spc="10" dirty="0"/>
              <a:t> </a:t>
            </a:r>
            <a:r>
              <a:rPr b="1" spc="-5" dirty="0"/>
              <a:t>GaAs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7543" y="2457427"/>
            <a:ext cx="7787005" cy="2640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spcBef>
                <a:spcPts val="409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5" dirty="0">
                <a:latin typeface="Times New Roman"/>
                <a:cs typeface="Times New Roman"/>
              </a:rPr>
              <a:t>fall </a:t>
            </a:r>
            <a:r>
              <a:rPr sz="2600" dirty="0">
                <a:latin typeface="Times New Roman"/>
                <a:cs typeface="Times New Roman"/>
              </a:rPr>
              <a:t>into two </a:t>
            </a:r>
            <a:r>
              <a:rPr sz="2600" spc="-5" dirty="0">
                <a:latin typeface="Times New Roman"/>
                <a:cs typeface="Times New Roman"/>
              </a:rPr>
              <a:t>classes 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single </a:t>
            </a:r>
            <a:r>
              <a:rPr sz="2600" dirty="0">
                <a:latin typeface="Times New Roman"/>
                <a:cs typeface="Times New Roman"/>
              </a:rPr>
              <a:t>crystal and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compound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spcBef>
                <a:spcPts val="31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Single crystal : </a:t>
            </a:r>
            <a:r>
              <a:rPr sz="2600" spc="-5" dirty="0">
                <a:latin typeface="Times New Roman"/>
                <a:cs typeface="Times New Roman"/>
              </a:rPr>
              <a:t>Germanium </a:t>
            </a:r>
            <a:r>
              <a:rPr sz="2600" dirty="0">
                <a:latin typeface="Times New Roman"/>
                <a:cs typeface="Times New Roman"/>
              </a:rPr>
              <a:t>(Ge) and </a:t>
            </a:r>
            <a:r>
              <a:rPr sz="2600" spc="-5" dirty="0">
                <a:latin typeface="Times New Roman"/>
                <a:cs typeface="Times New Roman"/>
              </a:rPr>
              <a:t>silicon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(Si).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spcBef>
                <a:spcPts val="31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Compound : </a:t>
            </a: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arsenide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(GaAs),</a:t>
            </a:r>
            <a:endParaRPr sz="2600">
              <a:latin typeface="Times New Roman"/>
              <a:cs typeface="Times New Roman"/>
            </a:endParaRPr>
          </a:p>
          <a:p>
            <a:pPr marL="2074545" marR="2538095">
              <a:lnSpc>
                <a:spcPct val="110000"/>
              </a:lnSpc>
            </a:pPr>
            <a:r>
              <a:rPr sz="2600" spc="-5" dirty="0">
                <a:latin typeface="Times New Roman"/>
                <a:cs typeface="Times New Roman"/>
              </a:rPr>
              <a:t>cadmium sulfide </a:t>
            </a:r>
            <a:r>
              <a:rPr sz="2600" dirty="0">
                <a:latin typeface="Times New Roman"/>
                <a:cs typeface="Times New Roman"/>
              </a:rPr>
              <a:t>(CdS),  </a:t>
            </a: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nitride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(GaN),</a:t>
            </a:r>
            <a:endParaRPr sz="2600">
              <a:latin typeface="Times New Roman"/>
              <a:cs typeface="Times New Roman"/>
            </a:endParaRPr>
          </a:p>
          <a:p>
            <a:pPr marL="2074545">
              <a:spcBef>
                <a:spcPts val="315"/>
              </a:spcBef>
            </a:pPr>
            <a:r>
              <a:rPr sz="2600" spc="-5" dirty="0">
                <a:latin typeface="Times New Roman"/>
                <a:cs typeface="Times New Roman"/>
              </a:rPr>
              <a:t>gallium </a:t>
            </a:r>
            <a:r>
              <a:rPr sz="2600" dirty="0">
                <a:latin typeface="Times New Roman"/>
                <a:cs typeface="Times New Roman"/>
              </a:rPr>
              <a:t>arsenide phosphide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(GaAsP)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0" y="1143063"/>
            <a:ext cx="8229600" cy="1193916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434340" marR="188595" indent="-342900">
              <a:lnSpc>
                <a:spcPts val="3020"/>
              </a:lnSpc>
              <a:spcBef>
                <a:spcPts val="309"/>
              </a:spcBef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Semiconductors are a special class of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elements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having a  conductivity between that of a good conductor and  that of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insulator.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7400" y="5257803"/>
            <a:ext cx="8229600" cy="758541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34340" marR="334645" indent="-342900">
              <a:lnSpc>
                <a:spcPts val="2810"/>
              </a:lnSpc>
              <a:spcBef>
                <a:spcPts val="315"/>
              </a:spcBef>
            </a:pPr>
            <a:r>
              <a:rPr sz="2600" spc="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three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semiconductors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used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most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frequently in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 construction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electronic devices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Ge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GaAs</a:t>
            </a:r>
            <a:r>
              <a:rPr sz="260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2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4685" y="14047"/>
            <a:ext cx="4632195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Energy</a:t>
            </a:r>
            <a:r>
              <a:rPr b="1" spc="-70" dirty="0"/>
              <a:t> </a:t>
            </a:r>
            <a:r>
              <a:rPr b="1" spc="-5" dirty="0"/>
              <a:t>Levels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1200" y="5334000"/>
            <a:ext cx="8229600" cy="775212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spcBef>
                <a:spcPts val="285"/>
              </a:spcBef>
              <a:tabLst>
                <a:tab pos="709930" algn="l"/>
                <a:tab pos="1665605" algn="l"/>
                <a:tab pos="2098675" algn="l"/>
                <a:tab pos="3223260" algn="l"/>
                <a:tab pos="3572510" algn="l"/>
                <a:tab pos="4308475" algn="l"/>
                <a:tab pos="4827270" algn="l"/>
                <a:tab pos="5979160" algn="l"/>
                <a:tab pos="6496050" algn="l"/>
                <a:tab pos="7419975" algn="l"/>
                <a:tab pos="776732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farther	</a:t>
            </a:r>
            <a:r>
              <a:rPr sz="2400" dirty="0">
                <a:latin typeface="Times New Roman"/>
                <a:cs typeface="Times New Roman"/>
              </a:rPr>
              <a:t>an	</a:t>
            </a:r>
            <a:r>
              <a:rPr sz="2400" spc="-5" dirty="0">
                <a:latin typeface="Times New Roman"/>
                <a:cs typeface="Times New Roman"/>
              </a:rPr>
              <a:t>electron	</a:t>
            </a:r>
            <a:r>
              <a:rPr sz="2400" dirty="0">
                <a:latin typeface="Times New Roman"/>
                <a:cs typeface="Times New Roman"/>
              </a:rPr>
              <a:t>is	</a:t>
            </a:r>
            <a:r>
              <a:rPr sz="2400" spc="-5" dirty="0">
                <a:latin typeface="Times New Roman"/>
                <a:cs typeface="Times New Roman"/>
              </a:rPr>
              <a:t>from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nucleus,	the	higher	</a:t>
            </a:r>
            <a:r>
              <a:rPr sz="2400" dirty="0">
                <a:latin typeface="Times New Roman"/>
                <a:cs typeface="Times New Roman"/>
              </a:rPr>
              <a:t>is	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91440"/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6862" y="685800"/>
            <a:ext cx="6205474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7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0885" y="-48182"/>
            <a:ext cx="4570063" cy="6222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/>
              <a:t>Energy</a:t>
            </a:r>
            <a:r>
              <a:rPr b="1" spc="-70" dirty="0"/>
              <a:t> </a:t>
            </a:r>
            <a:r>
              <a:rPr b="1" spc="-5" dirty="0"/>
              <a:t>Levels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4664078"/>
            <a:ext cx="8839200" cy="150812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81915" algn="just">
              <a:spcBef>
                <a:spcPts val="285"/>
              </a:spcBef>
            </a:pPr>
            <a:r>
              <a:rPr sz="2300" dirty="0">
                <a:latin typeface="Times New Roman"/>
                <a:cs typeface="Times New Roman"/>
              </a:rPr>
              <a:t>An </a:t>
            </a:r>
            <a:r>
              <a:rPr sz="2300" spc="-5" dirty="0">
                <a:latin typeface="Times New Roman"/>
                <a:cs typeface="Times New Roman"/>
              </a:rPr>
              <a:t>electron </a:t>
            </a:r>
            <a:r>
              <a:rPr sz="2300" dirty="0">
                <a:latin typeface="Times New Roman"/>
                <a:cs typeface="Times New Roman"/>
              </a:rPr>
              <a:t>in the valence band of </a:t>
            </a:r>
            <a:r>
              <a:rPr sz="2300" spc="-5" dirty="0">
                <a:latin typeface="Times New Roman"/>
                <a:cs typeface="Times New Roman"/>
              </a:rPr>
              <a:t>silicon must </a:t>
            </a:r>
            <a:r>
              <a:rPr sz="2300" dirty="0">
                <a:latin typeface="Times New Roman"/>
                <a:cs typeface="Times New Roman"/>
              </a:rPr>
              <a:t>absorb </a:t>
            </a:r>
            <a:r>
              <a:rPr sz="2300" spc="-5" dirty="0">
                <a:latin typeface="Times New Roman"/>
                <a:cs typeface="Times New Roman"/>
              </a:rPr>
              <a:t>more </a:t>
            </a:r>
            <a:r>
              <a:rPr sz="2300" spc="-10" dirty="0">
                <a:latin typeface="Times New Roman"/>
                <a:cs typeface="Times New Roman"/>
              </a:rPr>
              <a:t>energy </a:t>
            </a:r>
            <a:r>
              <a:rPr sz="2300" spc="-5" dirty="0">
                <a:latin typeface="Times New Roman"/>
                <a:cs typeface="Times New Roman"/>
              </a:rPr>
              <a:t>than  one </a:t>
            </a:r>
            <a:r>
              <a:rPr sz="2300" dirty="0">
                <a:latin typeface="Times New Roman"/>
                <a:cs typeface="Times New Roman"/>
              </a:rPr>
              <a:t>in the valence band of germanium to become a free </a:t>
            </a:r>
            <a:r>
              <a:rPr sz="2300" spc="-20" dirty="0">
                <a:latin typeface="Times New Roman"/>
                <a:cs typeface="Times New Roman"/>
              </a:rPr>
              <a:t>carrier. </a:t>
            </a:r>
            <a:r>
              <a:rPr sz="2300" spc="-5" dirty="0">
                <a:latin typeface="Times New Roman"/>
                <a:cs typeface="Times New Roman"/>
              </a:rPr>
              <a:t>[free  </a:t>
            </a:r>
            <a:r>
              <a:rPr sz="2300" dirty="0">
                <a:latin typeface="Times New Roman"/>
                <a:cs typeface="Times New Roman"/>
              </a:rPr>
              <a:t>carriers are free electrons due only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external causes </a:t>
            </a:r>
            <a:r>
              <a:rPr sz="2300" spc="-5" dirty="0">
                <a:latin typeface="Times New Roman"/>
                <a:cs typeface="Times New Roman"/>
              </a:rPr>
              <a:t>such </a:t>
            </a:r>
            <a:r>
              <a:rPr sz="2300" dirty="0">
                <a:latin typeface="Times New Roman"/>
                <a:cs typeface="Times New Roman"/>
              </a:rPr>
              <a:t>as </a:t>
            </a:r>
            <a:r>
              <a:rPr sz="2300" spc="-5" dirty="0">
                <a:latin typeface="Times New Roman"/>
                <a:cs typeface="Times New Roman"/>
              </a:rPr>
              <a:t>applied  electric fields </a:t>
            </a:r>
            <a:r>
              <a:rPr sz="2300" dirty="0">
                <a:latin typeface="Times New Roman"/>
                <a:cs typeface="Times New Roman"/>
              </a:rPr>
              <a:t>established by voltage </a:t>
            </a:r>
            <a:r>
              <a:rPr sz="2300" spc="-5" dirty="0">
                <a:latin typeface="Times New Roman"/>
                <a:cs typeface="Times New Roman"/>
              </a:rPr>
              <a:t>sources </a:t>
            </a:r>
            <a:r>
              <a:rPr sz="2300" dirty="0">
                <a:latin typeface="Times New Roman"/>
                <a:cs typeface="Times New Roman"/>
              </a:rPr>
              <a:t>or </a:t>
            </a:r>
            <a:r>
              <a:rPr sz="2300" spc="-5" dirty="0">
                <a:latin typeface="Times New Roman"/>
                <a:cs typeface="Times New Roman"/>
              </a:rPr>
              <a:t>potential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difference.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5071" y="692956"/>
            <a:ext cx="8960484" cy="3746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/>
          <p:cNvSpPr/>
          <p:nvPr/>
        </p:nvSpPr>
        <p:spPr>
          <a:xfrm>
            <a:off x="875960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27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750" y="3810000"/>
            <a:ext cx="791845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9400" y="128309"/>
            <a:ext cx="734983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/>
              <a:t>Majority </a:t>
            </a:r>
            <a:r>
              <a:rPr b="1" spc="-5" dirty="0"/>
              <a:t>and Minority</a:t>
            </a:r>
            <a:r>
              <a:rPr b="1" spc="-40" dirty="0"/>
              <a:t> </a:t>
            </a:r>
            <a:r>
              <a:rPr b="1" spc="-5" dirty="0"/>
              <a:t>carriers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3743" y="632209"/>
            <a:ext cx="6777355" cy="30435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currents through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diode:</a:t>
            </a:r>
            <a:endParaRPr sz="2400">
              <a:latin typeface="Times New Roman"/>
              <a:cs typeface="Times New Roman"/>
            </a:endParaRPr>
          </a:p>
          <a:p>
            <a:pPr marL="2931795">
              <a:spcBef>
                <a:spcPts val="1200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Majority</a:t>
            </a:r>
            <a:r>
              <a:rPr sz="2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Carriers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carriers in n-type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carriers in p-type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holes.</a:t>
            </a:r>
            <a:endParaRPr sz="2400">
              <a:latin typeface="Times New Roman"/>
              <a:cs typeface="Times New Roman"/>
            </a:endParaRPr>
          </a:p>
          <a:p>
            <a:pPr marL="2931795">
              <a:spcBef>
                <a:spcPts val="1200"/>
              </a:spcBef>
            </a:pP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Minority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Carriers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carriers in n-type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holes.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carriers in p-type </a:t>
            </a:r>
            <a:r>
              <a:rPr sz="2400" spc="-5" dirty="0">
                <a:latin typeface="Times New Roman"/>
                <a:cs typeface="Times New Roman"/>
              </a:rPr>
              <a:t>materials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6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9598" y="33909"/>
            <a:ext cx="232791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</a:t>
            </a:r>
            <a:r>
              <a:rPr sz="3200" b="1" i="1" spc="-105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Junction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648" y="465120"/>
            <a:ext cx="1122656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cannot occur in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of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 particles  in a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p-n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junction because of </a:t>
            </a:r>
            <a:r>
              <a:rPr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b="1" i="1" spc="2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IN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charge and </a:t>
            </a:r>
            <a:r>
              <a:rPr lang="en-IN" b="1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field 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IN" b="1" spc="-5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IN" b="1" i="1" spc="8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073" y="1078231"/>
            <a:ext cx="7245927" cy="3542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204470" algn="just">
              <a:spcBef>
                <a:spcPts val="105"/>
              </a:spcBef>
            </a:pPr>
            <a:r>
              <a:rPr i="1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electrons diffuse from the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 positively charged </a:t>
            </a:r>
            <a:r>
              <a:rPr i="1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are left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behind. </a:t>
            </a:r>
            <a:r>
              <a:rPr i="1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diffuse from the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region,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negatively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 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acceptor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atoms.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i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minority</a:t>
            </a:r>
            <a:r>
              <a:rPr i="1"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carriers.</a:t>
            </a:r>
          </a:p>
          <a:p>
            <a:pPr marL="25400" marR="165735" algn="just">
              <a:spcBef>
                <a:spcPts val="840"/>
              </a:spcBef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 positive and negative charges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induce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electric field in</a:t>
            </a:r>
            <a:r>
              <a:rPr sz="2000" spc="-2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region near the junction,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from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 charge, or from the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i="1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  <a:endParaRPr lang="en-IN" sz="200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marR="165735" algn="just">
              <a:spcBef>
                <a:spcPts val="840"/>
              </a:spcBef>
            </a:pPr>
            <a:endParaRPr lang="en-IN" sz="200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1180"/>
              </a:lnSpc>
            </a:pP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negatively charged</a:t>
            </a:r>
            <a:r>
              <a:rPr spc="-1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</a:p>
          <a:p>
            <a:pPr marL="12700" marR="5080" algn="just"/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Figure. These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are  referred to as the </a:t>
            </a:r>
            <a:r>
              <a:rPr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region (SCR). 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all electrons and holes are </a:t>
            </a:r>
            <a:r>
              <a:rPr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swept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pc="-2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the space charge region by the electric field.</a:t>
            </a:r>
            <a:r>
              <a:rPr spc="-2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 the space charge region is depleted of any mobile  charge, this region is also referred to as the 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b="1" i="1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690" y="4763434"/>
            <a:ext cx="11582399" cy="141833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  <a:tabLst>
                <a:tab pos="3660775" algn="l"/>
              </a:tabLst>
            </a:pP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Density gradients still exist in the majority carrier concentrations at each edge of the space charge  region. This produce a "diffusion force" that acts the electrons and holes at the edges of the space  charge region. The electric field in the SCR produces another force on the electrons and holes  </a:t>
            </a: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which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is in the opposite direction to the diffusion force for each </a:t>
            </a: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type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of particle. In thermal </a:t>
            </a:r>
            <a:r>
              <a:rPr b="1" spc="5" dirty="0">
                <a:solidFill>
                  <a:srgbClr val="002060"/>
                </a:solidFill>
                <a:latin typeface="Arial"/>
                <a:cs typeface="Arial"/>
              </a:rPr>
              <a:t>equilib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rium, the diffusion force and</a:t>
            </a:r>
            <a:r>
              <a:rPr b="1" spc="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b="1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E-field</a:t>
            </a:r>
            <a:r>
              <a:rPr lang="en-IN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b="1" spc="-5" dirty="0">
                <a:solidFill>
                  <a:srgbClr val="002060"/>
                </a:solidFill>
                <a:latin typeface="Symbol"/>
                <a:cs typeface="Symbol"/>
              </a:rPr>
              <a:t></a:t>
            </a:r>
            <a:r>
              <a:rPr b="1" spc="-5" dirty="0">
                <a:solidFill>
                  <a:srgbClr val="002060"/>
                </a:solidFill>
                <a:latin typeface="Arial"/>
                <a:cs typeface="Arial"/>
              </a:rPr>
              <a:t>) force exactly balance each</a:t>
            </a:r>
            <a:r>
              <a:rPr b="1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2060"/>
                </a:solidFill>
                <a:latin typeface="Arial"/>
                <a:cs typeface="Arial"/>
              </a:rPr>
              <a:t>other.</a:t>
            </a:r>
            <a:endParaRPr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319506"/>
            <a:ext cx="4875275" cy="3412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59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7166" y="56357"/>
            <a:ext cx="4234434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i="1" spc="-30" dirty="0">
                <a:solidFill>
                  <a:srgbClr val="00B0F0"/>
                </a:solidFill>
              </a:rPr>
              <a:t>p-n</a:t>
            </a:r>
            <a:r>
              <a:rPr sz="4000" b="1" i="1" spc="-155" dirty="0">
                <a:solidFill>
                  <a:srgbClr val="00B0F0"/>
                </a:solidFill>
              </a:rPr>
              <a:t> </a:t>
            </a:r>
            <a:r>
              <a:rPr sz="4000" b="1" dirty="0">
                <a:solidFill>
                  <a:srgbClr val="00B0F0"/>
                </a:solidFill>
              </a:rPr>
              <a:t>Junctions</a:t>
            </a:r>
          </a:p>
        </p:txBody>
      </p:sp>
      <p:sp>
        <p:nvSpPr>
          <p:cNvPr id="9" name="object 9"/>
          <p:cNvSpPr/>
          <p:nvPr/>
        </p:nvSpPr>
        <p:spPr>
          <a:xfrm>
            <a:off x="1923086" y="4811267"/>
            <a:ext cx="963583" cy="27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3567" y="5146550"/>
            <a:ext cx="905255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7543" y="672624"/>
            <a:ext cx="3883025" cy="2419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ct val="97600"/>
              </a:lnSpc>
              <a:spcBef>
                <a:spcPts val="180"/>
              </a:spcBef>
              <a:tabLst>
                <a:tab pos="452755" algn="l"/>
                <a:tab pos="893444" algn="l"/>
                <a:tab pos="955675" algn="l"/>
                <a:tab pos="1490980" algn="l"/>
                <a:tab pos="2013585" algn="l"/>
                <a:tab pos="2639695" algn="l"/>
                <a:tab pos="3141980" algn="l"/>
                <a:tab pos="3527425" algn="l"/>
              </a:tabLst>
            </a:pP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300" i="1" spc="-50" dirty="0">
                <a:latin typeface="Times New Roman"/>
                <a:cs typeface="Times New Roman"/>
              </a:rPr>
              <a:t>p</a:t>
            </a:r>
            <a:r>
              <a:rPr sz="2300" i="1" spc="-45" dirty="0">
                <a:latin typeface="Times New Roman"/>
                <a:cs typeface="Times New Roman"/>
              </a:rPr>
              <a:t>-n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juncti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excess  conduction-band electrons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300" i="1" spc="-5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side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att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act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valence-band holes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300" i="1" spc="-10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-type  </a:t>
            </a:r>
            <a:r>
              <a:rPr sz="2200" spc="-5" dirty="0">
                <a:latin typeface="Times New Roman"/>
                <a:cs typeface="Times New Roman"/>
              </a:rPr>
              <a:t>side.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tabLst>
                <a:tab pos="719455" algn="l"/>
                <a:tab pos="2012950" algn="l"/>
                <a:tab pos="2515870" algn="l"/>
                <a:tab pos="3141345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ele</a:t>
            </a:r>
            <a:r>
              <a:rPr sz="2200" spc="-15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tr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300" i="1" spc="-5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40" y="3035045"/>
            <a:ext cx="38817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117600" algn="l"/>
                <a:tab pos="1277620" algn="l"/>
                <a:tab pos="1521460" algn="l"/>
                <a:tab pos="2479675" algn="l"/>
                <a:tab pos="3527425" algn="l"/>
              </a:tabLst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rial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5" dirty="0">
                <a:latin typeface="Times New Roman"/>
                <a:cs typeface="Times New Roman"/>
              </a:rPr>
              <a:t>migrate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acr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ss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  junction	to	the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5385" y="3355242"/>
            <a:ext cx="7397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300" i="1" spc="-5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-type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7971" y="3370326"/>
            <a:ext cx="939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rial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540" y="3705859"/>
            <a:ext cx="1762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(electron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flow).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40" y="4376420"/>
            <a:ext cx="388239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The electron migration results in a  </a:t>
            </a:r>
            <a:r>
              <a:rPr sz="2200" spc="-5" dirty="0">
                <a:solidFill>
                  <a:srgbClr val="CC3300"/>
                </a:solidFill>
                <a:latin typeface="Times New Roman"/>
                <a:cs typeface="Times New Roman"/>
              </a:rPr>
              <a:t>negative </a:t>
            </a:r>
            <a:r>
              <a:rPr sz="2200" spc="-10" dirty="0">
                <a:latin typeface="Times New Roman"/>
                <a:cs typeface="Times New Roman"/>
              </a:rPr>
              <a:t>charge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p-type side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junction and a </a:t>
            </a:r>
            <a:r>
              <a:rPr sz="2200" spc="-5" dirty="0">
                <a:solidFill>
                  <a:srgbClr val="CC3300"/>
                </a:solidFill>
                <a:latin typeface="Times New Roman"/>
                <a:cs typeface="Times New Roman"/>
              </a:rPr>
              <a:t>positive  </a:t>
            </a:r>
            <a:r>
              <a:rPr sz="2200" spc="-10" dirty="0">
                <a:latin typeface="Times New Roman"/>
                <a:cs typeface="Times New Roman"/>
              </a:rPr>
              <a:t>charge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n-type side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</a:t>
            </a:r>
            <a:r>
              <a:rPr sz="2200" dirty="0">
                <a:latin typeface="Times New Roman"/>
                <a:cs typeface="Times New Roman"/>
              </a:rPr>
              <a:t>junction.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0906" y="2934219"/>
            <a:ext cx="47697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The </a:t>
            </a:r>
            <a:r>
              <a:rPr sz="2200" b="1" spc="-10" dirty="0">
                <a:latin typeface="Times New Roman"/>
                <a:cs typeface="Times New Roman"/>
              </a:rPr>
              <a:t>result </a:t>
            </a:r>
            <a:r>
              <a:rPr sz="2200" b="1" spc="-5" dirty="0">
                <a:latin typeface="Times New Roman"/>
                <a:cs typeface="Times New Roman"/>
              </a:rPr>
              <a:t>is the formation </a:t>
            </a:r>
            <a:r>
              <a:rPr sz="2200" b="1" dirty="0">
                <a:latin typeface="Times New Roman"/>
                <a:cs typeface="Times New Roman"/>
              </a:rPr>
              <a:t>of  </a:t>
            </a:r>
            <a:r>
              <a:rPr sz="2200" b="1" spc="-5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depletion </a:t>
            </a:r>
            <a:r>
              <a:rPr sz="22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region </a:t>
            </a:r>
            <a:r>
              <a:rPr sz="2200" b="1" spc="-10" dirty="0">
                <a:latin typeface="Times New Roman"/>
                <a:cs typeface="Times New Roman"/>
              </a:rPr>
              <a:t>around  </a:t>
            </a:r>
            <a:r>
              <a:rPr sz="2200" b="1" spc="-5" dirty="0">
                <a:latin typeface="Times New Roman"/>
                <a:cs typeface="Times New Roman"/>
              </a:rPr>
              <a:t>the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junction.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86108" y="583784"/>
            <a:ext cx="4595749" cy="2436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3"/>
          <p:cNvSpPr/>
          <p:nvPr/>
        </p:nvSpPr>
        <p:spPr>
          <a:xfrm>
            <a:off x="8862061" y="6222493"/>
            <a:ext cx="3329939" cy="63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4"/>
          <p:cNvGraphicFramePr>
            <a:graphicFrameLocks noGrp="1"/>
          </p:cNvGraphicFramePr>
          <p:nvPr/>
        </p:nvGraphicFramePr>
        <p:xfrm>
          <a:off x="6186816" y="3916263"/>
          <a:ext cx="4724399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162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Anode</a:t>
                      </a:r>
                      <a:endParaRPr sz="18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952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Cathode</a:t>
                      </a:r>
                      <a:endParaRPr sz="18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77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10228</TotalTime>
  <Words>1525</Words>
  <Application>Microsoft Office PowerPoint</Application>
  <PresentationFormat>Widescreen</PresentationFormat>
  <Paragraphs>168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Book Antiqua</vt:lpstr>
      <vt:lpstr>Calibri</vt:lpstr>
      <vt:lpstr>Calibri Light</vt:lpstr>
      <vt:lpstr>Century Gothic</vt:lpstr>
      <vt:lpstr>Comic Sans MS</vt:lpstr>
      <vt:lpstr>Symbol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Introduction</vt:lpstr>
      <vt:lpstr>Semiconductor Materials: Ge, Si, and GaAs</vt:lpstr>
      <vt:lpstr>Energy Levels</vt:lpstr>
      <vt:lpstr>Energy Levels</vt:lpstr>
      <vt:lpstr>Majority and Minority carriers</vt:lpstr>
      <vt:lpstr>pn Junction</vt:lpstr>
      <vt:lpstr>p-n Junctions</vt:lpstr>
      <vt:lpstr>Diodes</vt:lpstr>
      <vt:lpstr>Diode Operating Conditions</vt:lpstr>
      <vt:lpstr>Diode Operating Conditions</vt:lpstr>
      <vt:lpstr>Diode Operating Conditions</vt:lpstr>
      <vt:lpstr>Forward Bias Voltage</vt:lpstr>
      <vt:lpstr>Diode Operating Conditions</vt:lpstr>
      <vt:lpstr>Diode equation</vt:lpstr>
      <vt:lpstr>Diode characteristics</vt:lpstr>
      <vt:lpstr>PowerPoint Presentation</vt:lpstr>
      <vt:lpstr>Load-Line Analysis</vt:lpstr>
      <vt:lpstr>Load-Line Analysis</vt:lpstr>
      <vt:lpstr>Load-Line Analysis</vt:lpstr>
      <vt:lpstr>Diode Clippers</vt:lpstr>
      <vt:lpstr>Diode Clippers</vt:lpstr>
      <vt:lpstr>Example: </vt:lpstr>
      <vt:lpstr>Example: </vt:lpstr>
      <vt:lpstr>Parallel Clippers</vt:lpstr>
      <vt:lpstr>Example: </vt:lpstr>
      <vt:lpstr>Example: </vt:lpstr>
      <vt:lpstr>Examples: </vt:lpstr>
      <vt:lpstr>Examples: </vt:lpstr>
      <vt:lpstr>CLAMPERS</vt:lpstr>
      <vt:lpstr>CLAMPERS</vt:lpstr>
      <vt:lpstr>CLAMPERS</vt:lpstr>
      <vt:lpstr>Example</vt:lpstr>
      <vt:lpstr>Example</vt:lpstr>
      <vt:lpstr>Clipper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Dr. Anand Pandey [MU - Jaipur]</dc:creator>
  <cp:lastModifiedBy>Vansh Sharma</cp:lastModifiedBy>
  <cp:revision>31</cp:revision>
  <dcterms:created xsi:type="dcterms:W3CDTF">2020-07-26T08:21:32Z</dcterms:created>
  <dcterms:modified xsi:type="dcterms:W3CDTF">2025-03-22T20:06:55Z</dcterms:modified>
</cp:coreProperties>
</file>