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3" r:id="rId1"/>
  </p:sldMasterIdLst>
  <p:notesMasterIdLst>
    <p:notesMasterId r:id="rId24"/>
  </p:notesMasterIdLst>
  <p:handoutMasterIdLst>
    <p:handoutMasterId r:id="rId25"/>
  </p:handoutMasterIdLst>
  <p:sldIdLst>
    <p:sldId id="256" r:id="rId2"/>
    <p:sldId id="257" r:id="rId3"/>
    <p:sldId id="258" r:id="rId4"/>
    <p:sldId id="259" r:id="rId5"/>
    <p:sldId id="276" r:id="rId6"/>
    <p:sldId id="277" r:id="rId7"/>
    <p:sldId id="294" r:id="rId8"/>
    <p:sldId id="296" r:id="rId9"/>
    <p:sldId id="298" r:id="rId10"/>
    <p:sldId id="299" r:id="rId11"/>
    <p:sldId id="300" r:id="rId12"/>
    <p:sldId id="301" r:id="rId13"/>
    <p:sldId id="302" r:id="rId14"/>
    <p:sldId id="303" r:id="rId15"/>
    <p:sldId id="304" r:id="rId16"/>
    <p:sldId id="295" r:id="rId17"/>
    <p:sldId id="297" r:id="rId18"/>
    <p:sldId id="305" r:id="rId19"/>
    <p:sldId id="306" r:id="rId20"/>
    <p:sldId id="307" r:id="rId21"/>
    <p:sldId id="308" r:id="rId22"/>
    <p:sldId id="292"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0" d="100"/>
          <a:sy n="60" d="100"/>
        </p:scale>
        <p:origin x="88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BEA9354-8F7B-AB2B-5816-315C349FDBC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School of Electrical, Electronics &amp; Communication Engineering</a:t>
            </a:r>
          </a:p>
        </p:txBody>
      </p:sp>
      <p:sp>
        <p:nvSpPr>
          <p:cNvPr id="3" name="Date Placeholder 2">
            <a:extLst>
              <a:ext uri="{FF2B5EF4-FFF2-40B4-BE49-F238E27FC236}">
                <a16:creationId xmlns:a16="http://schemas.microsoft.com/office/drawing/2014/main" id="{4F3EE6BE-AB4E-E70C-1AEC-F5927FE6F8E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1C59637-E6AF-4FE5-9805-20E237C3A76A}" type="datetime1">
              <a:rPr lang="en-IN" smtClean="0"/>
              <a:t>20-08-2023</a:t>
            </a:fld>
            <a:endParaRPr lang="en-US"/>
          </a:p>
        </p:txBody>
      </p:sp>
      <p:sp>
        <p:nvSpPr>
          <p:cNvPr id="4" name="Footer Placeholder 3">
            <a:extLst>
              <a:ext uri="{FF2B5EF4-FFF2-40B4-BE49-F238E27FC236}">
                <a16:creationId xmlns:a16="http://schemas.microsoft.com/office/drawing/2014/main" id="{9F37CFA0-5D4E-B28D-44E8-5552089DC6F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Electrical &amp; Electronics System EE1002</a:t>
            </a:r>
          </a:p>
        </p:txBody>
      </p:sp>
      <p:sp>
        <p:nvSpPr>
          <p:cNvPr id="5" name="Slide Number Placeholder 4">
            <a:extLst>
              <a:ext uri="{FF2B5EF4-FFF2-40B4-BE49-F238E27FC236}">
                <a16:creationId xmlns:a16="http://schemas.microsoft.com/office/drawing/2014/main" id="{7F209C44-3473-3C35-7926-DBF17C87F76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1316C15-81E5-492B-943C-96D9B16D671A}" type="slidenum">
              <a:rPr lang="en-US" smtClean="0"/>
              <a:t>‹#›</a:t>
            </a:fld>
            <a:endParaRPr lang="en-US"/>
          </a:p>
        </p:txBody>
      </p:sp>
    </p:spTree>
    <p:extLst>
      <p:ext uri="{BB962C8B-B14F-4D97-AF65-F5344CB8AC3E}">
        <p14:creationId xmlns:p14="http://schemas.microsoft.com/office/powerpoint/2010/main" val="2513636705"/>
      </p:ext>
    </p:extLst>
  </p:cSld>
  <p:clrMap bg1="lt1" tx1="dk1" bg2="lt2" tx2="dk2" accent1="accent1" accent2="accent2" accent3="accent3" accent4="accent4" accent5="accent5" accent6="accent6" hlink="hlink" folHlink="folHlink"/>
  <p:hf sldNum="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School of Electrical, Electronics &amp; Communication Engineering</a:t>
            </a:r>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7AD853-9C5F-4B5F-919F-C4EAF0FB58FE}" type="datetime1">
              <a:rPr lang="en-IN" smtClean="0"/>
              <a:t>20-08-2023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IN"/>
              <a:t>Electrical &amp; Electronics System EE1002</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956E9-3E95-4FDB-82B8-96CCCAC38BEF}" type="slidenum">
              <a:rPr lang="en-IN" smtClean="0"/>
              <a:t>‹#›</a:t>
            </a:fld>
            <a:endParaRPr lang="en-IN"/>
          </a:p>
        </p:txBody>
      </p:sp>
    </p:spTree>
    <p:extLst>
      <p:ext uri="{BB962C8B-B14F-4D97-AF65-F5344CB8AC3E}">
        <p14:creationId xmlns:p14="http://schemas.microsoft.com/office/powerpoint/2010/main" val="4121372997"/>
      </p:ext>
    </p:extLst>
  </p:cSld>
  <p:clrMap bg1="lt1" tx1="dk1" bg2="lt2" tx2="dk2" accent1="accent1" accent2="accent2" accent3="accent3" accent4="accent4" accent5="accent5" accent6="accent6" hlink="hlink" folHlink="folHlink"/>
  <p:hf sldNum="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A2700D5A-969B-4B1E-9245-4F3E7A1E359D}" type="datetime1">
              <a:rPr lang="en-US" smtClean="0"/>
              <a:t>8/20/2023</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r>
              <a:rPr lang="en-US"/>
              <a:t>Electrical &amp; Electronics System EE1002</a:t>
            </a:r>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601733898"/>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F75EAF49-8678-46F3-8795-218214E8C458}" type="datetime1">
              <a:rPr lang="en-US" smtClean="0"/>
              <a:t>8/20/2023</a:t>
            </a:fld>
            <a:endParaRPr lang="en-US"/>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r>
              <a:rPr lang="en-US"/>
              <a:t>Electrical &amp; Electronics System EE1002</a:t>
            </a:r>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39861122"/>
      </p:ext>
    </p:extLst>
  </p:cSld>
  <p:clrMap bg1="lt1" tx1="dk1" bg2="lt2" tx2="dk2" accent1="accent1" accent2="accent2" accent3="accent3" accent4="accent4" accent5="accent5" accent6="accent6" hlink="hlink" folHlink="folHlink"/>
  <p:sldLayoutIdLst>
    <p:sldLayoutId id="2147483802" r:id="rId1"/>
  </p:sldLayoutIdLst>
  <p:hf hd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oleObject" Target="../embeddings/oleObject4.bin"/><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oleObject" Target="../embeddings/oleObject5.bin"/><Relationship Id="rId1" Type="http://schemas.openxmlformats.org/officeDocument/2006/relationships/slideLayout" Target="../slideLayouts/slideLayout1.xml"/><Relationship Id="rId5" Type="http://schemas.openxmlformats.org/officeDocument/2006/relationships/image" Target="../media/image11.wmf"/><Relationship Id="rId4" Type="http://schemas.openxmlformats.org/officeDocument/2006/relationships/oleObject" Target="../embeddings/oleObject6.bin"/></Relationships>
</file>

<file path=ppt/slides/_rels/slide12.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oleObject" Target="../embeddings/oleObject7.bin"/><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oleObject" Target="../embeddings/oleObject8.bin"/><Relationship Id="rId1" Type="http://schemas.openxmlformats.org/officeDocument/2006/relationships/slideLayout" Target="../slideLayouts/slideLayout1.xml"/><Relationship Id="rId5" Type="http://schemas.openxmlformats.org/officeDocument/2006/relationships/image" Target="../media/image14.wmf"/><Relationship Id="rId4" Type="http://schemas.openxmlformats.org/officeDocument/2006/relationships/oleObject" Target="../embeddings/oleObject9.bin"/></Relationships>
</file>

<file path=ppt/slides/_rels/slide14.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oleObject" Target="../embeddings/oleObject10.bin"/><Relationship Id="rId1" Type="http://schemas.openxmlformats.org/officeDocument/2006/relationships/slideLayout" Target="../slideLayouts/slideLayout1.xml"/><Relationship Id="rId5" Type="http://schemas.openxmlformats.org/officeDocument/2006/relationships/image" Target="../media/image16.wmf"/><Relationship Id="rId4" Type="http://schemas.openxmlformats.org/officeDocument/2006/relationships/oleObject" Target="../embeddings/oleObject11.bin"/></Relationships>
</file>

<file path=ppt/slides/_rels/slide15.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oleObject" Target="../embeddings/oleObject12.bin"/><Relationship Id="rId1" Type="http://schemas.openxmlformats.org/officeDocument/2006/relationships/slideLayout" Target="../slideLayouts/slideLayout1.xml"/><Relationship Id="rId5" Type="http://schemas.openxmlformats.org/officeDocument/2006/relationships/image" Target="../media/image18.wmf"/><Relationship Id="rId4" Type="http://schemas.openxmlformats.org/officeDocument/2006/relationships/oleObject" Target="../embeddings/oleObject13.bin"/></Relationships>
</file>

<file path=ppt/slides/_rels/slide16.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emf"/><Relationship Id="rId1" Type="http://schemas.openxmlformats.org/officeDocument/2006/relationships/slideLayout" Target="../slideLayouts/slideLayout1.xml"/><Relationship Id="rId5" Type="http://schemas.openxmlformats.org/officeDocument/2006/relationships/image" Target="../media/image23.emf"/><Relationship Id="rId4" Type="http://schemas.openxmlformats.org/officeDocument/2006/relationships/image" Target="../media/image22.emf"/></Relationships>
</file>

<file path=ppt/slides/_rels/slide18.xml.rels><?xml version="1.0" encoding="UTF-8" standalone="yes"?>
<Relationships xmlns="http://schemas.openxmlformats.org/package/2006/relationships"><Relationship Id="rId8" Type="http://schemas.openxmlformats.org/officeDocument/2006/relationships/image" Target="../media/image30.emf"/><Relationship Id="rId3" Type="http://schemas.openxmlformats.org/officeDocument/2006/relationships/image" Target="../media/image25.emf"/><Relationship Id="rId7" Type="http://schemas.openxmlformats.org/officeDocument/2006/relationships/image" Target="../media/image29.emf"/><Relationship Id="rId2" Type="http://schemas.openxmlformats.org/officeDocument/2006/relationships/image" Target="../media/image24.emf"/><Relationship Id="rId1" Type="http://schemas.openxmlformats.org/officeDocument/2006/relationships/slideLayout" Target="../slideLayouts/slideLayout1.xml"/><Relationship Id="rId6" Type="http://schemas.openxmlformats.org/officeDocument/2006/relationships/image" Target="../media/image28.emf"/><Relationship Id="rId5" Type="http://schemas.openxmlformats.org/officeDocument/2006/relationships/image" Target="../media/image27.emf"/><Relationship Id="rId4" Type="http://schemas.openxmlformats.org/officeDocument/2006/relationships/image" Target="../media/image26.emf"/><Relationship Id="rId9" Type="http://schemas.openxmlformats.org/officeDocument/2006/relationships/image" Target="../media/image31.emf"/></Relationships>
</file>

<file path=ppt/slides/_rels/slide19.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image" Target="../media/image32.emf"/><Relationship Id="rId1" Type="http://schemas.openxmlformats.org/officeDocument/2006/relationships/slideLayout" Target="../slideLayouts/slideLayout1.xml"/><Relationship Id="rId4" Type="http://schemas.openxmlformats.org/officeDocument/2006/relationships/image" Target="../media/image34.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image" Target="../media/image35.emf"/><Relationship Id="rId1" Type="http://schemas.openxmlformats.org/officeDocument/2006/relationships/slideLayout" Target="../slideLayouts/slideLayout1.xml"/><Relationship Id="rId4" Type="http://schemas.openxmlformats.org/officeDocument/2006/relationships/image" Target="../media/image37.emf"/></Relationships>
</file>

<file path=ppt/slides/_rels/slide21.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image" Target="../media/image38.emf"/><Relationship Id="rId1" Type="http://schemas.openxmlformats.org/officeDocument/2006/relationships/slideLayout" Target="../slideLayouts/slideLayout1.xml"/><Relationship Id="rId4" Type="http://schemas.openxmlformats.org/officeDocument/2006/relationships/image" Target="../media/image40.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hyperlink" Target="https://www.electricaltechnology.org/2013/10/ohms-law-with-simple-explanation.html"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oleObject" Target="../embeddings/oleObject1.bin"/><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oleObject" Target="../embeddings/oleObject2.bin"/><Relationship Id="rId1" Type="http://schemas.openxmlformats.org/officeDocument/2006/relationships/slideLayout" Target="../slideLayouts/slideLayout1.xml"/><Relationship Id="rId5" Type="http://schemas.openxmlformats.org/officeDocument/2006/relationships/image" Target="../media/image8.wmf"/><Relationship Id="rId4" Type="http://schemas.openxmlformats.org/officeDocument/2006/relationships/oleObject" Target="../embeddings/oleObject3.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38733D19-FF76-4DF6-985F-DB050AF87F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C39E7D-C549-4EF1-9B69-5A83062E23EC}"/>
              </a:ext>
            </a:extLst>
          </p:cNvPr>
          <p:cNvSpPr>
            <a:spLocks noGrp="1"/>
          </p:cNvSpPr>
          <p:nvPr>
            <p:ph type="ctrTitle"/>
          </p:nvPr>
        </p:nvSpPr>
        <p:spPr>
          <a:xfrm>
            <a:off x="238199" y="3643976"/>
            <a:ext cx="10993549" cy="550687"/>
          </a:xfrm>
        </p:spPr>
        <p:txBody>
          <a:bodyPr>
            <a:normAutofit fontScale="90000"/>
          </a:bodyPr>
          <a:lstStyle/>
          <a:p>
            <a:pPr algn="ctr"/>
            <a:r>
              <a:rPr lang="en-US" dirty="0"/>
              <a:t>   </a:t>
            </a:r>
            <a:r>
              <a:rPr lang="en-US" sz="3100" dirty="0"/>
              <a:t>Course name: Electrical &amp; Electronics System (EE1002)</a:t>
            </a:r>
          </a:p>
        </p:txBody>
      </p:sp>
      <p:sp>
        <p:nvSpPr>
          <p:cNvPr id="3" name="Subtitle 2">
            <a:extLst>
              <a:ext uri="{FF2B5EF4-FFF2-40B4-BE49-F238E27FC236}">
                <a16:creationId xmlns:a16="http://schemas.microsoft.com/office/drawing/2014/main" id="{D6020E74-3AC4-4B9C-82CD-211A6006A463}"/>
              </a:ext>
            </a:extLst>
          </p:cNvPr>
          <p:cNvSpPr>
            <a:spLocks noGrp="1"/>
          </p:cNvSpPr>
          <p:nvPr>
            <p:ph type="subTitle" idx="1"/>
          </p:nvPr>
        </p:nvSpPr>
        <p:spPr>
          <a:xfrm>
            <a:off x="520511" y="4194663"/>
            <a:ext cx="11224956" cy="2534212"/>
          </a:xfrm>
          <a:solidFill>
            <a:schemeClr val="accent1">
              <a:lumMod val="20000"/>
              <a:lumOff val="80000"/>
            </a:schemeClr>
          </a:solidFill>
          <a:ln>
            <a:solidFill>
              <a:srgbClr val="0070C0"/>
            </a:solidFill>
          </a:ln>
        </p:spPr>
        <p:txBody>
          <a:bodyPr>
            <a:noAutofit/>
          </a:bodyPr>
          <a:lstStyle/>
          <a:p>
            <a:r>
              <a:rPr lang="en-US" b="1" dirty="0">
                <a:solidFill>
                  <a:schemeClr val="tx1"/>
                </a:solidFill>
                <a:latin typeface="Abadi Extra Light" panose="020B0604020202020204" pitchFamily="34" charset="0"/>
              </a:rPr>
              <a:t>Course code          	:   EE 1002</a:t>
            </a:r>
          </a:p>
          <a:p>
            <a:r>
              <a:rPr lang="en-US" b="1" dirty="0">
                <a:solidFill>
                  <a:schemeClr val="tx1"/>
                </a:solidFill>
                <a:latin typeface="Abadi Extra Light" panose="020B0604020202020204" pitchFamily="34" charset="0"/>
              </a:rPr>
              <a:t>lecture series no 	:   10 (ten)</a:t>
            </a:r>
          </a:p>
          <a:p>
            <a:r>
              <a:rPr lang="en-US" b="1" dirty="0">
                <a:solidFill>
                  <a:schemeClr val="tx1"/>
                </a:solidFill>
                <a:latin typeface="Abadi Extra Light" panose="020B0604020202020204" pitchFamily="34" charset="0"/>
              </a:rPr>
              <a:t>Credits                   	:   04</a:t>
            </a:r>
          </a:p>
          <a:p>
            <a:r>
              <a:rPr lang="en-US" b="1" dirty="0">
                <a:solidFill>
                  <a:schemeClr val="tx1"/>
                </a:solidFill>
                <a:latin typeface="Abadi Extra Light" panose="020B0604020202020204" pitchFamily="34" charset="0"/>
              </a:rPr>
              <a:t>Mode of delivery  	:   </a:t>
            </a:r>
            <a:r>
              <a:rPr lang="en-US" b="1" dirty="0" err="1">
                <a:solidFill>
                  <a:schemeClr val="tx1"/>
                </a:solidFill>
                <a:latin typeface="Abadi Extra Light" panose="020B0604020202020204" pitchFamily="34" charset="0"/>
              </a:rPr>
              <a:t>oFF</a:t>
            </a:r>
            <a:r>
              <a:rPr lang="en-US" b="1" dirty="0">
                <a:solidFill>
                  <a:schemeClr val="tx1"/>
                </a:solidFill>
                <a:latin typeface="Abadi Extra Light" panose="020B0604020202020204" pitchFamily="34" charset="0"/>
              </a:rPr>
              <a:t> line (Power point presentation)</a:t>
            </a:r>
          </a:p>
          <a:p>
            <a:r>
              <a:rPr lang="en-US" b="1" dirty="0">
                <a:solidFill>
                  <a:schemeClr val="tx1"/>
                </a:solidFill>
                <a:latin typeface="Abadi Extra Light" panose="020B0604020202020204" pitchFamily="34" charset="0"/>
              </a:rPr>
              <a:t>Faculty                   	:    Mr. </a:t>
            </a:r>
            <a:r>
              <a:rPr lang="en-US" b="1" dirty="0" err="1">
                <a:solidFill>
                  <a:schemeClr val="tx1"/>
                </a:solidFill>
                <a:latin typeface="Abadi Extra Light" panose="020B0604020202020204" pitchFamily="34" charset="0"/>
              </a:rPr>
              <a:t>ritesh</a:t>
            </a:r>
            <a:r>
              <a:rPr lang="en-US" b="1" dirty="0">
                <a:solidFill>
                  <a:schemeClr val="tx1"/>
                </a:solidFill>
                <a:latin typeface="Abadi Extra Light" panose="020B0604020202020204" pitchFamily="34" charset="0"/>
              </a:rPr>
              <a:t> </a:t>
            </a:r>
            <a:r>
              <a:rPr lang="en-US" b="1" dirty="0" err="1">
                <a:solidFill>
                  <a:schemeClr val="tx1"/>
                </a:solidFill>
                <a:latin typeface="Abadi Extra Light" panose="020B0604020202020204" pitchFamily="34" charset="0"/>
              </a:rPr>
              <a:t>singh</a:t>
            </a:r>
            <a:endParaRPr lang="en-US" b="1" dirty="0">
              <a:solidFill>
                <a:schemeClr val="tx1"/>
              </a:solidFill>
              <a:latin typeface="Abadi Extra Light" panose="020B0604020202020204" pitchFamily="34" charset="0"/>
            </a:endParaRPr>
          </a:p>
          <a:p>
            <a:r>
              <a:rPr lang="en-US" b="1" dirty="0">
                <a:solidFill>
                  <a:schemeClr val="tx1"/>
                </a:solidFill>
                <a:latin typeface="Abadi Extra Light" panose="020B0604020202020204" pitchFamily="34" charset="0"/>
              </a:rPr>
              <a:t>Email-id                   	:   </a:t>
            </a:r>
            <a:r>
              <a:rPr lang="en-US" b="1" cap="none" dirty="0">
                <a:solidFill>
                  <a:schemeClr val="accent3"/>
                </a:solidFill>
                <a:latin typeface="Abadi Extra Light" panose="020B0604020202020204" pitchFamily="34" charset="0"/>
              </a:rPr>
              <a:t> ritesh.singh@jaipur.manipal.edu</a:t>
            </a:r>
          </a:p>
          <a:p>
            <a:r>
              <a:rPr lang="en-US" b="1" cap="none" dirty="0">
                <a:solidFill>
                  <a:schemeClr val="tx1"/>
                </a:solidFill>
                <a:latin typeface="Abadi Extra Light" panose="020B0604020202020204" pitchFamily="34" charset="0"/>
              </a:rPr>
              <a:t>PROPOSED DATE OF DELIVERY:   16 Aug 2023</a:t>
            </a:r>
            <a:endParaRPr lang="en-US" b="1" dirty="0">
              <a:solidFill>
                <a:schemeClr val="tx1"/>
              </a:solidFill>
              <a:latin typeface="Abadi Extra Light" panose="020B0604020202020204" pitchFamily="34" charset="0"/>
            </a:endParaRPr>
          </a:p>
        </p:txBody>
      </p:sp>
      <p:sp>
        <p:nvSpPr>
          <p:cNvPr id="78" name="Rectangle 77">
            <a:extLst>
              <a:ext uri="{FF2B5EF4-FFF2-40B4-BE49-F238E27FC236}">
                <a16:creationId xmlns:a16="http://schemas.microsoft.com/office/drawing/2014/main" id="{B8931767-514A-4E70-9129-DB6B46BFA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80" name="Rectangle 79">
            <a:extLst>
              <a:ext uri="{FF2B5EF4-FFF2-40B4-BE49-F238E27FC236}">
                <a16:creationId xmlns:a16="http://schemas.microsoft.com/office/drawing/2014/main" id="{092556C3-D615-4E70-B4AD-7791DE6BBD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36" name="Rectangle 81">
            <a:extLst>
              <a:ext uri="{FF2B5EF4-FFF2-40B4-BE49-F238E27FC236}">
                <a16:creationId xmlns:a16="http://schemas.microsoft.com/office/drawing/2014/main" id="{5D468424-DF72-426E-8DB3-F91B8857CB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1026" name="Picture 2">
            <a:extLst>
              <a:ext uri="{FF2B5EF4-FFF2-40B4-BE49-F238E27FC236}">
                <a16:creationId xmlns:a16="http://schemas.microsoft.com/office/drawing/2014/main" id="{EF531DFA-4938-4D0A-9F2E-D44A14B5186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257" r="-1" b="-1"/>
          <a:stretch/>
        </p:blipFill>
        <p:spPr bwMode="auto">
          <a:xfrm>
            <a:off x="446532" y="599725"/>
            <a:ext cx="11292143" cy="3044251"/>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8">
            <a:extLst>
              <a:ext uri="{FF2B5EF4-FFF2-40B4-BE49-F238E27FC236}">
                <a16:creationId xmlns:a16="http://schemas.microsoft.com/office/drawing/2014/main" id="{05DDD683-894B-41F7-B88E-7BE51AD8BD71}"/>
              </a:ext>
            </a:extLst>
          </p:cNvPr>
          <p:cNvPicPr/>
          <p:nvPr/>
        </p:nvPicPr>
        <p:blipFill>
          <a:blip r:embed="rId3"/>
          <a:stretch>
            <a:fillRect/>
          </a:stretch>
        </p:blipFill>
        <p:spPr>
          <a:xfrm>
            <a:off x="520511" y="633477"/>
            <a:ext cx="3555365" cy="751840"/>
          </a:xfrm>
          <a:prstGeom prst="rect">
            <a:avLst/>
          </a:prstGeom>
        </p:spPr>
      </p:pic>
      <p:pic>
        <p:nvPicPr>
          <p:cNvPr id="34" name="Picture 33">
            <a:extLst>
              <a:ext uri="{FF2B5EF4-FFF2-40B4-BE49-F238E27FC236}">
                <a16:creationId xmlns:a16="http://schemas.microsoft.com/office/drawing/2014/main" id="{DAC0C290-2609-4A17-97AB-BA0516A766DE}"/>
              </a:ext>
            </a:extLst>
          </p:cNvPr>
          <p:cNvPicPr/>
          <p:nvPr/>
        </p:nvPicPr>
        <p:blipFill>
          <a:blip r:embed="rId4"/>
          <a:stretch>
            <a:fillRect/>
          </a:stretch>
        </p:blipFill>
        <p:spPr>
          <a:xfrm>
            <a:off x="10395774" y="593439"/>
            <a:ext cx="1275715" cy="1116965"/>
          </a:xfrm>
          <a:prstGeom prst="rect">
            <a:avLst/>
          </a:prstGeom>
        </p:spPr>
      </p:pic>
      <p:pic>
        <p:nvPicPr>
          <p:cNvPr id="11" name="Picture 10">
            <a:extLst>
              <a:ext uri="{FF2B5EF4-FFF2-40B4-BE49-F238E27FC236}">
                <a16:creationId xmlns:a16="http://schemas.microsoft.com/office/drawing/2014/main" id="{CA80EC55-5386-4FD3-9F4C-3F86378C103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330919" y="4342917"/>
            <a:ext cx="3286599" cy="2244011"/>
          </a:xfrm>
          <a:prstGeom prst="rect">
            <a:avLst/>
          </a:prstGeom>
        </p:spPr>
      </p:pic>
      <p:sp>
        <p:nvSpPr>
          <p:cNvPr id="12" name="Title 1">
            <a:extLst>
              <a:ext uri="{FF2B5EF4-FFF2-40B4-BE49-F238E27FC236}">
                <a16:creationId xmlns:a16="http://schemas.microsoft.com/office/drawing/2014/main" id="{6C346B9C-5AAE-4F02-9F77-158150CA8CAC}"/>
              </a:ext>
            </a:extLst>
          </p:cNvPr>
          <p:cNvSpPr txBox="1">
            <a:spLocks/>
          </p:cNvSpPr>
          <p:nvPr/>
        </p:nvSpPr>
        <p:spPr>
          <a:xfrm>
            <a:off x="630925" y="1710404"/>
            <a:ext cx="4095820" cy="1253760"/>
          </a:xfrm>
          <a:prstGeom prst="rect">
            <a:avLst/>
          </a:prstGeom>
          <a:effectLst/>
        </p:spPr>
        <p:txBody>
          <a:bodyPr vert="horz" lIns="91440" tIns="45720" rIns="91440" bIns="45720" rtlCol="0" anchor="b">
            <a:normAutofit fontScale="60000" lnSpcReduction="20000"/>
          </a:bodyPr>
          <a:lstStyle>
            <a:lvl1pPr algn="l" defTabSz="457200" rtl="0" eaLnBrk="1" latinLnBrk="0" hangingPunct="1">
              <a:lnSpc>
                <a:spcPct val="100000"/>
              </a:lnSpc>
              <a:spcBef>
                <a:spcPct val="0"/>
              </a:spcBef>
              <a:buNone/>
              <a:defRPr sz="36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a:t>
            </a:r>
            <a:r>
              <a:rPr lang="en-US" sz="5300" dirty="0">
                <a:solidFill>
                  <a:schemeClr val="accent6">
                    <a:lumMod val="75000"/>
                  </a:schemeClr>
                </a:solidFill>
              </a:rPr>
              <a:t>B.TECH FIRST YEAR</a:t>
            </a:r>
          </a:p>
          <a:p>
            <a:r>
              <a:rPr lang="en-US" sz="5300" dirty="0"/>
              <a:t>    </a:t>
            </a:r>
            <a:r>
              <a:rPr lang="en-US" sz="3000" dirty="0" err="1"/>
              <a:t>ACADemic</a:t>
            </a:r>
            <a:r>
              <a:rPr lang="en-US" sz="3000" dirty="0"/>
              <a:t> YEAR: 2023-2024</a:t>
            </a:r>
          </a:p>
        </p:txBody>
      </p:sp>
      <p:sp>
        <p:nvSpPr>
          <p:cNvPr id="13" name="Slide Number Placeholder 12">
            <a:extLst>
              <a:ext uri="{FF2B5EF4-FFF2-40B4-BE49-F238E27FC236}">
                <a16:creationId xmlns:a16="http://schemas.microsoft.com/office/drawing/2014/main" id="{3C9DBEA6-A122-B3E6-85EC-49CEF707EEA2}"/>
              </a:ext>
            </a:extLst>
          </p:cNvPr>
          <p:cNvSpPr>
            <a:spLocks noGrp="1"/>
          </p:cNvSpPr>
          <p:nvPr>
            <p:ph type="sldNum" sz="quarter" idx="12"/>
          </p:nvPr>
        </p:nvSpPr>
        <p:spPr/>
        <p:txBody>
          <a:bodyPr/>
          <a:lstStyle/>
          <a:p>
            <a:fld id="{3A98EE3D-8CD1-4C3F-BD1C-C98C9596463C}" type="slidenum">
              <a:rPr lang="en-US" smtClean="0"/>
              <a:t>1</a:t>
            </a:fld>
            <a:endParaRPr lang="en-US" dirty="0"/>
          </a:p>
        </p:txBody>
      </p:sp>
    </p:spTree>
    <p:extLst>
      <p:ext uri="{BB962C8B-B14F-4D97-AF65-F5344CB8AC3E}">
        <p14:creationId xmlns:p14="http://schemas.microsoft.com/office/powerpoint/2010/main" val="3840033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38733D19-FF76-4DF6-985F-DB050AF87F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B8931767-514A-4E70-9129-DB6B46BFA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80" name="Rectangle 79">
            <a:extLst>
              <a:ext uri="{FF2B5EF4-FFF2-40B4-BE49-F238E27FC236}">
                <a16:creationId xmlns:a16="http://schemas.microsoft.com/office/drawing/2014/main" id="{092556C3-D615-4E70-B4AD-7791DE6BBD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36" name="Rectangle 81">
            <a:extLst>
              <a:ext uri="{FF2B5EF4-FFF2-40B4-BE49-F238E27FC236}">
                <a16:creationId xmlns:a16="http://schemas.microsoft.com/office/drawing/2014/main" id="{5D468424-DF72-426E-8DB3-F91B8857CB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446535" y="6572250"/>
            <a:ext cx="11298932"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Footer Placeholder 8">
            <a:extLst>
              <a:ext uri="{FF2B5EF4-FFF2-40B4-BE49-F238E27FC236}">
                <a16:creationId xmlns:a16="http://schemas.microsoft.com/office/drawing/2014/main" id="{03B6280D-9E9C-4B24-0D52-50288439A32E}"/>
              </a:ext>
            </a:extLst>
          </p:cNvPr>
          <p:cNvSpPr>
            <a:spLocks noGrp="1"/>
          </p:cNvSpPr>
          <p:nvPr>
            <p:ph type="ftr" sz="quarter" idx="11"/>
          </p:nvPr>
        </p:nvSpPr>
        <p:spPr/>
        <p:txBody>
          <a:bodyPr/>
          <a:lstStyle/>
          <a:p>
            <a:r>
              <a:rPr lang="en-US"/>
              <a:t>Electrical &amp; Electronics System EE1002</a:t>
            </a:r>
          </a:p>
        </p:txBody>
      </p:sp>
      <p:sp>
        <p:nvSpPr>
          <p:cNvPr id="11" name="Slide Number Placeholder 10">
            <a:extLst>
              <a:ext uri="{FF2B5EF4-FFF2-40B4-BE49-F238E27FC236}">
                <a16:creationId xmlns:a16="http://schemas.microsoft.com/office/drawing/2014/main" id="{3012B307-4052-AB1F-E405-FF42AE9F3DEA}"/>
              </a:ext>
            </a:extLst>
          </p:cNvPr>
          <p:cNvSpPr>
            <a:spLocks noGrp="1"/>
          </p:cNvSpPr>
          <p:nvPr>
            <p:ph type="sldNum" sz="quarter" idx="12"/>
          </p:nvPr>
        </p:nvSpPr>
        <p:spPr/>
        <p:txBody>
          <a:bodyPr/>
          <a:lstStyle/>
          <a:p>
            <a:fld id="{3A98EE3D-8CD1-4C3F-BD1C-C98C9596463C}" type="slidenum">
              <a:rPr lang="en-US" smtClean="0"/>
              <a:t>10</a:t>
            </a:fld>
            <a:endParaRPr lang="en-US"/>
          </a:p>
        </p:txBody>
      </p:sp>
      <p:graphicFrame>
        <p:nvGraphicFramePr>
          <p:cNvPr id="2" name="Object 5">
            <a:extLst>
              <a:ext uri="{FF2B5EF4-FFF2-40B4-BE49-F238E27FC236}">
                <a16:creationId xmlns:a16="http://schemas.microsoft.com/office/drawing/2014/main" id="{9EF85FD4-4C81-BEB9-A1F9-1C332C780E8A}"/>
              </a:ext>
            </a:extLst>
          </p:cNvPr>
          <p:cNvGraphicFramePr>
            <a:graphicFrameLocks noChangeAspect="1"/>
          </p:cNvGraphicFramePr>
          <p:nvPr>
            <p:extLst>
              <p:ext uri="{D42A27DB-BD31-4B8C-83A1-F6EECF244321}">
                <p14:modId xmlns:p14="http://schemas.microsoft.com/office/powerpoint/2010/main" val="2607852214"/>
              </p:ext>
            </p:extLst>
          </p:nvPr>
        </p:nvGraphicFramePr>
        <p:xfrm>
          <a:off x="3292257" y="956765"/>
          <a:ext cx="4616450" cy="2565400"/>
        </p:xfrm>
        <a:graphic>
          <a:graphicData uri="http://schemas.openxmlformats.org/presentationml/2006/ole">
            <mc:AlternateContent xmlns:mc="http://schemas.openxmlformats.org/markup-compatibility/2006">
              <mc:Choice xmlns:v="urn:schemas-microsoft-com:vml" Requires="v">
                <p:oleObj name="SmartDraw" r:id="rId2" imgW="2829960" imgH="1572480" progId="SmartDraw.2">
                  <p:embed/>
                </p:oleObj>
              </mc:Choice>
              <mc:Fallback>
                <p:oleObj name="SmartDraw" r:id="rId2" imgW="2829960" imgH="1572480" progId="SmartDraw.2">
                  <p:embed/>
                  <p:pic>
                    <p:nvPicPr>
                      <p:cNvPr id="2"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92257" y="956765"/>
                        <a:ext cx="4616450" cy="256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 name="Text Box 10">
            <a:extLst>
              <a:ext uri="{FF2B5EF4-FFF2-40B4-BE49-F238E27FC236}">
                <a16:creationId xmlns:a16="http://schemas.microsoft.com/office/drawing/2014/main" id="{D00C6CA0-D2B5-707F-65BD-D2DBA6251D53}"/>
              </a:ext>
            </a:extLst>
          </p:cNvPr>
          <p:cNvSpPr txBox="1">
            <a:spLocks noChangeArrowheads="1"/>
          </p:cNvSpPr>
          <p:nvPr/>
        </p:nvSpPr>
        <p:spPr bwMode="auto">
          <a:xfrm>
            <a:off x="4021571" y="3764161"/>
            <a:ext cx="34147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t>R</a:t>
            </a:r>
            <a:r>
              <a:rPr lang="en-US" altLang="en-US" baseline="-25000" dirty="0"/>
              <a:t>TH</a:t>
            </a:r>
            <a:r>
              <a:rPr lang="en-US" altLang="en-US" dirty="0"/>
              <a:t> =  12||6  +  4   =   8 </a:t>
            </a:r>
            <a:r>
              <a:rPr lang="en-US" altLang="en-US" dirty="0">
                <a:sym typeface="Symbol" panose="05050102010706020507" pitchFamily="18" charset="2"/>
              </a:rPr>
              <a:t></a:t>
            </a:r>
            <a:endParaRPr lang="en-US" altLang="en-US" dirty="0"/>
          </a:p>
        </p:txBody>
      </p:sp>
      <p:sp>
        <p:nvSpPr>
          <p:cNvPr id="4" name="Left Arrow 3">
            <a:extLst>
              <a:ext uri="{FF2B5EF4-FFF2-40B4-BE49-F238E27FC236}">
                <a16:creationId xmlns:a16="http://schemas.microsoft.com/office/drawing/2014/main" id="{6689AABA-5992-237B-BFF7-AC0AC589DE3B}"/>
              </a:ext>
            </a:extLst>
          </p:cNvPr>
          <p:cNvSpPr/>
          <p:nvPr/>
        </p:nvSpPr>
        <p:spPr>
          <a:xfrm>
            <a:off x="7436284" y="2239465"/>
            <a:ext cx="1741118" cy="34150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4D54FD3B-7799-E2A7-DB73-07A1FAB8D0F5}"/>
              </a:ext>
            </a:extLst>
          </p:cNvPr>
          <p:cNvSpPr/>
          <p:nvPr/>
        </p:nvSpPr>
        <p:spPr>
          <a:xfrm>
            <a:off x="9383276" y="2113592"/>
            <a:ext cx="721052" cy="461665"/>
          </a:xfrm>
          <a:prstGeom prst="rect">
            <a:avLst/>
          </a:prstGeom>
        </p:spPr>
        <p:txBody>
          <a:bodyPr wrap="square">
            <a:spAutoFit/>
          </a:bodyPr>
          <a:lstStyle/>
          <a:p>
            <a:r>
              <a:rPr lang="en-US" altLang="en-US" sz="2400" dirty="0"/>
              <a:t>R</a:t>
            </a:r>
            <a:r>
              <a:rPr lang="en-US" altLang="en-US" sz="2400" baseline="-25000" dirty="0"/>
              <a:t>TH</a:t>
            </a:r>
            <a:r>
              <a:rPr lang="en-US" altLang="en-US" sz="2400" dirty="0"/>
              <a:t> </a:t>
            </a:r>
            <a:endParaRPr lang="en-IN" sz="2400" dirty="0"/>
          </a:p>
        </p:txBody>
      </p:sp>
      <p:sp>
        <p:nvSpPr>
          <p:cNvPr id="6" name="Rectangle 5">
            <a:extLst>
              <a:ext uri="{FF2B5EF4-FFF2-40B4-BE49-F238E27FC236}">
                <a16:creationId xmlns:a16="http://schemas.microsoft.com/office/drawing/2014/main" id="{A5509693-0FAE-60F7-1395-31DC9F234BF7}"/>
              </a:ext>
            </a:extLst>
          </p:cNvPr>
          <p:cNvSpPr/>
          <p:nvPr/>
        </p:nvSpPr>
        <p:spPr>
          <a:xfrm>
            <a:off x="885172" y="4343200"/>
            <a:ext cx="10421655" cy="923330"/>
          </a:xfrm>
          <a:prstGeom prst="rect">
            <a:avLst/>
          </a:prstGeom>
        </p:spPr>
        <p:txBody>
          <a:bodyPr wrap="square">
            <a:spAutoFit/>
          </a:bodyPr>
          <a:lstStyle/>
          <a:p>
            <a:pPr algn="just">
              <a:lnSpc>
                <a:spcPct val="150000"/>
              </a:lnSpc>
              <a:spcBef>
                <a:spcPts val="600"/>
              </a:spcBef>
              <a:spcAft>
                <a:spcPts val="600"/>
              </a:spcAft>
            </a:pPr>
            <a:r>
              <a:rPr lang="en-IN" b="0" i="0" dirty="0">
                <a:solidFill>
                  <a:srgbClr val="2C2F34"/>
                </a:solidFill>
                <a:effectLst/>
                <a:latin typeface="arial" panose="020B0604020202020204" pitchFamily="34" charset="0"/>
              </a:rPr>
              <a:t>Step-5 Now draw the </a:t>
            </a:r>
            <a:r>
              <a:rPr lang="en-IN" b="1" i="0" dirty="0">
                <a:solidFill>
                  <a:srgbClr val="2C2F34"/>
                </a:solidFill>
                <a:effectLst/>
                <a:latin typeface="arial" panose="020B0604020202020204" pitchFamily="34" charset="0"/>
              </a:rPr>
              <a:t>equivalent </a:t>
            </a:r>
            <a:r>
              <a:rPr lang="en-IN" b="1" i="0" dirty="0" err="1">
                <a:solidFill>
                  <a:srgbClr val="2C2F34"/>
                </a:solidFill>
                <a:effectLst/>
                <a:latin typeface="arial" panose="020B0604020202020204" pitchFamily="34" charset="0"/>
              </a:rPr>
              <a:t>Thevenin</a:t>
            </a:r>
            <a:r>
              <a:rPr lang="en-IN" b="1" i="0" dirty="0">
                <a:solidFill>
                  <a:srgbClr val="2C2F34"/>
                </a:solidFill>
                <a:effectLst/>
                <a:latin typeface="arial" panose="020B0604020202020204" pitchFamily="34" charset="0"/>
              </a:rPr>
              <a:t> circuit</a:t>
            </a:r>
            <a:r>
              <a:rPr lang="en-IN" b="0" i="0" dirty="0">
                <a:solidFill>
                  <a:srgbClr val="2C2F34"/>
                </a:solidFill>
                <a:effectLst/>
                <a:latin typeface="arial" panose="020B0604020202020204" pitchFamily="34" charset="0"/>
              </a:rPr>
              <a:t> of that </a:t>
            </a:r>
            <a:r>
              <a:rPr lang="en-IN" b="1" i="0" dirty="0">
                <a:solidFill>
                  <a:srgbClr val="2C2F34"/>
                </a:solidFill>
                <a:effectLst/>
                <a:latin typeface="arial" panose="020B0604020202020204" pitchFamily="34" charset="0"/>
              </a:rPr>
              <a:t>linear electric network</a:t>
            </a:r>
            <a:r>
              <a:rPr lang="en-IN" b="0" i="0" dirty="0">
                <a:solidFill>
                  <a:srgbClr val="2C2F34"/>
                </a:solidFill>
                <a:effectLst/>
                <a:latin typeface="arial" panose="020B0604020202020204" pitchFamily="34" charset="0"/>
              </a:rPr>
              <a:t> or </a:t>
            </a:r>
            <a:r>
              <a:rPr lang="en-IN" b="1" i="0" dirty="0">
                <a:solidFill>
                  <a:srgbClr val="2C2F34"/>
                </a:solidFill>
                <a:effectLst/>
                <a:latin typeface="arial" panose="020B0604020202020204" pitchFamily="34" charset="0"/>
              </a:rPr>
              <a:t>complex circuit</a:t>
            </a:r>
            <a:r>
              <a:rPr lang="en-IN" b="0" i="0" dirty="0">
                <a:solidFill>
                  <a:srgbClr val="2C2F34"/>
                </a:solidFill>
                <a:effectLst/>
                <a:latin typeface="arial" panose="020B0604020202020204" pitchFamily="34" charset="0"/>
              </a:rPr>
              <a:t> which had to be </a:t>
            </a:r>
            <a:r>
              <a:rPr lang="en-IN" b="1" i="1" dirty="0">
                <a:solidFill>
                  <a:srgbClr val="2C2F34"/>
                </a:solidFill>
                <a:effectLst/>
                <a:latin typeface="arial" panose="020B0604020202020204" pitchFamily="34" charset="0"/>
              </a:rPr>
              <a:t>simplified and </a:t>
            </a:r>
            <a:r>
              <a:rPr lang="en-IN" b="1" i="1" dirty="0" err="1">
                <a:solidFill>
                  <a:srgbClr val="2C2F34"/>
                </a:solidFill>
                <a:effectLst/>
                <a:latin typeface="arial" panose="020B0604020202020204" pitchFamily="34" charset="0"/>
              </a:rPr>
              <a:t>analyzed</a:t>
            </a:r>
            <a:r>
              <a:rPr lang="en-IN" b="1" i="1" dirty="0">
                <a:solidFill>
                  <a:srgbClr val="2C2F34"/>
                </a:solidFill>
                <a:effectLst/>
                <a:latin typeface="arial" panose="020B0604020202020204" pitchFamily="34" charset="0"/>
              </a:rPr>
              <a:t> by </a:t>
            </a:r>
            <a:r>
              <a:rPr lang="en-IN" b="1" i="1" dirty="0" err="1">
                <a:solidFill>
                  <a:srgbClr val="2C2F34"/>
                </a:solidFill>
                <a:effectLst/>
                <a:latin typeface="arial" panose="020B0604020202020204" pitchFamily="34" charset="0"/>
              </a:rPr>
              <a:t>Thevenin’s</a:t>
            </a:r>
            <a:r>
              <a:rPr lang="en-IN" b="1" i="1" dirty="0">
                <a:solidFill>
                  <a:srgbClr val="2C2F34"/>
                </a:solidFill>
                <a:effectLst/>
                <a:latin typeface="arial" panose="020B0604020202020204" pitchFamily="34" charset="0"/>
              </a:rPr>
              <a:t> Theorem</a:t>
            </a:r>
            <a:r>
              <a:rPr lang="en-IN" b="0" i="0" dirty="0">
                <a:solidFill>
                  <a:srgbClr val="2C2F34"/>
                </a:solidFill>
                <a:effectLst/>
                <a:latin typeface="arial" panose="020B0604020202020204" pitchFamily="34" charset="0"/>
              </a:rPr>
              <a:t>. </a:t>
            </a:r>
          </a:p>
        </p:txBody>
      </p:sp>
    </p:spTree>
    <p:extLst>
      <p:ext uri="{BB962C8B-B14F-4D97-AF65-F5344CB8AC3E}">
        <p14:creationId xmlns:p14="http://schemas.microsoft.com/office/powerpoint/2010/main" val="18193723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38733D19-FF76-4DF6-985F-DB050AF87F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B8931767-514A-4E70-9129-DB6B46BFA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80" name="Rectangle 79">
            <a:extLst>
              <a:ext uri="{FF2B5EF4-FFF2-40B4-BE49-F238E27FC236}">
                <a16:creationId xmlns:a16="http://schemas.microsoft.com/office/drawing/2014/main" id="{092556C3-D615-4E70-B4AD-7791DE6BBD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36" name="Rectangle 81">
            <a:extLst>
              <a:ext uri="{FF2B5EF4-FFF2-40B4-BE49-F238E27FC236}">
                <a16:creationId xmlns:a16="http://schemas.microsoft.com/office/drawing/2014/main" id="{5D468424-DF72-426E-8DB3-F91B8857CB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446535" y="6572250"/>
            <a:ext cx="11298932"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Footer Placeholder 8">
            <a:extLst>
              <a:ext uri="{FF2B5EF4-FFF2-40B4-BE49-F238E27FC236}">
                <a16:creationId xmlns:a16="http://schemas.microsoft.com/office/drawing/2014/main" id="{03B6280D-9E9C-4B24-0D52-50288439A32E}"/>
              </a:ext>
            </a:extLst>
          </p:cNvPr>
          <p:cNvSpPr>
            <a:spLocks noGrp="1"/>
          </p:cNvSpPr>
          <p:nvPr>
            <p:ph type="ftr" sz="quarter" idx="11"/>
          </p:nvPr>
        </p:nvSpPr>
        <p:spPr/>
        <p:txBody>
          <a:bodyPr/>
          <a:lstStyle/>
          <a:p>
            <a:r>
              <a:rPr lang="en-US"/>
              <a:t>Electrical &amp; Electronics System EE1002</a:t>
            </a:r>
          </a:p>
        </p:txBody>
      </p:sp>
      <p:sp>
        <p:nvSpPr>
          <p:cNvPr id="11" name="Slide Number Placeholder 10">
            <a:extLst>
              <a:ext uri="{FF2B5EF4-FFF2-40B4-BE49-F238E27FC236}">
                <a16:creationId xmlns:a16="http://schemas.microsoft.com/office/drawing/2014/main" id="{3012B307-4052-AB1F-E405-FF42AE9F3DEA}"/>
              </a:ext>
            </a:extLst>
          </p:cNvPr>
          <p:cNvSpPr>
            <a:spLocks noGrp="1"/>
          </p:cNvSpPr>
          <p:nvPr>
            <p:ph type="sldNum" sz="quarter" idx="12"/>
          </p:nvPr>
        </p:nvSpPr>
        <p:spPr/>
        <p:txBody>
          <a:bodyPr/>
          <a:lstStyle/>
          <a:p>
            <a:fld id="{3A98EE3D-8CD1-4C3F-BD1C-C98C9596463C}" type="slidenum">
              <a:rPr lang="en-US" smtClean="0"/>
              <a:t>11</a:t>
            </a:fld>
            <a:endParaRPr lang="en-US"/>
          </a:p>
        </p:txBody>
      </p:sp>
      <p:sp>
        <p:nvSpPr>
          <p:cNvPr id="2" name="Text Box 4">
            <a:extLst>
              <a:ext uri="{FF2B5EF4-FFF2-40B4-BE49-F238E27FC236}">
                <a16:creationId xmlns:a16="http://schemas.microsoft.com/office/drawing/2014/main" id="{41C6C2C0-7285-36A6-1291-DC25031CFEB2}"/>
              </a:ext>
            </a:extLst>
          </p:cNvPr>
          <p:cNvSpPr txBox="1">
            <a:spLocks noChangeArrowheads="1"/>
          </p:cNvSpPr>
          <p:nvPr/>
        </p:nvSpPr>
        <p:spPr bwMode="auto">
          <a:xfrm>
            <a:off x="960290" y="1294276"/>
            <a:ext cx="898659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dirty="0"/>
              <a:t>We connect this to the load in order to find V</a:t>
            </a:r>
            <a:r>
              <a:rPr lang="en-US" altLang="en-US" baseline="-25000" dirty="0"/>
              <a:t>X</a:t>
            </a:r>
            <a:r>
              <a:rPr lang="en-US" altLang="en-US" dirty="0"/>
              <a:t>.</a:t>
            </a:r>
          </a:p>
        </p:txBody>
      </p:sp>
      <p:graphicFrame>
        <p:nvGraphicFramePr>
          <p:cNvPr id="3" name="Object 5">
            <a:extLst>
              <a:ext uri="{FF2B5EF4-FFF2-40B4-BE49-F238E27FC236}">
                <a16:creationId xmlns:a16="http://schemas.microsoft.com/office/drawing/2014/main" id="{6F0D02B6-4646-C636-AAF4-8D1D5E575164}"/>
              </a:ext>
            </a:extLst>
          </p:cNvPr>
          <p:cNvGraphicFramePr>
            <a:graphicFrameLocks noChangeAspect="1"/>
          </p:cNvGraphicFramePr>
          <p:nvPr>
            <p:extLst>
              <p:ext uri="{D42A27DB-BD31-4B8C-83A1-F6EECF244321}">
                <p14:modId xmlns:p14="http://schemas.microsoft.com/office/powerpoint/2010/main" val="1369399760"/>
              </p:ext>
            </p:extLst>
          </p:nvPr>
        </p:nvGraphicFramePr>
        <p:xfrm>
          <a:off x="2379080" y="1765524"/>
          <a:ext cx="4495800" cy="2622550"/>
        </p:xfrm>
        <a:graphic>
          <a:graphicData uri="http://schemas.openxmlformats.org/presentationml/2006/ole">
            <mc:AlternateContent xmlns:mc="http://schemas.openxmlformats.org/markup-compatibility/2006">
              <mc:Choice xmlns:v="urn:schemas-microsoft-com:vml" Requires="v">
                <p:oleObj name="SmartDraw" r:id="rId2" imgW="3117960" imgH="1819440" progId="SmartDraw.2">
                  <p:embed/>
                </p:oleObj>
              </mc:Choice>
              <mc:Fallback>
                <p:oleObj name="SmartDraw" r:id="rId2" imgW="3117960" imgH="1819440" progId="SmartDraw.2">
                  <p:embed/>
                  <p:pic>
                    <p:nvPicPr>
                      <p:cNvPr id="3"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9080" y="1765524"/>
                        <a:ext cx="4495800" cy="2622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 name="Object 8">
            <a:extLst>
              <a:ext uri="{FF2B5EF4-FFF2-40B4-BE49-F238E27FC236}">
                <a16:creationId xmlns:a16="http://schemas.microsoft.com/office/drawing/2014/main" id="{DC56C085-347B-5982-71CF-54852B4AFB90}"/>
              </a:ext>
            </a:extLst>
          </p:cNvPr>
          <p:cNvGraphicFramePr>
            <a:graphicFrameLocks noChangeAspect="1"/>
          </p:cNvGraphicFramePr>
          <p:nvPr>
            <p:extLst>
              <p:ext uri="{D42A27DB-BD31-4B8C-83A1-F6EECF244321}">
                <p14:modId xmlns:p14="http://schemas.microsoft.com/office/powerpoint/2010/main" val="1647627234"/>
              </p:ext>
            </p:extLst>
          </p:nvPr>
        </p:nvGraphicFramePr>
        <p:xfrm>
          <a:off x="3660040" y="4605259"/>
          <a:ext cx="2563813" cy="911225"/>
        </p:xfrm>
        <a:graphic>
          <a:graphicData uri="http://schemas.openxmlformats.org/presentationml/2006/ole">
            <mc:AlternateContent xmlns:mc="http://schemas.openxmlformats.org/markup-compatibility/2006">
              <mc:Choice xmlns:v="urn:schemas-microsoft-com:vml" Requires="v">
                <p:oleObj name="Equation" r:id="rId4" imgW="1180800" imgH="419040" progId="Equation.DSMT4">
                  <p:embed/>
                </p:oleObj>
              </mc:Choice>
              <mc:Fallback>
                <p:oleObj name="Equation" r:id="rId4" imgW="1180800" imgH="419040" progId="Equation.DSMT4">
                  <p:embed/>
                  <p:pic>
                    <p:nvPicPr>
                      <p:cNvPr id="4"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60040" y="4605259"/>
                        <a:ext cx="2563813" cy="911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1444948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38733D19-FF76-4DF6-985F-DB050AF87F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B8931767-514A-4E70-9129-DB6B46BFA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80" name="Rectangle 79">
            <a:extLst>
              <a:ext uri="{FF2B5EF4-FFF2-40B4-BE49-F238E27FC236}">
                <a16:creationId xmlns:a16="http://schemas.microsoft.com/office/drawing/2014/main" id="{092556C3-D615-4E70-B4AD-7791DE6BBD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36" name="Rectangle 81">
            <a:extLst>
              <a:ext uri="{FF2B5EF4-FFF2-40B4-BE49-F238E27FC236}">
                <a16:creationId xmlns:a16="http://schemas.microsoft.com/office/drawing/2014/main" id="{5D468424-DF72-426E-8DB3-F91B8857CB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446535" y="6572250"/>
            <a:ext cx="11298932"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Footer Placeholder 8">
            <a:extLst>
              <a:ext uri="{FF2B5EF4-FFF2-40B4-BE49-F238E27FC236}">
                <a16:creationId xmlns:a16="http://schemas.microsoft.com/office/drawing/2014/main" id="{03B6280D-9E9C-4B24-0D52-50288439A32E}"/>
              </a:ext>
            </a:extLst>
          </p:cNvPr>
          <p:cNvSpPr>
            <a:spLocks noGrp="1"/>
          </p:cNvSpPr>
          <p:nvPr>
            <p:ph type="ftr" sz="quarter" idx="11"/>
          </p:nvPr>
        </p:nvSpPr>
        <p:spPr/>
        <p:txBody>
          <a:bodyPr/>
          <a:lstStyle/>
          <a:p>
            <a:r>
              <a:rPr lang="en-US"/>
              <a:t>Electrical &amp; Electronics System EE1002</a:t>
            </a:r>
          </a:p>
        </p:txBody>
      </p:sp>
      <p:sp>
        <p:nvSpPr>
          <p:cNvPr id="11" name="Slide Number Placeholder 10">
            <a:extLst>
              <a:ext uri="{FF2B5EF4-FFF2-40B4-BE49-F238E27FC236}">
                <a16:creationId xmlns:a16="http://schemas.microsoft.com/office/drawing/2014/main" id="{3012B307-4052-AB1F-E405-FF42AE9F3DEA}"/>
              </a:ext>
            </a:extLst>
          </p:cNvPr>
          <p:cNvSpPr>
            <a:spLocks noGrp="1"/>
          </p:cNvSpPr>
          <p:nvPr>
            <p:ph type="sldNum" sz="quarter" idx="12"/>
          </p:nvPr>
        </p:nvSpPr>
        <p:spPr/>
        <p:txBody>
          <a:bodyPr/>
          <a:lstStyle/>
          <a:p>
            <a:fld id="{3A98EE3D-8CD1-4C3F-BD1C-C98C9596463C}" type="slidenum">
              <a:rPr lang="en-US" smtClean="0"/>
              <a:t>12</a:t>
            </a:fld>
            <a:endParaRPr lang="en-US"/>
          </a:p>
        </p:txBody>
      </p:sp>
      <p:graphicFrame>
        <p:nvGraphicFramePr>
          <p:cNvPr id="2" name="Object 5">
            <a:extLst>
              <a:ext uri="{FF2B5EF4-FFF2-40B4-BE49-F238E27FC236}">
                <a16:creationId xmlns:a16="http://schemas.microsoft.com/office/drawing/2014/main" id="{79229F96-FE2E-E8D0-53BB-93C959D3C26E}"/>
              </a:ext>
            </a:extLst>
          </p:cNvPr>
          <p:cNvGraphicFramePr>
            <a:graphicFrameLocks noChangeAspect="1"/>
          </p:cNvGraphicFramePr>
          <p:nvPr>
            <p:extLst>
              <p:ext uri="{D42A27DB-BD31-4B8C-83A1-F6EECF244321}">
                <p14:modId xmlns:p14="http://schemas.microsoft.com/office/powerpoint/2010/main" val="4055786208"/>
              </p:ext>
            </p:extLst>
          </p:nvPr>
        </p:nvGraphicFramePr>
        <p:xfrm>
          <a:off x="3513880" y="1258449"/>
          <a:ext cx="4772764" cy="2889068"/>
        </p:xfrm>
        <a:graphic>
          <a:graphicData uri="http://schemas.openxmlformats.org/presentationml/2006/ole">
            <mc:AlternateContent xmlns:mc="http://schemas.openxmlformats.org/markup-compatibility/2006">
              <mc:Choice xmlns:v="urn:schemas-microsoft-com:vml" Requires="v">
                <p:oleObj name="SmartDraw" r:id="rId2" imgW="3648240" imgH="2208240" progId="SmartDraw.2">
                  <p:embed/>
                </p:oleObj>
              </mc:Choice>
              <mc:Fallback>
                <p:oleObj name="SmartDraw" r:id="rId2" imgW="3648240" imgH="2208240" progId="SmartDraw.2">
                  <p:embed/>
                  <p:pic>
                    <p:nvPicPr>
                      <p:cNvPr id="2"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13880" y="1258449"/>
                        <a:ext cx="4772764" cy="2889068"/>
                      </a:xfrm>
                      <a:prstGeom prst="rect">
                        <a:avLst/>
                      </a:prstGeom>
                      <a:noFill/>
                      <a:ln>
                        <a:noFill/>
                      </a:ln>
                      <a:effectLst/>
                    </p:spPr>
                  </p:pic>
                </p:oleObj>
              </mc:Fallback>
            </mc:AlternateContent>
          </a:graphicData>
        </a:graphic>
      </p:graphicFrame>
      <p:sp>
        <p:nvSpPr>
          <p:cNvPr id="3" name="Text Box 7">
            <a:extLst>
              <a:ext uri="{FF2B5EF4-FFF2-40B4-BE49-F238E27FC236}">
                <a16:creationId xmlns:a16="http://schemas.microsoft.com/office/drawing/2014/main" id="{BD839E92-F135-D656-18AD-8FAD75C5FC59}"/>
              </a:ext>
            </a:extLst>
          </p:cNvPr>
          <p:cNvSpPr txBox="1">
            <a:spLocks noChangeArrowheads="1"/>
          </p:cNvSpPr>
          <p:nvPr/>
        </p:nvSpPr>
        <p:spPr bwMode="auto">
          <a:xfrm>
            <a:off x="940199" y="5528998"/>
            <a:ext cx="1053439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dirty="0"/>
              <a:t>We first find V</a:t>
            </a:r>
            <a:r>
              <a:rPr lang="en-US" altLang="en-US" baseline="-25000" dirty="0"/>
              <a:t>TH</a:t>
            </a:r>
            <a:r>
              <a:rPr lang="en-US" altLang="en-US" dirty="0"/>
              <a:t> with the 17 </a:t>
            </a:r>
            <a:r>
              <a:rPr lang="en-US" altLang="en-US" dirty="0">
                <a:sym typeface="Symbol" panose="05050102010706020507" pitchFamily="18" charset="2"/>
              </a:rPr>
              <a:t> resistor removed. Next we find R</a:t>
            </a:r>
            <a:r>
              <a:rPr lang="en-US" altLang="en-US" baseline="-25000" dirty="0">
                <a:sym typeface="Symbol" panose="05050102010706020507" pitchFamily="18" charset="2"/>
              </a:rPr>
              <a:t>TH</a:t>
            </a:r>
            <a:r>
              <a:rPr lang="en-US" altLang="en-US" dirty="0">
                <a:sym typeface="Symbol" panose="05050102010706020507" pitchFamily="18" charset="2"/>
              </a:rPr>
              <a:t> by looking into terminals A-B</a:t>
            </a:r>
          </a:p>
          <a:p>
            <a:r>
              <a:rPr lang="en-US" altLang="en-US" dirty="0">
                <a:sym typeface="Symbol" panose="05050102010706020507" pitchFamily="18" charset="2"/>
              </a:rPr>
              <a:t>with the sources deactivated.</a:t>
            </a:r>
            <a:endParaRPr lang="en-US" altLang="en-US" dirty="0"/>
          </a:p>
        </p:txBody>
      </p:sp>
      <p:sp>
        <p:nvSpPr>
          <p:cNvPr id="4" name="Text Box 4">
            <a:extLst>
              <a:ext uri="{FF2B5EF4-FFF2-40B4-BE49-F238E27FC236}">
                <a16:creationId xmlns:a16="http://schemas.microsoft.com/office/drawing/2014/main" id="{D41DD281-DDA6-3B9D-6205-AF164F05A3DD}"/>
              </a:ext>
            </a:extLst>
          </p:cNvPr>
          <p:cNvSpPr txBox="1">
            <a:spLocks noChangeArrowheads="1"/>
          </p:cNvSpPr>
          <p:nvPr/>
        </p:nvSpPr>
        <p:spPr bwMode="auto">
          <a:xfrm>
            <a:off x="1032465" y="797225"/>
            <a:ext cx="967866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b="1" dirty="0">
                <a:solidFill>
                  <a:srgbClr val="FF0000"/>
                </a:solidFill>
              </a:rPr>
              <a:t>Problem-2: </a:t>
            </a:r>
            <a:r>
              <a:rPr lang="en-US" altLang="en-US" dirty="0">
                <a:solidFill>
                  <a:srgbClr val="FF0000"/>
                </a:solidFill>
              </a:rPr>
              <a:t>In the circuit given circuit, find V</a:t>
            </a:r>
            <a:r>
              <a:rPr lang="en-US" altLang="en-US" baseline="-25000" dirty="0">
                <a:solidFill>
                  <a:srgbClr val="FF0000"/>
                </a:solidFill>
              </a:rPr>
              <a:t>AB</a:t>
            </a:r>
            <a:r>
              <a:rPr lang="en-US" altLang="en-US" dirty="0">
                <a:solidFill>
                  <a:srgbClr val="FF0000"/>
                </a:solidFill>
              </a:rPr>
              <a:t> by using </a:t>
            </a:r>
            <a:r>
              <a:rPr lang="en-US" altLang="en-US" dirty="0" err="1">
                <a:solidFill>
                  <a:srgbClr val="FF0000"/>
                </a:solidFill>
              </a:rPr>
              <a:t>Thevenin</a:t>
            </a:r>
            <a:r>
              <a:rPr lang="en-US" altLang="en-US" dirty="0">
                <a:solidFill>
                  <a:srgbClr val="FF0000"/>
                </a:solidFill>
              </a:rPr>
              <a:t> Theorem.</a:t>
            </a:r>
          </a:p>
        </p:txBody>
      </p:sp>
      <p:sp>
        <p:nvSpPr>
          <p:cNvPr id="5" name="Rectangle 4">
            <a:extLst>
              <a:ext uri="{FF2B5EF4-FFF2-40B4-BE49-F238E27FC236}">
                <a16:creationId xmlns:a16="http://schemas.microsoft.com/office/drawing/2014/main" id="{F9A46D73-3876-80B8-AFBF-F732771DDCCB}"/>
              </a:ext>
            </a:extLst>
          </p:cNvPr>
          <p:cNvSpPr/>
          <p:nvPr/>
        </p:nvSpPr>
        <p:spPr>
          <a:xfrm>
            <a:off x="940199" y="4292869"/>
            <a:ext cx="3249672" cy="507831"/>
          </a:xfrm>
          <a:prstGeom prst="rect">
            <a:avLst/>
          </a:prstGeom>
        </p:spPr>
        <p:txBody>
          <a:bodyPr wrap="none">
            <a:spAutoFit/>
          </a:bodyPr>
          <a:lstStyle/>
          <a:p>
            <a:pPr algn="just">
              <a:lnSpc>
                <a:spcPct val="150000"/>
              </a:lnSpc>
              <a:spcBef>
                <a:spcPts val="600"/>
              </a:spcBef>
              <a:spcAft>
                <a:spcPts val="600"/>
              </a:spcAft>
            </a:pPr>
            <a:r>
              <a:rPr lang="en-IN" b="0" i="0" dirty="0">
                <a:solidFill>
                  <a:srgbClr val="2C2F34"/>
                </a:solidFill>
                <a:effectLst/>
                <a:latin typeface="arial" panose="020B0604020202020204" pitchFamily="34" charset="0"/>
              </a:rPr>
              <a:t>Step-1 Open the load resistor.</a:t>
            </a:r>
            <a:endParaRPr lang="en-IN" b="0" i="0" dirty="0">
              <a:solidFill>
                <a:srgbClr val="2C2F34"/>
              </a:solidFill>
              <a:effectLst/>
              <a:latin typeface="Arial" panose="020B0604020202020204" pitchFamily="34" charset="0"/>
            </a:endParaRPr>
          </a:p>
        </p:txBody>
      </p:sp>
      <p:sp>
        <p:nvSpPr>
          <p:cNvPr id="6" name="Rectangle 5">
            <a:extLst>
              <a:ext uri="{FF2B5EF4-FFF2-40B4-BE49-F238E27FC236}">
                <a16:creationId xmlns:a16="http://schemas.microsoft.com/office/drawing/2014/main" id="{6D957FDF-5302-EEDD-240C-C4BA78951712}"/>
              </a:ext>
            </a:extLst>
          </p:cNvPr>
          <p:cNvSpPr/>
          <p:nvPr/>
        </p:nvSpPr>
        <p:spPr>
          <a:xfrm>
            <a:off x="940199" y="4800700"/>
            <a:ext cx="8956593" cy="507831"/>
          </a:xfrm>
          <a:prstGeom prst="rect">
            <a:avLst/>
          </a:prstGeom>
        </p:spPr>
        <p:txBody>
          <a:bodyPr wrap="square">
            <a:spAutoFit/>
          </a:bodyPr>
          <a:lstStyle/>
          <a:p>
            <a:pPr algn="just">
              <a:lnSpc>
                <a:spcPct val="150000"/>
              </a:lnSpc>
              <a:spcBef>
                <a:spcPts val="600"/>
              </a:spcBef>
              <a:spcAft>
                <a:spcPts val="600"/>
              </a:spcAft>
            </a:pPr>
            <a:r>
              <a:rPr lang="en-IN" b="0" i="0" dirty="0">
                <a:solidFill>
                  <a:srgbClr val="2C2F34"/>
                </a:solidFill>
                <a:effectLst/>
                <a:latin typeface="arial" panose="020B0604020202020204" pitchFamily="34" charset="0"/>
              </a:rPr>
              <a:t>Step-2 Calculate the open circuit voltage. This is the </a:t>
            </a:r>
            <a:r>
              <a:rPr lang="en-IN" b="1" i="0" dirty="0" err="1">
                <a:solidFill>
                  <a:srgbClr val="2C2F34"/>
                </a:solidFill>
                <a:effectLst/>
                <a:latin typeface="arial" panose="020B0604020202020204" pitchFamily="34" charset="0"/>
              </a:rPr>
              <a:t>Thevenin</a:t>
            </a:r>
            <a:r>
              <a:rPr lang="en-IN" b="1" i="0" dirty="0">
                <a:solidFill>
                  <a:srgbClr val="2C2F34"/>
                </a:solidFill>
                <a:effectLst/>
                <a:latin typeface="arial" panose="020B0604020202020204" pitchFamily="34" charset="0"/>
              </a:rPr>
              <a:t> Voltage (V</a:t>
            </a:r>
            <a:r>
              <a:rPr lang="en-IN" b="1" i="0" baseline="-25000" dirty="0">
                <a:solidFill>
                  <a:srgbClr val="2C2F34"/>
                </a:solidFill>
                <a:effectLst/>
                <a:latin typeface="arial" panose="020B0604020202020204" pitchFamily="34" charset="0"/>
              </a:rPr>
              <a:t>TH</a:t>
            </a:r>
            <a:r>
              <a:rPr lang="en-IN" b="1" i="0" dirty="0">
                <a:solidFill>
                  <a:srgbClr val="2C2F34"/>
                </a:solidFill>
                <a:effectLst/>
                <a:latin typeface="arial" panose="020B0604020202020204" pitchFamily="34" charset="0"/>
              </a:rPr>
              <a:t>)</a:t>
            </a:r>
            <a:r>
              <a:rPr lang="en-IN" b="0" i="0" dirty="0">
                <a:solidFill>
                  <a:srgbClr val="2C2F34"/>
                </a:solidFill>
                <a:effectLst/>
                <a:latin typeface="arial" panose="020B0604020202020204" pitchFamily="34" charset="0"/>
              </a:rPr>
              <a:t>.</a:t>
            </a:r>
            <a:endParaRPr lang="en-IN" b="0" i="0" dirty="0">
              <a:solidFill>
                <a:srgbClr val="2C2F34"/>
              </a:solidFill>
              <a:effectLst/>
              <a:latin typeface="Arial" panose="020B0604020202020204" pitchFamily="34" charset="0"/>
            </a:endParaRPr>
          </a:p>
        </p:txBody>
      </p:sp>
    </p:spTree>
    <p:extLst>
      <p:ext uri="{BB962C8B-B14F-4D97-AF65-F5344CB8AC3E}">
        <p14:creationId xmlns:p14="http://schemas.microsoft.com/office/powerpoint/2010/main" val="32156298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38733D19-FF76-4DF6-985F-DB050AF87F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B8931767-514A-4E70-9129-DB6B46BFA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80" name="Rectangle 79">
            <a:extLst>
              <a:ext uri="{FF2B5EF4-FFF2-40B4-BE49-F238E27FC236}">
                <a16:creationId xmlns:a16="http://schemas.microsoft.com/office/drawing/2014/main" id="{092556C3-D615-4E70-B4AD-7791DE6BBD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36" name="Rectangle 81">
            <a:extLst>
              <a:ext uri="{FF2B5EF4-FFF2-40B4-BE49-F238E27FC236}">
                <a16:creationId xmlns:a16="http://schemas.microsoft.com/office/drawing/2014/main" id="{5D468424-DF72-426E-8DB3-F91B8857CB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446535" y="6572250"/>
            <a:ext cx="11298932"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Footer Placeholder 8">
            <a:extLst>
              <a:ext uri="{FF2B5EF4-FFF2-40B4-BE49-F238E27FC236}">
                <a16:creationId xmlns:a16="http://schemas.microsoft.com/office/drawing/2014/main" id="{03B6280D-9E9C-4B24-0D52-50288439A32E}"/>
              </a:ext>
            </a:extLst>
          </p:cNvPr>
          <p:cNvSpPr>
            <a:spLocks noGrp="1"/>
          </p:cNvSpPr>
          <p:nvPr>
            <p:ph type="ftr" sz="quarter" idx="11"/>
          </p:nvPr>
        </p:nvSpPr>
        <p:spPr/>
        <p:txBody>
          <a:bodyPr/>
          <a:lstStyle/>
          <a:p>
            <a:r>
              <a:rPr lang="en-US"/>
              <a:t>Electrical &amp; Electronics System EE1002</a:t>
            </a:r>
          </a:p>
        </p:txBody>
      </p:sp>
      <p:sp>
        <p:nvSpPr>
          <p:cNvPr id="11" name="Slide Number Placeholder 10">
            <a:extLst>
              <a:ext uri="{FF2B5EF4-FFF2-40B4-BE49-F238E27FC236}">
                <a16:creationId xmlns:a16="http://schemas.microsoft.com/office/drawing/2014/main" id="{3012B307-4052-AB1F-E405-FF42AE9F3DEA}"/>
              </a:ext>
            </a:extLst>
          </p:cNvPr>
          <p:cNvSpPr>
            <a:spLocks noGrp="1"/>
          </p:cNvSpPr>
          <p:nvPr>
            <p:ph type="sldNum" sz="quarter" idx="12"/>
          </p:nvPr>
        </p:nvSpPr>
        <p:spPr/>
        <p:txBody>
          <a:bodyPr/>
          <a:lstStyle/>
          <a:p>
            <a:fld id="{3A98EE3D-8CD1-4C3F-BD1C-C98C9596463C}" type="slidenum">
              <a:rPr lang="en-US" smtClean="0"/>
              <a:t>13</a:t>
            </a:fld>
            <a:endParaRPr lang="en-US"/>
          </a:p>
        </p:txBody>
      </p:sp>
      <p:graphicFrame>
        <p:nvGraphicFramePr>
          <p:cNvPr id="2" name="Object 4">
            <a:extLst>
              <a:ext uri="{FF2B5EF4-FFF2-40B4-BE49-F238E27FC236}">
                <a16:creationId xmlns:a16="http://schemas.microsoft.com/office/drawing/2014/main" id="{3FA0754F-4A67-D977-AB18-5959E8A26C69}"/>
              </a:ext>
            </a:extLst>
          </p:cNvPr>
          <p:cNvGraphicFramePr>
            <a:graphicFrameLocks noChangeAspect="1"/>
          </p:cNvGraphicFramePr>
          <p:nvPr>
            <p:extLst>
              <p:ext uri="{D42A27DB-BD31-4B8C-83A1-F6EECF244321}">
                <p14:modId xmlns:p14="http://schemas.microsoft.com/office/powerpoint/2010/main" val="3952528466"/>
              </p:ext>
            </p:extLst>
          </p:nvPr>
        </p:nvGraphicFramePr>
        <p:xfrm>
          <a:off x="3379333" y="1005840"/>
          <a:ext cx="4343400" cy="2611438"/>
        </p:xfrm>
        <a:graphic>
          <a:graphicData uri="http://schemas.openxmlformats.org/presentationml/2006/ole">
            <mc:AlternateContent xmlns:mc="http://schemas.openxmlformats.org/markup-compatibility/2006">
              <mc:Choice xmlns:v="urn:schemas-microsoft-com:vml" Requires="v">
                <p:oleObj name="SmartDraw" r:id="rId2" imgW="3648240" imgH="2194560" progId="SmartDraw.2">
                  <p:embed/>
                </p:oleObj>
              </mc:Choice>
              <mc:Fallback>
                <p:oleObj name="SmartDraw" r:id="rId2" imgW="3648240" imgH="2194560" progId="SmartDraw.2">
                  <p:embed/>
                  <p:pic>
                    <p:nvPicPr>
                      <p:cNvPr id="2"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79333" y="1005840"/>
                        <a:ext cx="4343400" cy="2611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 name="Object 6">
            <a:extLst>
              <a:ext uri="{FF2B5EF4-FFF2-40B4-BE49-F238E27FC236}">
                <a16:creationId xmlns:a16="http://schemas.microsoft.com/office/drawing/2014/main" id="{A10C0070-4936-971D-F9DD-2D758E0C5208}"/>
              </a:ext>
            </a:extLst>
          </p:cNvPr>
          <p:cNvGraphicFramePr>
            <a:graphicFrameLocks noChangeAspect="1"/>
          </p:cNvGraphicFramePr>
          <p:nvPr>
            <p:extLst>
              <p:ext uri="{D42A27DB-BD31-4B8C-83A1-F6EECF244321}">
                <p14:modId xmlns:p14="http://schemas.microsoft.com/office/powerpoint/2010/main" val="1311774282"/>
              </p:ext>
            </p:extLst>
          </p:nvPr>
        </p:nvGraphicFramePr>
        <p:xfrm>
          <a:off x="3241547" y="4213417"/>
          <a:ext cx="4800600" cy="1401763"/>
        </p:xfrm>
        <a:graphic>
          <a:graphicData uri="http://schemas.openxmlformats.org/presentationml/2006/ole">
            <mc:AlternateContent xmlns:mc="http://schemas.openxmlformats.org/markup-compatibility/2006">
              <mc:Choice xmlns:v="urn:schemas-microsoft-com:vml" Requires="v">
                <p:oleObj name="Equation" r:id="rId4" imgW="2260440" imgH="660240" progId="Equation.DSMT4">
                  <p:embed/>
                </p:oleObj>
              </mc:Choice>
              <mc:Fallback>
                <p:oleObj name="Equation" r:id="rId4" imgW="2260440" imgH="660240" progId="Equation.DSMT4">
                  <p:embed/>
                  <p:pic>
                    <p:nvPicPr>
                      <p:cNvPr id="3"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41547" y="4213417"/>
                        <a:ext cx="4800600" cy="1401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40154438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38733D19-FF76-4DF6-985F-DB050AF87F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B8931767-514A-4E70-9129-DB6B46BFA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80" name="Rectangle 79">
            <a:extLst>
              <a:ext uri="{FF2B5EF4-FFF2-40B4-BE49-F238E27FC236}">
                <a16:creationId xmlns:a16="http://schemas.microsoft.com/office/drawing/2014/main" id="{092556C3-D615-4E70-B4AD-7791DE6BBD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36" name="Rectangle 81">
            <a:extLst>
              <a:ext uri="{FF2B5EF4-FFF2-40B4-BE49-F238E27FC236}">
                <a16:creationId xmlns:a16="http://schemas.microsoft.com/office/drawing/2014/main" id="{5D468424-DF72-426E-8DB3-F91B8857CB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446535" y="6572250"/>
            <a:ext cx="11298932"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Footer Placeholder 8">
            <a:extLst>
              <a:ext uri="{FF2B5EF4-FFF2-40B4-BE49-F238E27FC236}">
                <a16:creationId xmlns:a16="http://schemas.microsoft.com/office/drawing/2014/main" id="{03B6280D-9E9C-4B24-0D52-50288439A32E}"/>
              </a:ext>
            </a:extLst>
          </p:cNvPr>
          <p:cNvSpPr>
            <a:spLocks noGrp="1"/>
          </p:cNvSpPr>
          <p:nvPr>
            <p:ph type="ftr" sz="quarter" idx="11"/>
          </p:nvPr>
        </p:nvSpPr>
        <p:spPr/>
        <p:txBody>
          <a:bodyPr/>
          <a:lstStyle/>
          <a:p>
            <a:r>
              <a:rPr lang="en-US"/>
              <a:t>Electrical &amp; Electronics System EE1002</a:t>
            </a:r>
          </a:p>
        </p:txBody>
      </p:sp>
      <p:sp>
        <p:nvSpPr>
          <p:cNvPr id="11" name="Slide Number Placeholder 10">
            <a:extLst>
              <a:ext uri="{FF2B5EF4-FFF2-40B4-BE49-F238E27FC236}">
                <a16:creationId xmlns:a16="http://schemas.microsoft.com/office/drawing/2014/main" id="{3012B307-4052-AB1F-E405-FF42AE9F3DEA}"/>
              </a:ext>
            </a:extLst>
          </p:cNvPr>
          <p:cNvSpPr>
            <a:spLocks noGrp="1"/>
          </p:cNvSpPr>
          <p:nvPr>
            <p:ph type="sldNum" sz="quarter" idx="12"/>
          </p:nvPr>
        </p:nvSpPr>
        <p:spPr/>
        <p:txBody>
          <a:bodyPr/>
          <a:lstStyle/>
          <a:p>
            <a:fld id="{3A98EE3D-8CD1-4C3F-BD1C-C98C9596463C}" type="slidenum">
              <a:rPr lang="en-US" smtClean="0"/>
              <a:t>14</a:t>
            </a:fld>
            <a:endParaRPr lang="en-US"/>
          </a:p>
        </p:txBody>
      </p:sp>
      <p:graphicFrame>
        <p:nvGraphicFramePr>
          <p:cNvPr id="2" name="Object 4">
            <a:extLst>
              <a:ext uri="{FF2B5EF4-FFF2-40B4-BE49-F238E27FC236}">
                <a16:creationId xmlns:a16="http://schemas.microsoft.com/office/drawing/2014/main" id="{23696F7D-0F4C-B8B5-BF2A-6638C526EF94}"/>
              </a:ext>
            </a:extLst>
          </p:cNvPr>
          <p:cNvGraphicFramePr>
            <a:graphicFrameLocks noChangeAspect="1"/>
          </p:cNvGraphicFramePr>
          <p:nvPr>
            <p:extLst>
              <p:ext uri="{D42A27DB-BD31-4B8C-83A1-F6EECF244321}">
                <p14:modId xmlns:p14="http://schemas.microsoft.com/office/powerpoint/2010/main" val="1867748499"/>
              </p:ext>
            </p:extLst>
          </p:nvPr>
        </p:nvGraphicFramePr>
        <p:xfrm>
          <a:off x="3429531" y="867738"/>
          <a:ext cx="4267200" cy="2590800"/>
        </p:xfrm>
        <a:graphic>
          <a:graphicData uri="http://schemas.openxmlformats.org/presentationml/2006/ole">
            <mc:AlternateContent xmlns:mc="http://schemas.openxmlformats.org/markup-compatibility/2006">
              <mc:Choice xmlns:v="urn:schemas-microsoft-com:vml" Requires="v">
                <p:oleObj name="SmartDraw" r:id="rId2" imgW="3099600" imgH="1883520" progId="SmartDraw.2">
                  <p:embed/>
                </p:oleObj>
              </mc:Choice>
              <mc:Fallback>
                <p:oleObj name="SmartDraw" r:id="rId2" imgW="3099600" imgH="1883520" progId="SmartDraw.2">
                  <p:embed/>
                  <p:pic>
                    <p:nvPicPr>
                      <p:cNvPr id="2"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531" y="867738"/>
                        <a:ext cx="4267200"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 name="Object 7">
            <a:extLst>
              <a:ext uri="{FF2B5EF4-FFF2-40B4-BE49-F238E27FC236}">
                <a16:creationId xmlns:a16="http://schemas.microsoft.com/office/drawing/2014/main" id="{C03AF595-A8B1-A029-14D7-00A15328DCB5}"/>
              </a:ext>
            </a:extLst>
          </p:cNvPr>
          <p:cNvGraphicFramePr>
            <a:graphicFrameLocks noChangeAspect="1"/>
          </p:cNvGraphicFramePr>
          <p:nvPr>
            <p:extLst>
              <p:ext uri="{D42A27DB-BD31-4B8C-83A1-F6EECF244321}">
                <p14:modId xmlns:p14="http://schemas.microsoft.com/office/powerpoint/2010/main" val="2783160827"/>
              </p:ext>
            </p:extLst>
          </p:nvPr>
        </p:nvGraphicFramePr>
        <p:xfrm>
          <a:off x="3627859" y="5016945"/>
          <a:ext cx="3870543" cy="939536"/>
        </p:xfrm>
        <a:graphic>
          <a:graphicData uri="http://schemas.openxmlformats.org/presentationml/2006/ole">
            <mc:AlternateContent xmlns:mc="http://schemas.openxmlformats.org/markup-compatibility/2006">
              <mc:Choice xmlns:v="urn:schemas-microsoft-com:vml" Requires="v">
                <p:oleObj name="Equation" r:id="rId4" imgW="1726920" imgH="419040" progId="Equation.DSMT4">
                  <p:embed/>
                </p:oleObj>
              </mc:Choice>
              <mc:Fallback>
                <p:oleObj name="Equation" r:id="rId4" imgW="1726920" imgH="419040" progId="Equation.DSMT4">
                  <p:embed/>
                  <p:pic>
                    <p:nvPicPr>
                      <p:cNvPr id="3"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27859" y="5016945"/>
                        <a:ext cx="3870543" cy="939536"/>
                      </a:xfrm>
                      <a:prstGeom prst="rect">
                        <a:avLst/>
                      </a:prstGeom>
                      <a:noFill/>
                      <a:ln>
                        <a:noFill/>
                      </a:ln>
                      <a:effectLst/>
                    </p:spPr>
                  </p:pic>
                </p:oleObj>
              </mc:Fallback>
            </mc:AlternateContent>
          </a:graphicData>
        </a:graphic>
      </p:graphicFrame>
      <p:sp>
        <p:nvSpPr>
          <p:cNvPr id="4" name="Text Box 7">
            <a:extLst>
              <a:ext uri="{FF2B5EF4-FFF2-40B4-BE49-F238E27FC236}">
                <a16:creationId xmlns:a16="http://schemas.microsoft.com/office/drawing/2014/main" id="{11DDBE4D-D745-D665-C7C7-136782CF9D14}"/>
              </a:ext>
            </a:extLst>
          </p:cNvPr>
          <p:cNvSpPr txBox="1">
            <a:spLocks noChangeArrowheads="1"/>
          </p:cNvSpPr>
          <p:nvPr/>
        </p:nvSpPr>
        <p:spPr bwMode="auto">
          <a:xfrm>
            <a:off x="969627" y="3816616"/>
            <a:ext cx="1053439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r>
              <a:rPr lang="en-US" altLang="en-US" dirty="0"/>
              <a:t>To calculate the value of the </a:t>
            </a:r>
            <a:r>
              <a:rPr lang="en-US" altLang="en-US" dirty="0" err="1"/>
              <a:t>thevenin</a:t>
            </a:r>
            <a:r>
              <a:rPr lang="en-US" altLang="en-US" dirty="0"/>
              <a:t> resistance all sources are changed to their internal resistance like voltage source is changed to short circuit and the current source is changed to open terminal. In addition for calculating the value of R</a:t>
            </a:r>
            <a:r>
              <a:rPr lang="en-US" altLang="en-US" baseline="-25000" dirty="0"/>
              <a:t>TH</a:t>
            </a:r>
            <a:r>
              <a:rPr lang="en-US" altLang="en-US" dirty="0"/>
              <a:t> this circuit is viewed from the open terminal.</a:t>
            </a:r>
            <a:endParaRPr lang="en-IN" dirty="0"/>
          </a:p>
          <a:p>
            <a:pPr algn="just"/>
            <a:r>
              <a:rPr lang="en-US" altLang="en-US" dirty="0"/>
              <a:t> </a:t>
            </a:r>
          </a:p>
        </p:txBody>
      </p:sp>
      <p:sp>
        <p:nvSpPr>
          <p:cNvPr id="5" name="Left Arrow 4">
            <a:extLst>
              <a:ext uri="{FF2B5EF4-FFF2-40B4-BE49-F238E27FC236}">
                <a16:creationId xmlns:a16="http://schemas.microsoft.com/office/drawing/2014/main" id="{0B9045C4-872C-0A8F-1FFE-0CF95EB08166}"/>
              </a:ext>
            </a:extLst>
          </p:cNvPr>
          <p:cNvSpPr/>
          <p:nvPr/>
        </p:nvSpPr>
        <p:spPr>
          <a:xfrm>
            <a:off x="7300074" y="2286137"/>
            <a:ext cx="1741118" cy="34150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91E6A7FF-E0D2-012D-DAC1-34851968EA68}"/>
              </a:ext>
            </a:extLst>
          </p:cNvPr>
          <p:cNvSpPr/>
          <p:nvPr/>
        </p:nvSpPr>
        <p:spPr>
          <a:xfrm>
            <a:off x="9172755" y="2226058"/>
            <a:ext cx="721052" cy="461665"/>
          </a:xfrm>
          <a:prstGeom prst="rect">
            <a:avLst/>
          </a:prstGeom>
        </p:spPr>
        <p:txBody>
          <a:bodyPr wrap="square">
            <a:spAutoFit/>
          </a:bodyPr>
          <a:lstStyle/>
          <a:p>
            <a:r>
              <a:rPr lang="en-US" altLang="en-US" sz="2400" dirty="0"/>
              <a:t>R</a:t>
            </a:r>
            <a:r>
              <a:rPr lang="en-US" altLang="en-US" sz="2400" baseline="-25000" dirty="0"/>
              <a:t>TH</a:t>
            </a:r>
            <a:r>
              <a:rPr lang="en-US" altLang="en-US" sz="2400" dirty="0"/>
              <a:t> </a:t>
            </a:r>
            <a:endParaRPr lang="en-IN" sz="2400" dirty="0"/>
          </a:p>
        </p:txBody>
      </p:sp>
    </p:spTree>
    <p:extLst>
      <p:ext uri="{BB962C8B-B14F-4D97-AF65-F5344CB8AC3E}">
        <p14:creationId xmlns:p14="http://schemas.microsoft.com/office/powerpoint/2010/main" val="31292580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38733D19-FF76-4DF6-985F-DB050AF87F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B8931767-514A-4E70-9129-DB6B46BFA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80" name="Rectangle 79">
            <a:extLst>
              <a:ext uri="{FF2B5EF4-FFF2-40B4-BE49-F238E27FC236}">
                <a16:creationId xmlns:a16="http://schemas.microsoft.com/office/drawing/2014/main" id="{092556C3-D615-4E70-B4AD-7791DE6BBD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36" name="Rectangle 81">
            <a:extLst>
              <a:ext uri="{FF2B5EF4-FFF2-40B4-BE49-F238E27FC236}">
                <a16:creationId xmlns:a16="http://schemas.microsoft.com/office/drawing/2014/main" id="{5D468424-DF72-426E-8DB3-F91B8857CB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446535" y="6572250"/>
            <a:ext cx="11298932"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Footer Placeholder 8">
            <a:extLst>
              <a:ext uri="{FF2B5EF4-FFF2-40B4-BE49-F238E27FC236}">
                <a16:creationId xmlns:a16="http://schemas.microsoft.com/office/drawing/2014/main" id="{03B6280D-9E9C-4B24-0D52-50288439A32E}"/>
              </a:ext>
            </a:extLst>
          </p:cNvPr>
          <p:cNvSpPr>
            <a:spLocks noGrp="1"/>
          </p:cNvSpPr>
          <p:nvPr>
            <p:ph type="ftr" sz="quarter" idx="11"/>
          </p:nvPr>
        </p:nvSpPr>
        <p:spPr/>
        <p:txBody>
          <a:bodyPr/>
          <a:lstStyle/>
          <a:p>
            <a:r>
              <a:rPr lang="en-US"/>
              <a:t>Electrical &amp; Electronics System EE1002</a:t>
            </a:r>
          </a:p>
        </p:txBody>
      </p:sp>
      <p:sp>
        <p:nvSpPr>
          <p:cNvPr id="11" name="Slide Number Placeholder 10">
            <a:extLst>
              <a:ext uri="{FF2B5EF4-FFF2-40B4-BE49-F238E27FC236}">
                <a16:creationId xmlns:a16="http://schemas.microsoft.com/office/drawing/2014/main" id="{3012B307-4052-AB1F-E405-FF42AE9F3DEA}"/>
              </a:ext>
            </a:extLst>
          </p:cNvPr>
          <p:cNvSpPr>
            <a:spLocks noGrp="1"/>
          </p:cNvSpPr>
          <p:nvPr>
            <p:ph type="sldNum" sz="quarter" idx="12"/>
          </p:nvPr>
        </p:nvSpPr>
        <p:spPr/>
        <p:txBody>
          <a:bodyPr/>
          <a:lstStyle/>
          <a:p>
            <a:fld id="{3A98EE3D-8CD1-4C3F-BD1C-C98C9596463C}" type="slidenum">
              <a:rPr lang="en-US" smtClean="0"/>
              <a:t>15</a:t>
            </a:fld>
            <a:endParaRPr lang="en-US"/>
          </a:p>
        </p:txBody>
      </p:sp>
      <p:graphicFrame>
        <p:nvGraphicFramePr>
          <p:cNvPr id="2" name="Object 4">
            <a:extLst>
              <a:ext uri="{FF2B5EF4-FFF2-40B4-BE49-F238E27FC236}">
                <a16:creationId xmlns:a16="http://schemas.microsoft.com/office/drawing/2014/main" id="{8FCDFA92-9E46-F273-98DF-7922975D93A1}"/>
              </a:ext>
            </a:extLst>
          </p:cNvPr>
          <p:cNvGraphicFramePr>
            <a:graphicFrameLocks noChangeAspect="1"/>
          </p:cNvGraphicFramePr>
          <p:nvPr>
            <p:extLst>
              <p:ext uri="{D42A27DB-BD31-4B8C-83A1-F6EECF244321}">
                <p14:modId xmlns:p14="http://schemas.microsoft.com/office/powerpoint/2010/main" val="2717633955"/>
              </p:ext>
            </p:extLst>
          </p:nvPr>
        </p:nvGraphicFramePr>
        <p:xfrm>
          <a:off x="3863847" y="912791"/>
          <a:ext cx="4572000" cy="2600325"/>
        </p:xfrm>
        <a:graphic>
          <a:graphicData uri="http://schemas.openxmlformats.org/presentationml/2006/ole">
            <mc:AlternateContent xmlns:mc="http://schemas.openxmlformats.org/markup-compatibility/2006">
              <mc:Choice xmlns:v="urn:schemas-microsoft-com:vml" Requires="v">
                <p:oleObj name="SmartDraw" r:id="rId2" imgW="3200400" imgH="1819440" progId="SmartDraw.2">
                  <p:embed/>
                </p:oleObj>
              </mc:Choice>
              <mc:Fallback>
                <p:oleObj name="SmartDraw" r:id="rId2" imgW="3200400" imgH="1819440" progId="SmartDraw.2">
                  <p:embed/>
                  <p:pic>
                    <p:nvPicPr>
                      <p:cNvPr id="2"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63847" y="912791"/>
                        <a:ext cx="4572000" cy="2600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 name="Text Box 6">
            <a:extLst>
              <a:ext uri="{FF2B5EF4-FFF2-40B4-BE49-F238E27FC236}">
                <a16:creationId xmlns:a16="http://schemas.microsoft.com/office/drawing/2014/main" id="{6740FDB9-AC5C-570A-904B-2B1919113105}"/>
              </a:ext>
            </a:extLst>
          </p:cNvPr>
          <p:cNvSpPr txBox="1">
            <a:spLocks noChangeArrowheads="1"/>
          </p:cNvSpPr>
          <p:nvPr/>
        </p:nvSpPr>
        <p:spPr bwMode="auto">
          <a:xfrm>
            <a:off x="2243803" y="4168036"/>
            <a:ext cx="220066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t>Now we can see that,</a:t>
            </a:r>
          </a:p>
        </p:txBody>
      </p:sp>
      <p:graphicFrame>
        <p:nvGraphicFramePr>
          <p:cNvPr id="4" name="Object 7">
            <a:extLst>
              <a:ext uri="{FF2B5EF4-FFF2-40B4-BE49-F238E27FC236}">
                <a16:creationId xmlns:a16="http://schemas.microsoft.com/office/drawing/2014/main" id="{245D90C2-5D6D-8D0E-4EC8-C57CEAC5E07B}"/>
              </a:ext>
            </a:extLst>
          </p:cNvPr>
          <p:cNvGraphicFramePr>
            <a:graphicFrameLocks noChangeAspect="1"/>
          </p:cNvGraphicFramePr>
          <p:nvPr>
            <p:extLst>
              <p:ext uri="{D42A27DB-BD31-4B8C-83A1-F6EECF244321}">
                <p14:modId xmlns:p14="http://schemas.microsoft.com/office/powerpoint/2010/main" val="1823685397"/>
              </p:ext>
            </p:extLst>
          </p:nvPr>
        </p:nvGraphicFramePr>
        <p:xfrm>
          <a:off x="5197347" y="5100659"/>
          <a:ext cx="1905000" cy="558800"/>
        </p:xfrm>
        <a:graphic>
          <a:graphicData uri="http://schemas.openxmlformats.org/presentationml/2006/ole">
            <mc:AlternateContent xmlns:mc="http://schemas.openxmlformats.org/markup-compatibility/2006">
              <mc:Choice xmlns:v="urn:schemas-microsoft-com:vml" Requires="v">
                <p:oleObj name="Equation" r:id="rId4" imgW="736560" imgH="215640" progId="Equation.DSMT4">
                  <p:embed/>
                </p:oleObj>
              </mc:Choice>
              <mc:Fallback>
                <p:oleObj name="Equation" r:id="rId4" imgW="736560" imgH="215640" progId="Equation.DSMT4">
                  <p:embed/>
                  <p:pic>
                    <p:nvPicPr>
                      <p:cNvPr id="4"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97347" y="5100659"/>
                        <a:ext cx="1905000" cy="558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 name="TextBox 4">
            <a:extLst>
              <a:ext uri="{FF2B5EF4-FFF2-40B4-BE49-F238E27FC236}">
                <a16:creationId xmlns:a16="http://schemas.microsoft.com/office/drawing/2014/main" id="{5451126C-754A-9250-98DE-5CB12E700A3E}"/>
              </a:ext>
            </a:extLst>
          </p:cNvPr>
          <p:cNvSpPr txBox="1"/>
          <p:nvPr/>
        </p:nvSpPr>
        <p:spPr>
          <a:xfrm>
            <a:off x="5217084" y="4174458"/>
            <a:ext cx="3908121" cy="369332"/>
          </a:xfrm>
          <a:prstGeom prst="rect">
            <a:avLst/>
          </a:prstGeom>
          <a:noFill/>
        </p:spPr>
        <p:txBody>
          <a:bodyPr wrap="square" rtlCol="0">
            <a:spAutoFit/>
          </a:bodyPr>
          <a:lstStyle/>
          <a:p>
            <a:r>
              <a:rPr lang="en-US" altLang="en-US" dirty="0"/>
              <a:t>V</a:t>
            </a:r>
            <a:r>
              <a:rPr lang="en-US" altLang="en-US" baseline="-25000" dirty="0"/>
              <a:t>AB</a:t>
            </a:r>
            <a:r>
              <a:rPr lang="en-US" altLang="en-US" dirty="0"/>
              <a:t> = V</a:t>
            </a:r>
            <a:r>
              <a:rPr lang="en-US" altLang="en-US" baseline="-25000" dirty="0"/>
              <a:t>TH</a:t>
            </a:r>
            <a:r>
              <a:rPr lang="en-US" altLang="en-US" dirty="0"/>
              <a:t> *17/(14+17)</a:t>
            </a:r>
            <a:endParaRPr lang="en-IN" dirty="0"/>
          </a:p>
        </p:txBody>
      </p:sp>
    </p:spTree>
    <p:extLst>
      <p:ext uri="{BB962C8B-B14F-4D97-AF65-F5344CB8AC3E}">
        <p14:creationId xmlns:p14="http://schemas.microsoft.com/office/powerpoint/2010/main" val="20565564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38733D19-FF76-4DF6-985F-DB050AF87F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B8931767-514A-4E70-9129-DB6B46BFA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80" name="Rectangle 79">
            <a:extLst>
              <a:ext uri="{FF2B5EF4-FFF2-40B4-BE49-F238E27FC236}">
                <a16:creationId xmlns:a16="http://schemas.microsoft.com/office/drawing/2014/main" id="{092556C3-D615-4E70-B4AD-7791DE6BBD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36" name="Rectangle 81">
            <a:extLst>
              <a:ext uri="{FF2B5EF4-FFF2-40B4-BE49-F238E27FC236}">
                <a16:creationId xmlns:a16="http://schemas.microsoft.com/office/drawing/2014/main" id="{5D468424-DF72-426E-8DB3-F91B8857CB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446535" y="6572250"/>
            <a:ext cx="11298932"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Content Placeholder 2"/>
          <p:cNvSpPr txBox="1">
            <a:spLocks/>
          </p:cNvSpPr>
          <p:nvPr/>
        </p:nvSpPr>
        <p:spPr>
          <a:xfrm>
            <a:off x="1750090" y="799401"/>
            <a:ext cx="8686800" cy="5410200"/>
          </a:xfrm>
          <a:prstGeom prst="rect">
            <a:avLst/>
          </a:prstGeom>
        </p:spPr>
        <p:txBody>
          <a:bodyPr vert="horz" lIns="91440" tIns="45720" rIns="91440" bIns="45720" rtlCol="0" anchor="t">
            <a:normAutofit/>
          </a:bodyPr>
          <a:lstStyle>
            <a:lvl1pPr marL="0" indent="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None/>
              <a:defRPr sz="1600" kern="1200" cap="all">
                <a:solidFill>
                  <a:schemeClr val="accent1"/>
                </a:solidFill>
                <a:latin typeface="+mn-lt"/>
                <a:ea typeface="+mn-ea"/>
                <a:cs typeface="+mn-cs"/>
              </a:defRPr>
            </a:lvl1pPr>
            <a:lvl2pPr marL="45720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9pPr>
          </a:lstStyle>
          <a:p>
            <a:pPr algn="ctr"/>
            <a:r>
              <a:rPr lang="en-IN" sz="3200" u="sng" dirty="0"/>
              <a:t>Maximum Power Transfer Theorem</a:t>
            </a:r>
            <a:endParaRPr lang="en-US" sz="3000" b="1" u="sng" dirty="0"/>
          </a:p>
          <a:p>
            <a:endParaRPr lang="en-US" sz="1100" dirty="0"/>
          </a:p>
          <a:p>
            <a:endParaRPr lang="en-US" sz="1000" i="1" dirty="0"/>
          </a:p>
          <a:p>
            <a:pPr defTabSz="342900"/>
            <a:endParaRPr lang="en-US" sz="2000" dirty="0"/>
          </a:p>
        </p:txBody>
      </p:sp>
      <p:sp>
        <p:nvSpPr>
          <p:cNvPr id="9" name="Footer Placeholder 8">
            <a:extLst>
              <a:ext uri="{FF2B5EF4-FFF2-40B4-BE49-F238E27FC236}">
                <a16:creationId xmlns:a16="http://schemas.microsoft.com/office/drawing/2014/main" id="{769A03A9-F847-CC98-D741-39AC19167788}"/>
              </a:ext>
            </a:extLst>
          </p:cNvPr>
          <p:cNvSpPr>
            <a:spLocks noGrp="1"/>
          </p:cNvSpPr>
          <p:nvPr>
            <p:ph type="ftr" sz="quarter" idx="11"/>
          </p:nvPr>
        </p:nvSpPr>
        <p:spPr/>
        <p:txBody>
          <a:bodyPr/>
          <a:lstStyle/>
          <a:p>
            <a:r>
              <a:rPr lang="en-US"/>
              <a:t>Electrical &amp; Electronics System EE1002</a:t>
            </a:r>
          </a:p>
        </p:txBody>
      </p:sp>
      <p:sp>
        <p:nvSpPr>
          <p:cNvPr id="11" name="Slide Number Placeholder 10">
            <a:extLst>
              <a:ext uri="{FF2B5EF4-FFF2-40B4-BE49-F238E27FC236}">
                <a16:creationId xmlns:a16="http://schemas.microsoft.com/office/drawing/2014/main" id="{8033D47E-0A47-279F-45A1-B05AA6FF8E85}"/>
              </a:ext>
            </a:extLst>
          </p:cNvPr>
          <p:cNvSpPr>
            <a:spLocks noGrp="1"/>
          </p:cNvSpPr>
          <p:nvPr>
            <p:ph type="sldNum" sz="quarter" idx="12"/>
          </p:nvPr>
        </p:nvSpPr>
        <p:spPr/>
        <p:txBody>
          <a:bodyPr/>
          <a:lstStyle/>
          <a:p>
            <a:fld id="{3A98EE3D-8CD1-4C3F-BD1C-C98C9596463C}" type="slidenum">
              <a:rPr lang="en-US" smtClean="0"/>
              <a:t>16</a:t>
            </a:fld>
            <a:endParaRPr lang="en-US"/>
          </a:p>
        </p:txBody>
      </p:sp>
      <p:sp>
        <p:nvSpPr>
          <p:cNvPr id="2" name="Rectangle 1">
            <a:extLst>
              <a:ext uri="{FF2B5EF4-FFF2-40B4-BE49-F238E27FC236}">
                <a16:creationId xmlns:a16="http://schemas.microsoft.com/office/drawing/2014/main" id="{58AE8751-4796-CF8B-2508-B72C2FFCDE1F}"/>
              </a:ext>
            </a:extLst>
          </p:cNvPr>
          <p:cNvSpPr/>
          <p:nvPr/>
        </p:nvSpPr>
        <p:spPr>
          <a:xfrm>
            <a:off x="347825" y="1608074"/>
            <a:ext cx="11262985" cy="1477328"/>
          </a:xfrm>
          <a:prstGeom prst="rect">
            <a:avLst/>
          </a:prstGeom>
        </p:spPr>
        <p:txBody>
          <a:bodyPr wrap="square">
            <a:spAutoFit/>
          </a:bodyPr>
          <a:lstStyle/>
          <a:p>
            <a:pPr algn="just"/>
            <a:r>
              <a:rPr lang="en-IN" dirty="0"/>
              <a:t>This theorem states that </a:t>
            </a:r>
            <a:r>
              <a:rPr lang="en-IN" u="sng" dirty="0"/>
              <a:t>the output obtained from a network is maximum</a:t>
            </a:r>
            <a:r>
              <a:rPr lang="en-IN" dirty="0"/>
              <a:t> when the </a:t>
            </a:r>
            <a:r>
              <a:rPr lang="en-IN" u="sng" dirty="0"/>
              <a:t>load resistance RL is equal to the internal resistance of the network as seen from the terminals of the load</a:t>
            </a:r>
            <a:r>
              <a:rPr lang="en-IN" dirty="0"/>
              <a:t>. </a:t>
            </a:r>
          </a:p>
          <a:p>
            <a:pPr algn="just"/>
            <a:endParaRPr lang="en-IN" dirty="0"/>
          </a:p>
          <a:p>
            <a:pPr algn="just"/>
            <a:r>
              <a:rPr lang="en-IN" dirty="0"/>
              <a:t>According to Thevenin theorem, every network can be represented by a single voltage source (Thevenin source) having an effective internal resistance </a:t>
            </a:r>
            <a:r>
              <a:rPr lang="en-IN" b="1" dirty="0" err="1"/>
              <a:t>Rth</a:t>
            </a:r>
            <a:r>
              <a:rPr lang="en-IN" dirty="0"/>
              <a:t> as shown in Figure.</a:t>
            </a:r>
          </a:p>
        </p:txBody>
      </p:sp>
      <p:sp>
        <p:nvSpPr>
          <p:cNvPr id="3" name="Rectangle 2">
            <a:extLst>
              <a:ext uri="{FF2B5EF4-FFF2-40B4-BE49-F238E27FC236}">
                <a16:creationId xmlns:a16="http://schemas.microsoft.com/office/drawing/2014/main" id="{5BB3A05B-BEC8-9FEF-9477-5AF688AE4D43}"/>
              </a:ext>
            </a:extLst>
          </p:cNvPr>
          <p:cNvSpPr/>
          <p:nvPr/>
        </p:nvSpPr>
        <p:spPr>
          <a:xfrm>
            <a:off x="347825" y="5674529"/>
            <a:ext cx="10546915" cy="369332"/>
          </a:xfrm>
          <a:prstGeom prst="rect">
            <a:avLst/>
          </a:prstGeom>
        </p:spPr>
        <p:txBody>
          <a:bodyPr wrap="square">
            <a:spAutoFit/>
          </a:bodyPr>
          <a:lstStyle/>
          <a:p>
            <a:r>
              <a:rPr lang="en-IN" dirty="0"/>
              <a:t>Let us determine the value of load resistor RL so that </a:t>
            </a:r>
            <a:r>
              <a:rPr lang="en-IN" b="1" u="sng" dirty="0"/>
              <a:t>source delivers maximum power to it</a:t>
            </a:r>
            <a:r>
              <a:rPr lang="en-IN" dirty="0"/>
              <a:t>.</a:t>
            </a:r>
          </a:p>
        </p:txBody>
      </p:sp>
      <p:pic>
        <p:nvPicPr>
          <p:cNvPr id="4" name="Picture 3">
            <a:extLst>
              <a:ext uri="{FF2B5EF4-FFF2-40B4-BE49-F238E27FC236}">
                <a16:creationId xmlns:a16="http://schemas.microsoft.com/office/drawing/2014/main" id="{EF4AB86D-5181-B9C9-6DFC-07E06EB435AA}"/>
              </a:ext>
            </a:extLst>
          </p:cNvPr>
          <p:cNvPicPr>
            <a:picLocks noChangeAspect="1"/>
          </p:cNvPicPr>
          <p:nvPr/>
        </p:nvPicPr>
        <p:blipFill>
          <a:blip r:embed="rId2"/>
          <a:stretch>
            <a:fillRect/>
          </a:stretch>
        </p:blipFill>
        <p:spPr>
          <a:xfrm>
            <a:off x="6551303" y="2913563"/>
            <a:ext cx="3694021" cy="2758911"/>
          </a:xfrm>
          <a:prstGeom prst="rect">
            <a:avLst/>
          </a:prstGeom>
        </p:spPr>
      </p:pic>
    </p:spTree>
    <p:extLst>
      <p:ext uri="{BB962C8B-B14F-4D97-AF65-F5344CB8AC3E}">
        <p14:creationId xmlns:p14="http://schemas.microsoft.com/office/powerpoint/2010/main" val="41836672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38733D19-FF76-4DF6-985F-DB050AF87F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B8931767-514A-4E70-9129-DB6B46BFA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80" name="Rectangle 79">
            <a:extLst>
              <a:ext uri="{FF2B5EF4-FFF2-40B4-BE49-F238E27FC236}">
                <a16:creationId xmlns:a16="http://schemas.microsoft.com/office/drawing/2014/main" id="{092556C3-D615-4E70-B4AD-7791DE6BBD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36" name="Rectangle 81">
            <a:extLst>
              <a:ext uri="{FF2B5EF4-FFF2-40B4-BE49-F238E27FC236}">
                <a16:creationId xmlns:a16="http://schemas.microsoft.com/office/drawing/2014/main" id="{5D468424-DF72-426E-8DB3-F91B8857CB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446535" y="6572250"/>
            <a:ext cx="11298932"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Footer Placeholder 8">
            <a:extLst>
              <a:ext uri="{FF2B5EF4-FFF2-40B4-BE49-F238E27FC236}">
                <a16:creationId xmlns:a16="http://schemas.microsoft.com/office/drawing/2014/main" id="{03B6280D-9E9C-4B24-0D52-50288439A32E}"/>
              </a:ext>
            </a:extLst>
          </p:cNvPr>
          <p:cNvSpPr>
            <a:spLocks noGrp="1"/>
          </p:cNvSpPr>
          <p:nvPr>
            <p:ph type="ftr" sz="quarter" idx="11"/>
          </p:nvPr>
        </p:nvSpPr>
        <p:spPr/>
        <p:txBody>
          <a:bodyPr/>
          <a:lstStyle/>
          <a:p>
            <a:r>
              <a:rPr lang="en-US"/>
              <a:t>Electrical &amp; Electronics System EE1002</a:t>
            </a:r>
          </a:p>
        </p:txBody>
      </p:sp>
      <p:sp>
        <p:nvSpPr>
          <p:cNvPr id="11" name="Slide Number Placeholder 10">
            <a:extLst>
              <a:ext uri="{FF2B5EF4-FFF2-40B4-BE49-F238E27FC236}">
                <a16:creationId xmlns:a16="http://schemas.microsoft.com/office/drawing/2014/main" id="{3012B307-4052-AB1F-E405-FF42AE9F3DEA}"/>
              </a:ext>
            </a:extLst>
          </p:cNvPr>
          <p:cNvSpPr>
            <a:spLocks noGrp="1"/>
          </p:cNvSpPr>
          <p:nvPr>
            <p:ph type="sldNum" sz="quarter" idx="12"/>
          </p:nvPr>
        </p:nvSpPr>
        <p:spPr/>
        <p:txBody>
          <a:bodyPr/>
          <a:lstStyle/>
          <a:p>
            <a:fld id="{3A98EE3D-8CD1-4C3F-BD1C-C98C9596463C}" type="slidenum">
              <a:rPr lang="en-US" smtClean="0"/>
              <a:t>17</a:t>
            </a:fld>
            <a:endParaRPr lang="en-US"/>
          </a:p>
        </p:txBody>
      </p:sp>
      <p:pic>
        <p:nvPicPr>
          <p:cNvPr id="2" name="Picture 1">
            <a:extLst>
              <a:ext uri="{FF2B5EF4-FFF2-40B4-BE49-F238E27FC236}">
                <a16:creationId xmlns:a16="http://schemas.microsoft.com/office/drawing/2014/main" id="{05582B98-0D19-9205-F3F7-55E4BD7A3069}"/>
              </a:ext>
            </a:extLst>
          </p:cNvPr>
          <p:cNvPicPr>
            <a:picLocks noChangeAspect="1"/>
          </p:cNvPicPr>
          <p:nvPr/>
        </p:nvPicPr>
        <p:blipFill>
          <a:blip r:embed="rId2"/>
          <a:stretch>
            <a:fillRect/>
          </a:stretch>
        </p:blipFill>
        <p:spPr>
          <a:xfrm>
            <a:off x="4033895" y="1041449"/>
            <a:ext cx="4472277" cy="1200710"/>
          </a:xfrm>
          <a:prstGeom prst="rect">
            <a:avLst/>
          </a:prstGeom>
        </p:spPr>
      </p:pic>
      <p:pic>
        <p:nvPicPr>
          <p:cNvPr id="3" name="Picture 2">
            <a:extLst>
              <a:ext uri="{FF2B5EF4-FFF2-40B4-BE49-F238E27FC236}">
                <a16:creationId xmlns:a16="http://schemas.microsoft.com/office/drawing/2014/main" id="{157F8A1A-0AB0-D336-5645-10D95EEBD6B7}"/>
              </a:ext>
            </a:extLst>
          </p:cNvPr>
          <p:cNvPicPr>
            <a:picLocks noChangeAspect="1"/>
          </p:cNvPicPr>
          <p:nvPr/>
        </p:nvPicPr>
        <p:blipFill>
          <a:blip r:embed="rId3"/>
          <a:stretch>
            <a:fillRect/>
          </a:stretch>
        </p:blipFill>
        <p:spPr>
          <a:xfrm>
            <a:off x="1127889" y="2329893"/>
            <a:ext cx="4856301" cy="801613"/>
          </a:xfrm>
          <a:prstGeom prst="rect">
            <a:avLst/>
          </a:prstGeom>
        </p:spPr>
      </p:pic>
      <p:pic>
        <p:nvPicPr>
          <p:cNvPr id="4" name="Picture 3">
            <a:extLst>
              <a:ext uri="{FF2B5EF4-FFF2-40B4-BE49-F238E27FC236}">
                <a16:creationId xmlns:a16="http://schemas.microsoft.com/office/drawing/2014/main" id="{5B72C533-DA4A-5791-295C-8A4491BD921B}"/>
              </a:ext>
            </a:extLst>
          </p:cNvPr>
          <p:cNvPicPr>
            <a:picLocks noChangeAspect="1"/>
          </p:cNvPicPr>
          <p:nvPr/>
        </p:nvPicPr>
        <p:blipFill>
          <a:blip r:embed="rId4"/>
          <a:stretch>
            <a:fillRect/>
          </a:stretch>
        </p:blipFill>
        <p:spPr>
          <a:xfrm>
            <a:off x="4859464" y="3340013"/>
            <a:ext cx="4044901" cy="1357247"/>
          </a:xfrm>
          <a:prstGeom prst="rect">
            <a:avLst/>
          </a:prstGeom>
        </p:spPr>
      </p:pic>
      <p:pic>
        <p:nvPicPr>
          <p:cNvPr id="5" name="Picture 4">
            <a:extLst>
              <a:ext uri="{FF2B5EF4-FFF2-40B4-BE49-F238E27FC236}">
                <a16:creationId xmlns:a16="http://schemas.microsoft.com/office/drawing/2014/main" id="{6848FCAD-8930-8580-7CFB-15942A437A1A}"/>
              </a:ext>
            </a:extLst>
          </p:cNvPr>
          <p:cNvPicPr>
            <a:picLocks noChangeAspect="1"/>
          </p:cNvPicPr>
          <p:nvPr/>
        </p:nvPicPr>
        <p:blipFill>
          <a:blip r:embed="rId5"/>
          <a:stretch>
            <a:fillRect/>
          </a:stretch>
        </p:blipFill>
        <p:spPr>
          <a:xfrm>
            <a:off x="4172956" y="4905767"/>
            <a:ext cx="4731409" cy="1016712"/>
          </a:xfrm>
          <a:prstGeom prst="rect">
            <a:avLst/>
          </a:prstGeom>
        </p:spPr>
      </p:pic>
    </p:spTree>
    <p:extLst>
      <p:ext uri="{BB962C8B-B14F-4D97-AF65-F5344CB8AC3E}">
        <p14:creationId xmlns:p14="http://schemas.microsoft.com/office/powerpoint/2010/main" val="7472200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38733D19-FF76-4DF6-985F-DB050AF87F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B8931767-514A-4E70-9129-DB6B46BFA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80" name="Rectangle 79">
            <a:extLst>
              <a:ext uri="{FF2B5EF4-FFF2-40B4-BE49-F238E27FC236}">
                <a16:creationId xmlns:a16="http://schemas.microsoft.com/office/drawing/2014/main" id="{092556C3-D615-4E70-B4AD-7791DE6BBD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36" name="Rectangle 81">
            <a:extLst>
              <a:ext uri="{FF2B5EF4-FFF2-40B4-BE49-F238E27FC236}">
                <a16:creationId xmlns:a16="http://schemas.microsoft.com/office/drawing/2014/main" id="{5D468424-DF72-426E-8DB3-F91B8857CB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446535" y="6572250"/>
            <a:ext cx="11298932"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Footer Placeholder 8">
            <a:extLst>
              <a:ext uri="{FF2B5EF4-FFF2-40B4-BE49-F238E27FC236}">
                <a16:creationId xmlns:a16="http://schemas.microsoft.com/office/drawing/2014/main" id="{03B6280D-9E9C-4B24-0D52-50288439A32E}"/>
              </a:ext>
            </a:extLst>
          </p:cNvPr>
          <p:cNvSpPr>
            <a:spLocks noGrp="1"/>
          </p:cNvSpPr>
          <p:nvPr>
            <p:ph type="ftr" sz="quarter" idx="11"/>
          </p:nvPr>
        </p:nvSpPr>
        <p:spPr/>
        <p:txBody>
          <a:bodyPr/>
          <a:lstStyle/>
          <a:p>
            <a:r>
              <a:rPr lang="en-US"/>
              <a:t>Electrical &amp; Electronics System EE1002</a:t>
            </a:r>
          </a:p>
        </p:txBody>
      </p:sp>
      <p:sp>
        <p:nvSpPr>
          <p:cNvPr id="11" name="Slide Number Placeholder 10">
            <a:extLst>
              <a:ext uri="{FF2B5EF4-FFF2-40B4-BE49-F238E27FC236}">
                <a16:creationId xmlns:a16="http://schemas.microsoft.com/office/drawing/2014/main" id="{3012B307-4052-AB1F-E405-FF42AE9F3DEA}"/>
              </a:ext>
            </a:extLst>
          </p:cNvPr>
          <p:cNvSpPr>
            <a:spLocks noGrp="1"/>
          </p:cNvSpPr>
          <p:nvPr>
            <p:ph type="sldNum" sz="quarter" idx="12"/>
          </p:nvPr>
        </p:nvSpPr>
        <p:spPr/>
        <p:txBody>
          <a:bodyPr/>
          <a:lstStyle/>
          <a:p>
            <a:fld id="{3A98EE3D-8CD1-4C3F-BD1C-C98C9596463C}" type="slidenum">
              <a:rPr lang="en-US" smtClean="0"/>
              <a:t>18</a:t>
            </a:fld>
            <a:endParaRPr lang="en-US"/>
          </a:p>
        </p:txBody>
      </p:sp>
      <p:pic>
        <p:nvPicPr>
          <p:cNvPr id="2" name="Picture 1">
            <a:extLst>
              <a:ext uri="{FF2B5EF4-FFF2-40B4-BE49-F238E27FC236}">
                <a16:creationId xmlns:a16="http://schemas.microsoft.com/office/drawing/2014/main" id="{89778383-383D-46BB-6878-FA2E6F9FDCC3}"/>
              </a:ext>
            </a:extLst>
          </p:cNvPr>
          <p:cNvPicPr>
            <a:picLocks noChangeAspect="1"/>
          </p:cNvPicPr>
          <p:nvPr/>
        </p:nvPicPr>
        <p:blipFill>
          <a:blip r:embed="rId2"/>
          <a:stretch>
            <a:fillRect/>
          </a:stretch>
        </p:blipFill>
        <p:spPr>
          <a:xfrm>
            <a:off x="4273989" y="642745"/>
            <a:ext cx="4014338" cy="756288"/>
          </a:xfrm>
          <a:prstGeom prst="rect">
            <a:avLst/>
          </a:prstGeom>
        </p:spPr>
      </p:pic>
      <p:pic>
        <p:nvPicPr>
          <p:cNvPr id="3" name="Picture 2">
            <a:extLst>
              <a:ext uri="{FF2B5EF4-FFF2-40B4-BE49-F238E27FC236}">
                <a16:creationId xmlns:a16="http://schemas.microsoft.com/office/drawing/2014/main" id="{7E88166A-2A2F-638A-D58B-95F8713A0995}"/>
              </a:ext>
            </a:extLst>
          </p:cNvPr>
          <p:cNvPicPr>
            <a:picLocks noChangeAspect="1"/>
          </p:cNvPicPr>
          <p:nvPr/>
        </p:nvPicPr>
        <p:blipFill>
          <a:blip r:embed="rId3"/>
          <a:stretch>
            <a:fillRect/>
          </a:stretch>
        </p:blipFill>
        <p:spPr>
          <a:xfrm>
            <a:off x="4704456" y="1246338"/>
            <a:ext cx="3817033" cy="642430"/>
          </a:xfrm>
          <a:prstGeom prst="rect">
            <a:avLst/>
          </a:prstGeom>
        </p:spPr>
      </p:pic>
      <p:pic>
        <p:nvPicPr>
          <p:cNvPr id="4" name="Picture 3">
            <a:extLst>
              <a:ext uri="{FF2B5EF4-FFF2-40B4-BE49-F238E27FC236}">
                <a16:creationId xmlns:a16="http://schemas.microsoft.com/office/drawing/2014/main" id="{AD0C99F4-7E89-32C0-39F1-2CF9A770E5C0}"/>
              </a:ext>
            </a:extLst>
          </p:cNvPr>
          <p:cNvPicPr>
            <a:picLocks noChangeAspect="1"/>
          </p:cNvPicPr>
          <p:nvPr/>
        </p:nvPicPr>
        <p:blipFill>
          <a:blip r:embed="rId4"/>
          <a:stretch>
            <a:fillRect/>
          </a:stretch>
        </p:blipFill>
        <p:spPr>
          <a:xfrm>
            <a:off x="1075274" y="1993245"/>
            <a:ext cx="6414301" cy="555429"/>
          </a:xfrm>
          <a:prstGeom prst="rect">
            <a:avLst/>
          </a:prstGeom>
        </p:spPr>
      </p:pic>
      <p:pic>
        <p:nvPicPr>
          <p:cNvPr id="5" name="Picture 4">
            <a:extLst>
              <a:ext uri="{FF2B5EF4-FFF2-40B4-BE49-F238E27FC236}">
                <a16:creationId xmlns:a16="http://schemas.microsoft.com/office/drawing/2014/main" id="{34BD51E4-0A2A-0C5C-4C78-608F3B948219}"/>
              </a:ext>
            </a:extLst>
          </p:cNvPr>
          <p:cNvPicPr>
            <a:picLocks noChangeAspect="1"/>
          </p:cNvPicPr>
          <p:nvPr/>
        </p:nvPicPr>
        <p:blipFill>
          <a:blip r:embed="rId5"/>
          <a:stretch>
            <a:fillRect/>
          </a:stretch>
        </p:blipFill>
        <p:spPr>
          <a:xfrm>
            <a:off x="5106479" y="2584217"/>
            <a:ext cx="2029968" cy="386457"/>
          </a:xfrm>
          <a:prstGeom prst="rect">
            <a:avLst/>
          </a:prstGeom>
        </p:spPr>
      </p:pic>
      <p:pic>
        <p:nvPicPr>
          <p:cNvPr id="6" name="Picture 5">
            <a:extLst>
              <a:ext uri="{FF2B5EF4-FFF2-40B4-BE49-F238E27FC236}">
                <a16:creationId xmlns:a16="http://schemas.microsoft.com/office/drawing/2014/main" id="{E36C0635-BDF2-6D28-730D-CF5C4612F694}"/>
              </a:ext>
            </a:extLst>
          </p:cNvPr>
          <p:cNvPicPr>
            <a:picLocks noChangeAspect="1"/>
          </p:cNvPicPr>
          <p:nvPr/>
        </p:nvPicPr>
        <p:blipFill>
          <a:blip r:embed="rId6"/>
          <a:stretch>
            <a:fillRect/>
          </a:stretch>
        </p:blipFill>
        <p:spPr>
          <a:xfrm>
            <a:off x="7546467" y="2492361"/>
            <a:ext cx="1288502" cy="494530"/>
          </a:xfrm>
          <a:prstGeom prst="rect">
            <a:avLst/>
          </a:prstGeom>
        </p:spPr>
      </p:pic>
      <p:pic>
        <p:nvPicPr>
          <p:cNvPr id="8" name="Picture 7">
            <a:extLst>
              <a:ext uri="{FF2B5EF4-FFF2-40B4-BE49-F238E27FC236}">
                <a16:creationId xmlns:a16="http://schemas.microsoft.com/office/drawing/2014/main" id="{2CAA3589-6041-AD84-0766-F33CFA473443}"/>
              </a:ext>
            </a:extLst>
          </p:cNvPr>
          <p:cNvPicPr>
            <a:picLocks noChangeAspect="1"/>
          </p:cNvPicPr>
          <p:nvPr/>
        </p:nvPicPr>
        <p:blipFill>
          <a:blip r:embed="rId7"/>
          <a:stretch>
            <a:fillRect/>
          </a:stretch>
        </p:blipFill>
        <p:spPr>
          <a:xfrm>
            <a:off x="3968807" y="2912115"/>
            <a:ext cx="4894929" cy="487443"/>
          </a:xfrm>
          <a:prstGeom prst="rect">
            <a:avLst/>
          </a:prstGeom>
        </p:spPr>
      </p:pic>
      <p:sp>
        <p:nvSpPr>
          <p:cNvPr id="10" name="Rectangle 9">
            <a:extLst>
              <a:ext uri="{FF2B5EF4-FFF2-40B4-BE49-F238E27FC236}">
                <a16:creationId xmlns:a16="http://schemas.microsoft.com/office/drawing/2014/main" id="{5B7A4170-F656-1C1C-8392-6F835E8123D5}"/>
              </a:ext>
            </a:extLst>
          </p:cNvPr>
          <p:cNvSpPr/>
          <p:nvPr/>
        </p:nvSpPr>
        <p:spPr>
          <a:xfrm>
            <a:off x="753572" y="3572021"/>
            <a:ext cx="10735781" cy="1754326"/>
          </a:xfrm>
          <a:prstGeom prst="rect">
            <a:avLst/>
          </a:prstGeom>
        </p:spPr>
        <p:txBody>
          <a:bodyPr wrap="square">
            <a:spAutoFit/>
          </a:bodyPr>
          <a:lstStyle/>
          <a:p>
            <a:pPr algn="just"/>
            <a:r>
              <a:rPr lang="en-IN" dirty="0">
                <a:latin typeface="TimesNewRomanPS"/>
              </a:rPr>
              <a:t>Thus, </a:t>
            </a:r>
            <a:r>
              <a:rPr lang="en-IN" b="1" u="sng" dirty="0">
                <a:solidFill>
                  <a:srgbClr val="C00000"/>
                </a:solidFill>
                <a:latin typeface="TimesNewRomanPS"/>
              </a:rPr>
              <a:t>for maximum power transfer</a:t>
            </a:r>
            <a:r>
              <a:rPr lang="en-IN" dirty="0">
                <a:latin typeface="TimesNewRomanPS"/>
              </a:rPr>
              <a:t>, the </a:t>
            </a:r>
            <a:r>
              <a:rPr lang="en-IN" dirty="0">
                <a:solidFill>
                  <a:srgbClr val="FF0000"/>
                </a:solidFill>
                <a:latin typeface="TimesNewRomanPS"/>
              </a:rPr>
              <a:t>load resistance </a:t>
            </a:r>
            <a:r>
              <a:rPr lang="en-IN" i="1" dirty="0">
                <a:solidFill>
                  <a:srgbClr val="FF0000"/>
                </a:solidFill>
                <a:latin typeface="TimesNewRomanPS-Italic"/>
              </a:rPr>
              <a:t>R</a:t>
            </a:r>
            <a:r>
              <a:rPr lang="en-IN" sz="800" dirty="0">
                <a:solidFill>
                  <a:srgbClr val="FF0000"/>
                </a:solidFill>
                <a:latin typeface="TimesNewRomanPS"/>
              </a:rPr>
              <a:t>L </a:t>
            </a:r>
            <a:r>
              <a:rPr lang="en-IN" dirty="0">
                <a:solidFill>
                  <a:srgbClr val="FF0000"/>
                </a:solidFill>
                <a:latin typeface="TimesNewRomanPS"/>
              </a:rPr>
              <a:t>must be made equal to the internal resistance of the source (or of the whole network) </a:t>
            </a:r>
            <a:r>
              <a:rPr lang="en-IN" i="1" dirty="0" err="1">
                <a:solidFill>
                  <a:srgbClr val="FF0000"/>
                </a:solidFill>
                <a:latin typeface="TimesNewRomanPS-Italic"/>
              </a:rPr>
              <a:t>R</a:t>
            </a:r>
            <a:r>
              <a:rPr lang="en-IN" sz="800" dirty="0" err="1">
                <a:solidFill>
                  <a:srgbClr val="FF0000"/>
                </a:solidFill>
                <a:latin typeface="TimesNewRomanPS"/>
              </a:rPr>
              <a:t>th</a:t>
            </a:r>
            <a:r>
              <a:rPr lang="en-IN" dirty="0">
                <a:latin typeface="TimesNewRomanPS"/>
              </a:rPr>
              <a:t>. </a:t>
            </a:r>
          </a:p>
          <a:p>
            <a:pPr algn="just"/>
            <a:endParaRPr lang="en-IN" dirty="0">
              <a:latin typeface="TimesNewRomanPS"/>
            </a:endParaRPr>
          </a:p>
          <a:p>
            <a:pPr algn="just"/>
            <a:r>
              <a:rPr lang="en-IN" dirty="0">
                <a:latin typeface="TimesNewRomanPS"/>
              </a:rPr>
              <a:t>In this case, the efficiency will by very poor only 50%, but the low efficiency is of no importance </a:t>
            </a:r>
            <a:r>
              <a:rPr lang="en-IN" b="1" u="sng" dirty="0">
                <a:latin typeface="TimesNewRomanPS"/>
              </a:rPr>
              <a:t>because the aim is to transfer the maximum power at the output</a:t>
            </a:r>
            <a:r>
              <a:rPr lang="en-IN" dirty="0">
                <a:latin typeface="TimesNewRomanPS"/>
              </a:rPr>
              <a:t>. Now the maximum power transfer to the load of the circuit is given by:</a:t>
            </a:r>
            <a:endParaRPr lang="en-IN" dirty="0"/>
          </a:p>
        </p:txBody>
      </p:sp>
      <p:pic>
        <p:nvPicPr>
          <p:cNvPr id="12" name="Picture 11">
            <a:extLst>
              <a:ext uri="{FF2B5EF4-FFF2-40B4-BE49-F238E27FC236}">
                <a16:creationId xmlns:a16="http://schemas.microsoft.com/office/drawing/2014/main" id="{F41ED271-C3FB-E993-434B-436CF3EA8A94}"/>
              </a:ext>
            </a:extLst>
          </p:cNvPr>
          <p:cNvPicPr>
            <a:picLocks noChangeAspect="1"/>
          </p:cNvPicPr>
          <p:nvPr/>
        </p:nvPicPr>
        <p:blipFill>
          <a:blip r:embed="rId8"/>
          <a:stretch>
            <a:fillRect/>
          </a:stretch>
        </p:blipFill>
        <p:spPr>
          <a:xfrm>
            <a:off x="1567322" y="5255215"/>
            <a:ext cx="4110606" cy="1023347"/>
          </a:xfrm>
          <a:prstGeom prst="rect">
            <a:avLst/>
          </a:prstGeom>
        </p:spPr>
      </p:pic>
      <p:pic>
        <p:nvPicPr>
          <p:cNvPr id="13" name="Picture 12">
            <a:extLst>
              <a:ext uri="{FF2B5EF4-FFF2-40B4-BE49-F238E27FC236}">
                <a16:creationId xmlns:a16="http://schemas.microsoft.com/office/drawing/2014/main" id="{AA7B09AF-56F2-835B-21CA-F705C88D26E0}"/>
              </a:ext>
            </a:extLst>
          </p:cNvPr>
          <p:cNvPicPr>
            <a:picLocks noChangeAspect="1"/>
          </p:cNvPicPr>
          <p:nvPr/>
        </p:nvPicPr>
        <p:blipFill>
          <a:blip r:embed="rId9"/>
          <a:stretch>
            <a:fillRect/>
          </a:stretch>
        </p:blipFill>
        <p:spPr>
          <a:xfrm>
            <a:off x="7325537" y="5409553"/>
            <a:ext cx="2210167" cy="931154"/>
          </a:xfrm>
          <a:prstGeom prst="rect">
            <a:avLst/>
          </a:prstGeom>
        </p:spPr>
      </p:pic>
    </p:spTree>
    <p:extLst>
      <p:ext uri="{BB962C8B-B14F-4D97-AF65-F5344CB8AC3E}">
        <p14:creationId xmlns:p14="http://schemas.microsoft.com/office/powerpoint/2010/main" val="4157447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38733D19-FF76-4DF6-985F-DB050AF87F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B8931767-514A-4E70-9129-DB6B46BFA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80" name="Rectangle 79">
            <a:extLst>
              <a:ext uri="{FF2B5EF4-FFF2-40B4-BE49-F238E27FC236}">
                <a16:creationId xmlns:a16="http://schemas.microsoft.com/office/drawing/2014/main" id="{092556C3-D615-4E70-B4AD-7791DE6BBD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36" name="Rectangle 81">
            <a:extLst>
              <a:ext uri="{FF2B5EF4-FFF2-40B4-BE49-F238E27FC236}">
                <a16:creationId xmlns:a16="http://schemas.microsoft.com/office/drawing/2014/main" id="{5D468424-DF72-426E-8DB3-F91B8857CB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446535" y="6572250"/>
            <a:ext cx="11298932"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Footer Placeholder 8">
            <a:extLst>
              <a:ext uri="{FF2B5EF4-FFF2-40B4-BE49-F238E27FC236}">
                <a16:creationId xmlns:a16="http://schemas.microsoft.com/office/drawing/2014/main" id="{03B6280D-9E9C-4B24-0D52-50288439A32E}"/>
              </a:ext>
            </a:extLst>
          </p:cNvPr>
          <p:cNvSpPr>
            <a:spLocks noGrp="1"/>
          </p:cNvSpPr>
          <p:nvPr>
            <p:ph type="ftr" sz="quarter" idx="11"/>
          </p:nvPr>
        </p:nvSpPr>
        <p:spPr/>
        <p:txBody>
          <a:bodyPr/>
          <a:lstStyle/>
          <a:p>
            <a:r>
              <a:rPr lang="en-US"/>
              <a:t>Electrical &amp; Electronics System EE1002</a:t>
            </a:r>
          </a:p>
        </p:txBody>
      </p:sp>
      <p:sp>
        <p:nvSpPr>
          <p:cNvPr id="11" name="Slide Number Placeholder 10">
            <a:extLst>
              <a:ext uri="{FF2B5EF4-FFF2-40B4-BE49-F238E27FC236}">
                <a16:creationId xmlns:a16="http://schemas.microsoft.com/office/drawing/2014/main" id="{3012B307-4052-AB1F-E405-FF42AE9F3DEA}"/>
              </a:ext>
            </a:extLst>
          </p:cNvPr>
          <p:cNvSpPr>
            <a:spLocks noGrp="1"/>
          </p:cNvSpPr>
          <p:nvPr>
            <p:ph type="sldNum" sz="quarter" idx="12"/>
          </p:nvPr>
        </p:nvSpPr>
        <p:spPr/>
        <p:txBody>
          <a:bodyPr/>
          <a:lstStyle/>
          <a:p>
            <a:fld id="{3A98EE3D-8CD1-4C3F-BD1C-C98C9596463C}" type="slidenum">
              <a:rPr lang="en-US" smtClean="0"/>
              <a:t>19</a:t>
            </a:fld>
            <a:endParaRPr lang="en-US"/>
          </a:p>
        </p:txBody>
      </p:sp>
      <p:sp>
        <p:nvSpPr>
          <p:cNvPr id="10" name="Rectangle 9">
            <a:extLst>
              <a:ext uri="{FF2B5EF4-FFF2-40B4-BE49-F238E27FC236}">
                <a16:creationId xmlns:a16="http://schemas.microsoft.com/office/drawing/2014/main" id="{AA115B1D-51F2-38F5-455C-7DBCD0332B4C}"/>
              </a:ext>
            </a:extLst>
          </p:cNvPr>
          <p:cNvSpPr/>
          <p:nvPr/>
        </p:nvSpPr>
        <p:spPr>
          <a:xfrm>
            <a:off x="894570" y="750894"/>
            <a:ext cx="10133095" cy="646331"/>
          </a:xfrm>
          <a:prstGeom prst="rect">
            <a:avLst/>
          </a:prstGeom>
        </p:spPr>
        <p:txBody>
          <a:bodyPr wrap="none">
            <a:spAutoFit/>
          </a:bodyPr>
          <a:lstStyle/>
          <a:p>
            <a:r>
              <a:rPr lang="en-US" altLang="en-US" b="1" dirty="0">
                <a:solidFill>
                  <a:srgbClr val="FF0000"/>
                </a:solidFill>
              </a:rPr>
              <a:t>Problem-1: </a:t>
            </a:r>
            <a:r>
              <a:rPr lang="en-IN" dirty="0">
                <a:solidFill>
                  <a:srgbClr val="FF0000"/>
                </a:solidFill>
              </a:rPr>
              <a:t>Find the value of load resistance </a:t>
            </a:r>
            <a:r>
              <a:rPr lang="en-IN" i="1" dirty="0">
                <a:solidFill>
                  <a:srgbClr val="FF0000"/>
                </a:solidFill>
              </a:rPr>
              <a:t>R</a:t>
            </a:r>
            <a:r>
              <a:rPr lang="en-IN" dirty="0">
                <a:solidFill>
                  <a:srgbClr val="FF0000"/>
                </a:solidFill>
              </a:rPr>
              <a:t>L for maximum power flow through it in the circuit shown in</a:t>
            </a:r>
          </a:p>
          <a:p>
            <a:r>
              <a:rPr lang="en-IN" dirty="0">
                <a:solidFill>
                  <a:srgbClr val="FF0000"/>
                </a:solidFill>
              </a:rPr>
              <a:t>Figure1.</a:t>
            </a:r>
          </a:p>
        </p:txBody>
      </p:sp>
      <p:pic>
        <p:nvPicPr>
          <p:cNvPr id="12" name="Picture 11">
            <a:extLst>
              <a:ext uri="{FF2B5EF4-FFF2-40B4-BE49-F238E27FC236}">
                <a16:creationId xmlns:a16="http://schemas.microsoft.com/office/drawing/2014/main" id="{F5DB5CC7-2A9B-AA77-02C4-C10A845E19CC}"/>
              </a:ext>
            </a:extLst>
          </p:cNvPr>
          <p:cNvPicPr>
            <a:picLocks noChangeAspect="1"/>
          </p:cNvPicPr>
          <p:nvPr/>
        </p:nvPicPr>
        <p:blipFill>
          <a:blip r:embed="rId2"/>
          <a:stretch>
            <a:fillRect/>
          </a:stretch>
        </p:blipFill>
        <p:spPr>
          <a:xfrm>
            <a:off x="1228126" y="4521734"/>
            <a:ext cx="3791377" cy="1775604"/>
          </a:xfrm>
          <a:prstGeom prst="rect">
            <a:avLst/>
          </a:prstGeom>
        </p:spPr>
      </p:pic>
      <p:pic>
        <p:nvPicPr>
          <p:cNvPr id="13" name="Picture 12">
            <a:extLst>
              <a:ext uri="{FF2B5EF4-FFF2-40B4-BE49-F238E27FC236}">
                <a16:creationId xmlns:a16="http://schemas.microsoft.com/office/drawing/2014/main" id="{0FCFD314-360C-F824-293A-8D5D830896D9}"/>
              </a:ext>
            </a:extLst>
          </p:cNvPr>
          <p:cNvPicPr>
            <a:picLocks noChangeAspect="1"/>
          </p:cNvPicPr>
          <p:nvPr/>
        </p:nvPicPr>
        <p:blipFill>
          <a:blip r:embed="rId3"/>
          <a:stretch>
            <a:fillRect/>
          </a:stretch>
        </p:blipFill>
        <p:spPr>
          <a:xfrm>
            <a:off x="3738670" y="1316186"/>
            <a:ext cx="3718385" cy="1595735"/>
          </a:xfrm>
          <a:prstGeom prst="rect">
            <a:avLst/>
          </a:prstGeom>
        </p:spPr>
      </p:pic>
      <p:sp>
        <p:nvSpPr>
          <p:cNvPr id="14" name="Rectangle 13">
            <a:extLst>
              <a:ext uri="{FF2B5EF4-FFF2-40B4-BE49-F238E27FC236}">
                <a16:creationId xmlns:a16="http://schemas.microsoft.com/office/drawing/2014/main" id="{714BA8E1-E669-071C-0FAB-5EEB949CA9B6}"/>
              </a:ext>
            </a:extLst>
          </p:cNvPr>
          <p:cNvSpPr/>
          <p:nvPr/>
        </p:nvSpPr>
        <p:spPr>
          <a:xfrm>
            <a:off x="581190" y="3560564"/>
            <a:ext cx="10759857" cy="1200329"/>
          </a:xfrm>
          <a:prstGeom prst="rect">
            <a:avLst/>
          </a:prstGeom>
        </p:spPr>
        <p:txBody>
          <a:bodyPr wrap="square">
            <a:spAutoFit/>
          </a:bodyPr>
          <a:lstStyle/>
          <a:p>
            <a:pPr algn="just"/>
            <a:r>
              <a:rPr lang="en-IN" dirty="0">
                <a:latin typeface="TimesNewRomanPS"/>
              </a:rPr>
              <a:t>The power drawn by the load resistor </a:t>
            </a:r>
            <a:r>
              <a:rPr lang="en-IN" i="1" dirty="0">
                <a:latin typeface="TimesNewRomanPS-Italic"/>
              </a:rPr>
              <a:t>R</a:t>
            </a:r>
            <a:r>
              <a:rPr lang="en-IN" sz="800" dirty="0">
                <a:latin typeface="TimesNewRomanPS"/>
              </a:rPr>
              <a:t>L </a:t>
            </a:r>
            <a:r>
              <a:rPr lang="en-IN" dirty="0">
                <a:latin typeface="TimesNewRomanPS"/>
              </a:rPr>
              <a:t>will be maximum when its value is equal to the </a:t>
            </a:r>
            <a:r>
              <a:rPr lang="en-IN" dirty="0" err="1">
                <a:latin typeface="TimesNewRomanPS"/>
              </a:rPr>
              <a:t>Thevenin</a:t>
            </a:r>
            <a:r>
              <a:rPr lang="en-IN" dirty="0">
                <a:latin typeface="TimesNewRomanPS"/>
              </a:rPr>
              <a:t> equivalent resistance of the network. To determine </a:t>
            </a:r>
            <a:r>
              <a:rPr lang="en-IN" i="1" dirty="0" err="1">
                <a:latin typeface="TimesNewRomanPS-Italic"/>
              </a:rPr>
              <a:t>R</a:t>
            </a:r>
            <a:r>
              <a:rPr lang="en-IN" sz="800" dirty="0" err="1">
                <a:latin typeface="TimesNewRomanPS"/>
              </a:rPr>
              <a:t>th</a:t>
            </a:r>
            <a:r>
              <a:rPr lang="en-IN" sz="800" dirty="0">
                <a:latin typeface="TimesNewRomanPS"/>
              </a:rPr>
              <a:t> </a:t>
            </a:r>
            <a:r>
              <a:rPr lang="en-IN" dirty="0">
                <a:latin typeface="TimesNewRomanPS"/>
              </a:rPr>
              <a:t>across terminal AB (load), remove </a:t>
            </a:r>
            <a:r>
              <a:rPr lang="en-IN" i="1" dirty="0">
                <a:latin typeface="TimesNewRomanPS-Italic"/>
              </a:rPr>
              <a:t>R</a:t>
            </a:r>
            <a:r>
              <a:rPr lang="en-IN" sz="800" dirty="0">
                <a:latin typeface="TimesNewRomanPS"/>
              </a:rPr>
              <a:t>L </a:t>
            </a:r>
            <a:r>
              <a:rPr lang="en-IN" dirty="0">
                <a:latin typeface="TimesNewRomanPS"/>
              </a:rPr>
              <a:t>and replace the sources by their internal resistances, that is, short circuit the voltage source and open circuit the current source, as shown in Figure 2.</a:t>
            </a:r>
            <a:endParaRPr lang="en-IN" dirty="0"/>
          </a:p>
        </p:txBody>
      </p:sp>
      <p:sp>
        <p:nvSpPr>
          <p:cNvPr id="15" name="TextBox 14">
            <a:extLst>
              <a:ext uri="{FF2B5EF4-FFF2-40B4-BE49-F238E27FC236}">
                <a16:creationId xmlns:a16="http://schemas.microsoft.com/office/drawing/2014/main" id="{EBFDEFEB-CA91-714F-D2E1-723086C2DA57}"/>
              </a:ext>
            </a:extLst>
          </p:cNvPr>
          <p:cNvSpPr txBox="1"/>
          <p:nvPr/>
        </p:nvSpPr>
        <p:spPr>
          <a:xfrm>
            <a:off x="5135248" y="3020943"/>
            <a:ext cx="1916483" cy="369332"/>
          </a:xfrm>
          <a:prstGeom prst="rect">
            <a:avLst/>
          </a:prstGeom>
          <a:noFill/>
        </p:spPr>
        <p:txBody>
          <a:bodyPr wrap="square" rtlCol="0">
            <a:spAutoFit/>
          </a:bodyPr>
          <a:lstStyle/>
          <a:p>
            <a:r>
              <a:rPr lang="en-IN" dirty="0"/>
              <a:t>Fig 1</a:t>
            </a:r>
          </a:p>
        </p:txBody>
      </p:sp>
      <p:sp>
        <p:nvSpPr>
          <p:cNvPr id="16" name="TextBox 15">
            <a:extLst>
              <a:ext uri="{FF2B5EF4-FFF2-40B4-BE49-F238E27FC236}">
                <a16:creationId xmlns:a16="http://schemas.microsoft.com/office/drawing/2014/main" id="{33791F63-9C46-DC81-4EDB-117D03E4AE85}"/>
              </a:ext>
            </a:extLst>
          </p:cNvPr>
          <p:cNvSpPr txBox="1"/>
          <p:nvPr/>
        </p:nvSpPr>
        <p:spPr>
          <a:xfrm>
            <a:off x="2578049" y="6144657"/>
            <a:ext cx="1916483" cy="369332"/>
          </a:xfrm>
          <a:prstGeom prst="rect">
            <a:avLst/>
          </a:prstGeom>
          <a:noFill/>
        </p:spPr>
        <p:txBody>
          <a:bodyPr wrap="square" rtlCol="0">
            <a:spAutoFit/>
          </a:bodyPr>
          <a:lstStyle/>
          <a:p>
            <a:r>
              <a:rPr lang="en-IN" dirty="0"/>
              <a:t>Fig 2</a:t>
            </a:r>
          </a:p>
        </p:txBody>
      </p:sp>
      <p:pic>
        <p:nvPicPr>
          <p:cNvPr id="17" name="Picture 16">
            <a:extLst>
              <a:ext uri="{FF2B5EF4-FFF2-40B4-BE49-F238E27FC236}">
                <a16:creationId xmlns:a16="http://schemas.microsoft.com/office/drawing/2014/main" id="{CF769B6E-4CAD-623D-58F9-7B0032DB52A9}"/>
              </a:ext>
            </a:extLst>
          </p:cNvPr>
          <p:cNvPicPr>
            <a:picLocks noChangeAspect="1"/>
          </p:cNvPicPr>
          <p:nvPr/>
        </p:nvPicPr>
        <p:blipFill>
          <a:blip r:embed="rId4"/>
          <a:stretch>
            <a:fillRect/>
          </a:stretch>
        </p:blipFill>
        <p:spPr>
          <a:xfrm>
            <a:off x="5876136" y="4784867"/>
            <a:ext cx="3630141" cy="507576"/>
          </a:xfrm>
          <a:prstGeom prst="rect">
            <a:avLst/>
          </a:prstGeom>
        </p:spPr>
      </p:pic>
      <p:sp>
        <p:nvSpPr>
          <p:cNvPr id="18" name="Rectangle 17">
            <a:extLst>
              <a:ext uri="{FF2B5EF4-FFF2-40B4-BE49-F238E27FC236}">
                <a16:creationId xmlns:a16="http://schemas.microsoft.com/office/drawing/2014/main" id="{B673CB63-0738-93CE-C6E9-9A83D2C5F550}"/>
              </a:ext>
            </a:extLst>
          </p:cNvPr>
          <p:cNvSpPr/>
          <p:nvPr/>
        </p:nvSpPr>
        <p:spPr>
          <a:xfrm>
            <a:off x="9928159" y="4791849"/>
            <a:ext cx="1260281" cy="369332"/>
          </a:xfrm>
          <a:prstGeom prst="rect">
            <a:avLst/>
          </a:prstGeom>
        </p:spPr>
        <p:txBody>
          <a:bodyPr wrap="none">
            <a:spAutoFit/>
          </a:bodyPr>
          <a:lstStyle/>
          <a:p>
            <a:r>
              <a:rPr lang="en-US" altLang="en-US" dirty="0" err="1"/>
              <a:t>R</a:t>
            </a:r>
            <a:r>
              <a:rPr lang="en-US" altLang="en-US" baseline="-25000" dirty="0" err="1"/>
              <a:t>th</a:t>
            </a:r>
            <a:r>
              <a:rPr lang="en-US" altLang="en-US" dirty="0"/>
              <a:t> = 2.43</a:t>
            </a:r>
            <a:r>
              <a:rPr lang="el-GR" altLang="en-US" dirty="0"/>
              <a:t>Ω</a:t>
            </a:r>
            <a:r>
              <a:rPr lang="en-US" altLang="en-US" baseline="-25000" dirty="0"/>
              <a:t> </a:t>
            </a:r>
            <a:endParaRPr lang="en-IN" dirty="0"/>
          </a:p>
        </p:txBody>
      </p:sp>
      <p:sp>
        <p:nvSpPr>
          <p:cNvPr id="19" name="Rectangle 18">
            <a:extLst>
              <a:ext uri="{FF2B5EF4-FFF2-40B4-BE49-F238E27FC236}">
                <a16:creationId xmlns:a16="http://schemas.microsoft.com/office/drawing/2014/main" id="{0A1A923D-B353-F3D4-3225-BC44F10D6C5F}"/>
              </a:ext>
            </a:extLst>
          </p:cNvPr>
          <p:cNvSpPr/>
          <p:nvPr/>
        </p:nvSpPr>
        <p:spPr>
          <a:xfrm>
            <a:off x="5193951" y="5412388"/>
            <a:ext cx="6823601" cy="369332"/>
          </a:xfrm>
          <a:prstGeom prst="rect">
            <a:avLst/>
          </a:prstGeom>
        </p:spPr>
        <p:txBody>
          <a:bodyPr wrap="square">
            <a:spAutoFit/>
          </a:bodyPr>
          <a:lstStyle/>
          <a:p>
            <a:r>
              <a:rPr lang="en-IN" dirty="0">
                <a:latin typeface="TimesNewRomanPS"/>
              </a:rPr>
              <a:t>The power transferred to the load by the source will be maximum when:</a:t>
            </a:r>
            <a:endParaRPr lang="en-IN" dirty="0"/>
          </a:p>
        </p:txBody>
      </p:sp>
      <p:sp>
        <p:nvSpPr>
          <p:cNvPr id="20" name="Rectangle 19">
            <a:extLst>
              <a:ext uri="{FF2B5EF4-FFF2-40B4-BE49-F238E27FC236}">
                <a16:creationId xmlns:a16="http://schemas.microsoft.com/office/drawing/2014/main" id="{0628D252-B3BA-5DD8-2041-301DF07A8D2D}"/>
              </a:ext>
            </a:extLst>
          </p:cNvPr>
          <p:cNvSpPr/>
          <p:nvPr/>
        </p:nvSpPr>
        <p:spPr>
          <a:xfrm>
            <a:off x="7691206" y="5867658"/>
            <a:ext cx="1726755" cy="646331"/>
          </a:xfrm>
          <a:prstGeom prst="rect">
            <a:avLst/>
          </a:prstGeom>
        </p:spPr>
        <p:txBody>
          <a:bodyPr wrap="none">
            <a:spAutoFit/>
          </a:bodyPr>
          <a:lstStyle/>
          <a:p>
            <a:r>
              <a:rPr lang="en-IN" i="1" dirty="0">
                <a:latin typeface="TimesNewRomanPS-Italic"/>
              </a:rPr>
              <a:t>R</a:t>
            </a:r>
            <a:r>
              <a:rPr lang="en-IN" sz="800" dirty="0">
                <a:latin typeface="TimesNewRomanPS"/>
              </a:rPr>
              <a:t>L </a:t>
            </a:r>
            <a:r>
              <a:rPr lang="en-IN" dirty="0">
                <a:latin typeface="Symbol" panose="05050102010706020507" pitchFamily="18" charset="2"/>
              </a:rPr>
              <a:t>= </a:t>
            </a:r>
            <a:r>
              <a:rPr lang="en-IN" i="1" dirty="0" err="1">
                <a:latin typeface="TimesNewRomanPS-Italic"/>
              </a:rPr>
              <a:t>R</a:t>
            </a:r>
            <a:r>
              <a:rPr lang="en-IN" sz="800" dirty="0" err="1">
                <a:latin typeface="TimesNewRomanPS"/>
              </a:rPr>
              <a:t>th</a:t>
            </a:r>
            <a:r>
              <a:rPr lang="en-IN" sz="800" dirty="0">
                <a:latin typeface="TimesNewRomanPS"/>
              </a:rPr>
              <a:t> </a:t>
            </a:r>
            <a:r>
              <a:rPr lang="en-IN" dirty="0">
                <a:latin typeface="Symbol" panose="05050102010706020507" pitchFamily="18" charset="2"/>
              </a:rPr>
              <a:t>= </a:t>
            </a:r>
            <a:r>
              <a:rPr lang="en-IN" dirty="0">
                <a:latin typeface="TimesNewRomanPS"/>
              </a:rPr>
              <a:t>2.43</a:t>
            </a:r>
            <a:r>
              <a:rPr lang="el-GR" altLang="en-US" dirty="0"/>
              <a:t>Ω</a:t>
            </a:r>
            <a:r>
              <a:rPr lang="en-US" altLang="en-US" baseline="-25000" dirty="0"/>
              <a:t> </a:t>
            </a:r>
            <a:endParaRPr lang="en-IN" dirty="0"/>
          </a:p>
          <a:p>
            <a:endParaRPr lang="en-IN" dirty="0"/>
          </a:p>
        </p:txBody>
      </p:sp>
    </p:spTree>
    <p:extLst>
      <p:ext uri="{BB962C8B-B14F-4D97-AF65-F5344CB8AC3E}">
        <p14:creationId xmlns:p14="http://schemas.microsoft.com/office/powerpoint/2010/main" val="24474883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DD60C94-0C9C-47B7-BE88-045235ACCC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3CA3CD-620A-4E5E-A1C7-BBB18570C299}"/>
              </a:ext>
            </a:extLst>
          </p:cNvPr>
          <p:cNvSpPr>
            <a:spLocks noGrp="1"/>
          </p:cNvSpPr>
          <p:nvPr>
            <p:ph type="ctrTitle"/>
          </p:nvPr>
        </p:nvSpPr>
        <p:spPr>
          <a:xfrm>
            <a:off x="446533" y="1552397"/>
            <a:ext cx="7231784" cy="3654081"/>
          </a:xfrm>
        </p:spPr>
        <p:txBody>
          <a:bodyPr anchor="ctr">
            <a:normAutofit/>
          </a:bodyPr>
          <a:lstStyle/>
          <a:p>
            <a:r>
              <a:rPr lang="en-US" sz="5400" dirty="0">
                <a:solidFill>
                  <a:schemeClr val="tx2"/>
                </a:solidFill>
              </a:rPr>
              <a:t>Session outcome</a:t>
            </a:r>
          </a:p>
        </p:txBody>
      </p:sp>
      <p:sp>
        <p:nvSpPr>
          <p:cNvPr id="3" name="Subtitle 2">
            <a:extLst>
              <a:ext uri="{FF2B5EF4-FFF2-40B4-BE49-F238E27FC236}">
                <a16:creationId xmlns:a16="http://schemas.microsoft.com/office/drawing/2014/main" id="{380BEE3A-B36C-4174-A295-3E5F260225DE}"/>
              </a:ext>
            </a:extLst>
          </p:cNvPr>
          <p:cNvSpPr>
            <a:spLocks noGrp="1"/>
          </p:cNvSpPr>
          <p:nvPr>
            <p:ph type="subTitle" idx="1"/>
          </p:nvPr>
        </p:nvSpPr>
        <p:spPr>
          <a:xfrm>
            <a:off x="7678317" y="1552397"/>
            <a:ext cx="4062129" cy="3654082"/>
          </a:xfrm>
        </p:spPr>
        <p:txBody>
          <a:bodyPr anchor="ctr">
            <a:normAutofit/>
          </a:bodyPr>
          <a:lstStyle/>
          <a:p>
            <a:r>
              <a:rPr lang="en-US" sz="2800" dirty="0">
                <a:solidFill>
                  <a:srgbClr val="0070C0"/>
                </a:solidFill>
                <a:latin typeface="Agency FB" panose="020B0503020202020204" pitchFamily="34" charset="0"/>
              </a:rPr>
              <a:t>“</a:t>
            </a:r>
            <a:r>
              <a:rPr lang="en-IN" sz="2400" dirty="0"/>
              <a:t>Analyse DC circuit using Thevenin’s theorem</a:t>
            </a:r>
            <a:r>
              <a:rPr lang="en-US" sz="2400" dirty="0">
                <a:solidFill>
                  <a:srgbClr val="0070C0"/>
                </a:solidFill>
                <a:latin typeface="Agency FB" panose="020B0503020202020204" pitchFamily="34" charset="0"/>
              </a:rPr>
              <a:t>  &amp; </a:t>
            </a:r>
            <a:r>
              <a:rPr lang="en-IN" sz="2400" dirty="0"/>
              <a:t>Maximum Power Transfer Theorem</a:t>
            </a:r>
            <a:r>
              <a:rPr lang="en-US" sz="2800" dirty="0">
                <a:solidFill>
                  <a:srgbClr val="0070C0"/>
                </a:solidFill>
                <a:latin typeface="Agency FB" panose="020B0503020202020204" pitchFamily="34" charset="0"/>
              </a:rPr>
              <a:t>”</a:t>
            </a:r>
          </a:p>
        </p:txBody>
      </p:sp>
      <p:sp>
        <p:nvSpPr>
          <p:cNvPr id="10" name="Rectangle 9">
            <a:extLst>
              <a:ext uri="{FF2B5EF4-FFF2-40B4-BE49-F238E27FC236}">
                <a16:creationId xmlns:a16="http://schemas.microsoft.com/office/drawing/2014/main" id="{BFCF7016-AC99-433F-B943-24C3736E06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457200"/>
            <a:ext cx="7579574" cy="64361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A03737D1-A930-4E3E-9160-3CD4AEC72A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1" y="453642"/>
            <a:ext cx="3615596" cy="645113"/>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F71CFF33-010E-4E26-A285-83B1829823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5707627"/>
            <a:ext cx="11293913" cy="64922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3" name="Footer Placeholder 12">
            <a:extLst>
              <a:ext uri="{FF2B5EF4-FFF2-40B4-BE49-F238E27FC236}">
                <a16:creationId xmlns:a16="http://schemas.microsoft.com/office/drawing/2014/main" id="{FA5C7F33-64C7-282B-E03B-CF572D454C36}"/>
              </a:ext>
            </a:extLst>
          </p:cNvPr>
          <p:cNvSpPr>
            <a:spLocks noGrp="1"/>
          </p:cNvSpPr>
          <p:nvPr>
            <p:ph type="ftr" sz="quarter" idx="11"/>
          </p:nvPr>
        </p:nvSpPr>
        <p:spPr>
          <a:xfrm>
            <a:off x="581190" y="6435453"/>
            <a:ext cx="4214092" cy="365125"/>
          </a:xfrm>
        </p:spPr>
        <p:txBody>
          <a:bodyPr/>
          <a:lstStyle/>
          <a:p>
            <a:r>
              <a:rPr lang="en-US" sz="1200" dirty="0"/>
              <a:t>Electrical &amp; Electronics System EE1002</a:t>
            </a:r>
          </a:p>
        </p:txBody>
      </p:sp>
      <p:sp>
        <p:nvSpPr>
          <p:cNvPr id="15" name="Slide Number Placeholder 14">
            <a:extLst>
              <a:ext uri="{FF2B5EF4-FFF2-40B4-BE49-F238E27FC236}">
                <a16:creationId xmlns:a16="http://schemas.microsoft.com/office/drawing/2014/main" id="{84BC8760-023A-DFC0-F205-043DD70BEA58}"/>
              </a:ext>
            </a:extLst>
          </p:cNvPr>
          <p:cNvSpPr>
            <a:spLocks noGrp="1"/>
          </p:cNvSpPr>
          <p:nvPr>
            <p:ph type="sldNum" sz="quarter" idx="12"/>
          </p:nvPr>
        </p:nvSpPr>
        <p:spPr/>
        <p:txBody>
          <a:bodyPr/>
          <a:lstStyle/>
          <a:p>
            <a:fld id="{3A98EE3D-8CD1-4C3F-BD1C-C98C9596463C}" type="slidenum">
              <a:rPr lang="en-US" smtClean="0"/>
              <a:t>2</a:t>
            </a:fld>
            <a:endParaRPr lang="en-US"/>
          </a:p>
        </p:txBody>
      </p:sp>
    </p:spTree>
    <p:extLst>
      <p:ext uri="{BB962C8B-B14F-4D97-AF65-F5344CB8AC3E}">
        <p14:creationId xmlns:p14="http://schemas.microsoft.com/office/powerpoint/2010/main" val="2862555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38733D19-FF76-4DF6-985F-DB050AF87F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B8931767-514A-4E70-9129-DB6B46BFA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80" name="Rectangle 79">
            <a:extLst>
              <a:ext uri="{FF2B5EF4-FFF2-40B4-BE49-F238E27FC236}">
                <a16:creationId xmlns:a16="http://schemas.microsoft.com/office/drawing/2014/main" id="{092556C3-D615-4E70-B4AD-7791DE6BBD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36" name="Rectangle 81">
            <a:extLst>
              <a:ext uri="{FF2B5EF4-FFF2-40B4-BE49-F238E27FC236}">
                <a16:creationId xmlns:a16="http://schemas.microsoft.com/office/drawing/2014/main" id="{5D468424-DF72-426E-8DB3-F91B8857CB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446535" y="6572250"/>
            <a:ext cx="11298932"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Footer Placeholder 8">
            <a:extLst>
              <a:ext uri="{FF2B5EF4-FFF2-40B4-BE49-F238E27FC236}">
                <a16:creationId xmlns:a16="http://schemas.microsoft.com/office/drawing/2014/main" id="{03B6280D-9E9C-4B24-0D52-50288439A32E}"/>
              </a:ext>
            </a:extLst>
          </p:cNvPr>
          <p:cNvSpPr>
            <a:spLocks noGrp="1"/>
          </p:cNvSpPr>
          <p:nvPr>
            <p:ph type="ftr" sz="quarter" idx="11"/>
          </p:nvPr>
        </p:nvSpPr>
        <p:spPr/>
        <p:txBody>
          <a:bodyPr/>
          <a:lstStyle/>
          <a:p>
            <a:r>
              <a:rPr lang="en-US"/>
              <a:t>Electrical &amp; Electronics System EE1002</a:t>
            </a:r>
          </a:p>
        </p:txBody>
      </p:sp>
      <p:sp>
        <p:nvSpPr>
          <p:cNvPr id="11" name="Slide Number Placeholder 10">
            <a:extLst>
              <a:ext uri="{FF2B5EF4-FFF2-40B4-BE49-F238E27FC236}">
                <a16:creationId xmlns:a16="http://schemas.microsoft.com/office/drawing/2014/main" id="{3012B307-4052-AB1F-E405-FF42AE9F3DEA}"/>
              </a:ext>
            </a:extLst>
          </p:cNvPr>
          <p:cNvSpPr>
            <a:spLocks noGrp="1"/>
          </p:cNvSpPr>
          <p:nvPr>
            <p:ph type="sldNum" sz="quarter" idx="12"/>
          </p:nvPr>
        </p:nvSpPr>
        <p:spPr/>
        <p:txBody>
          <a:bodyPr/>
          <a:lstStyle/>
          <a:p>
            <a:fld id="{3A98EE3D-8CD1-4C3F-BD1C-C98C9596463C}" type="slidenum">
              <a:rPr lang="en-US" smtClean="0"/>
              <a:t>20</a:t>
            </a:fld>
            <a:endParaRPr lang="en-US"/>
          </a:p>
        </p:txBody>
      </p:sp>
      <p:sp>
        <p:nvSpPr>
          <p:cNvPr id="2" name="Rectangle 1">
            <a:extLst>
              <a:ext uri="{FF2B5EF4-FFF2-40B4-BE49-F238E27FC236}">
                <a16:creationId xmlns:a16="http://schemas.microsoft.com/office/drawing/2014/main" id="{F8228D34-A168-CA37-04A7-FBD8FAFA1B7C}"/>
              </a:ext>
            </a:extLst>
          </p:cNvPr>
          <p:cNvSpPr/>
          <p:nvPr/>
        </p:nvSpPr>
        <p:spPr>
          <a:xfrm>
            <a:off x="581192" y="833974"/>
            <a:ext cx="10997622" cy="646331"/>
          </a:xfrm>
          <a:prstGeom prst="rect">
            <a:avLst/>
          </a:prstGeom>
        </p:spPr>
        <p:txBody>
          <a:bodyPr wrap="square">
            <a:spAutoFit/>
          </a:bodyPr>
          <a:lstStyle/>
          <a:p>
            <a:r>
              <a:rPr lang="en-US" altLang="en-US" dirty="0">
                <a:solidFill>
                  <a:srgbClr val="FF0000"/>
                </a:solidFill>
              </a:rPr>
              <a:t>Problem-2: </a:t>
            </a:r>
            <a:r>
              <a:rPr lang="en-IN" altLang="en-US" dirty="0">
                <a:solidFill>
                  <a:srgbClr val="FF0000"/>
                </a:solidFill>
              </a:rPr>
              <a:t>D</a:t>
            </a:r>
            <a:r>
              <a:rPr lang="en-IN" dirty="0">
                <a:solidFill>
                  <a:srgbClr val="FF0000"/>
                </a:solidFill>
              </a:rPr>
              <a:t>etermine the value of load resistance RL to give maximum  power transfer and the power delivered to the load as shown in Figure1.</a:t>
            </a:r>
          </a:p>
        </p:txBody>
      </p:sp>
      <p:pic>
        <p:nvPicPr>
          <p:cNvPr id="3" name="Picture 2">
            <a:extLst>
              <a:ext uri="{FF2B5EF4-FFF2-40B4-BE49-F238E27FC236}">
                <a16:creationId xmlns:a16="http://schemas.microsoft.com/office/drawing/2014/main" id="{DF6744C8-AE9B-87C0-EBDE-215F14107A9C}"/>
              </a:ext>
            </a:extLst>
          </p:cNvPr>
          <p:cNvPicPr>
            <a:picLocks noChangeAspect="1"/>
          </p:cNvPicPr>
          <p:nvPr/>
        </p:nvPicPr>
        <p:blipFill>
          <a:blip r:embed="rId2"/>
          <a:stretch>
            <a:fillRect/>
          </a:stretch>
        </p:blipFill>
        <p:spPr>
          <a:xfrm>
            <a:off x="5173618" y="1194204"/>
            <a:ext cx="3136161" cy="2042978"/>
          </a:xfrm>
          <a:prstGeom prst="rect">
            <a:avLst/>
          </a:prstGeom>
        </p:spPr>
      </p:pic>
      <p:sp>
        <p:nvSpPr>
          <p:cNvPr id="4" name="Rectangle 3">
            <a:extLst>
              <a:ext uri="{FF2B5EF4-FFF2-40B4-BE49-F238E27FC236}">
                <a16:creationId xmlns:a16="http://schemas.microsoft.com/office/drawing/2014/main" id="{E38FBDBD-F44A-410E-C99B-DCB1695EF7A1}"/>
              </a:ext>
            </a:extLst>
          </p:cNvPr>
          <p:cNvSpPr/>
          <p:nvPr/>
        </p:nvSpPr>
        <p:spPr>
          <a:xfrm>
            <a:off x="581192" y="3523283"/>
            <a:ext cx="10171135" cy="646331"/>
          </a:xfrm>
          <a:prstGeom prst="rect">
            <a:avLst/>
          </a:prstGeom>
        </p:spPr>
        <p:txBody>
          <a:bodyPr wrap="square">
            <a:spAutoFit/>
          </a:bodyPr>
          <a:lstStyle/>
          <a:p>
            <a:r>
              <a:rPr lang="en-IN" dirty="0"/>
              <a:t>The equivalent resistance of the network when viewed from terminals A and B after removing resistor RL from the circuit and short circuiting the voltage source.</a:t>
            </a:r>
          </a:p>
        </p:txBody>
      </p:sp>
      <p:pic>
        <p:nvPicPr>
          <p:cNvPr id="5" name="Picture 4">
            <a:extLst>
              <a:ext uri="{FF2B5EF4-FFF2-40B4-BE49-F238E27FC236}">
                <a16:creationId xmlns:a16="http://schemas.microsoft.com/office/drawing/2014/main" id="{B0ADE04E-81DE-FB35-C4DA-F741D5509D3A}"/>
              </a:ext>
            </a:extLst>
          </p:cNvPr>
          <p:cNvPicPr>
            <a:picLocks noChangeAspect="1"/>
          </p:cNvPicPr>
          <p:nvPr/>
        </p:nvPicPr>
        <p:blipFill>
          <a:blip r:embed="rId3"/>
          <a:stretch>
            <a:fillRect/>
          </a:stretch>
        </p:blipFill>
        <p:spPr>
          <a:xfrm>
            <a:off x="909464" y="4242259"/>
            <a:ext cx="2537920" cy="1743362"/>
          </a:xfrm>
          <a:prstGeom prst="rect">
            <a:avLst/>
          </a:prstGeom>
        </p:spPr>
      </p:pic>
      <p:pic>
        <p:nvPicPr>
          <p:cNvPr id="6" name="Picture 5">
            <a:extLst>
              <a:ext uri="{FF2B5EF4-FFF2-40B4-BE49-F238E27FC236}">
                <a16:creationId xmlns:a16="http://schemas.microsoft.com/office/drawing/2014/main" id="{653DCAA8-6EBC-E94B-6DB2-8829287CBB8C}"/>
              </a:ext>
            </a:extLst>
          </p:cNvPr>
          <p:cNvPicPr>
            <a:picLocks noChangeAspect="1"/>
          </p:cNvPicPr>
          <p:nvPr/>
        </p:nvPicPr>
        <p:blipFill>
          <a:blip r:embed="rId4"/>
          <a:stretch>
            <a:fillRect/>
          </a:stretch>
        </p:blipFill>
        <p:spPr>
          <a:xfrm>
            <a:off x="4873681" y="5006502"/>
            <a:ext cx="3870937" cy="525645"/>
          </a:xfrm>
          <a:prstGeom prst="rect">
            <a:avLst/>
          </a:prstGeom>
        </p:spPr>
      </p:pic>
      <p:sp>
        <p:nvSpPr>
          <p:cNvPr id="8" name="TextBox 7">
            <a:extLst>
              <a:ext uri="{FF2B5EF4-FFF2-40B4-BE49-F238E27FC236}">
                <a16:creationId xmlns:a16="http://schemas.microsoft.com/office/drawing/2014/main" id="{D28A25F1-68CD-7ABE-9F3F-644105BCD38E}"/>
              </a:ext>
            </a:extLst>
          </p:cNvPr>
          <p:cNvSpPr txBox="1"/>
          <p:nvPr/>
        </p:nvSpPr>
        <p:spPr>
          <a:xfrm>
            <a:off x="6150763" y="3081306"/>
            <a:ext cx="1916483" cy="369332"/>
          </a:xfrm>
          <a:prstGeom prst="rect">
            <a:avLst/>
          </a:prstGeom>
          <a:noFill/>
        </p:spPr>
        <p:txBody>
          <a:bodyPr wrap="square" rtlCol="0">
            <a:spAutoFit/>
          </a:bodyPr>
          <a:lstStyle/>
          <a:p>
            <a:r>
              <a:rPr lang="en-IN" dirty="0"/>
              <a:t>Fig 1</a:t>
            </a:r>
          </a:p>
        </p:txBody>
      </p:sp>
      <p:sp>
        <p:nvSpPr>
          <p:cNvPr id="10" name="TextBox 9">
            <a:extLst>
              <a:ext uri="{FF2B5EF4-FFF2-40B4-BE49-F238E27FC236}">
                <a16:creationId xmlns:a16="http://schemas.microsoft.com/office/drawing/2014/main" id="{80612D2A-17DF-1A5F-A99C-4D9A33B60D87}"/>
              </a:ext>
            </a:extLst>
          </p:cNvPr>
          <p:cNvSpPr txBox="1"/>
          <p:nvPr/>
        </p:nvSpPr>
        <p:spPr>
          <a:xfrm>
            <a:off x="1760405" y="5923607"/>
            <a:ext cx="1916483" cy="369332"/>
          </a:xfrm>
          <a:prstGeom prst="rect">
            <a:avLst/>
          </a:prstGeom>
          <a:noFill/>
        </p:spPr>
        <p:txBody>
          <a:bodyPr wrap="square" rtlCol="0">
            <a:spAutoFit/>
          </a:bodyPr>
          <a:lstStyle/>
          <a:p>
            <a:r>
              <a:rPr lang="en-IN" dirty="0"/>
              <a:t>Fig 2</a:t>
            </a:r>
          </a:p>
        </p:txBody>
      </p:sp>
      <p:sp>
        <p:nvSpPr>
          <p:cNvPr id="12" name="TextBox 11">
            <a:extLst>
              <a:ext uri="{FF2B5EF4-FFF2-40B4-BE49-F238E27FC236}">
                <a16:creationId xmlns:a16="http://schemas.microsoft.com/office/drawing/2014/main" id="{6961E3D2-2318-140C-D42F-226DE8DC29B1}"/>
              </a:ext>
            </a:extLst>
          </p:cNvPr>
          <p:cNvSpPr txBox="1"/>
          <p:nvPr/>
        </p:nvSpPr>
        <p:spPr>
          <a:xfrm>
            <a:off x="4825215" y="4271049"/>
            <a:ext cx="2895583" cy="369332"/>
          </a:xfrm>
          <a:prstGeom prst="rect">
            <a:avLst/>
          </a:prstGeom>
          <a:noFill/>
        </p:spPr>
        <p:txBody>
          <a:bodyPr wrap="square" rtlCol="0">
            <a:spAutoFit/>
          </a:bodyPr>
          <a:lstStyle/>
          <a:p>
            <a:r>
              <a:rPr lang="en-IN" dirty="0"/>
              <a:t>We get Thevenin resistance </a:t>
            </a:r>
          </a:p>
        </p:txBody>
      </p:sp>
    </p:spTree>
    <p:extLst>
      <p:ext uri="{BB962C8B-B14F-4D97-AF65-F5344CB8AC3E}">
        <p14:creationId xmlns:p14="http://schemas.microsoft.com/office/powerpoint/2010/main" val="11758047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38733D19-FF76-4DF6-985F-DB050AF87F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B8931767-514A-4E70-9129-DB6B46BFA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80" name="Rectangle 79">
            <a:extLst>
              <a:ext uri="{FF2B5EF4-FFF2-40B4-BE49-F238E27FC236}">
                <a16:creationId xmlns:a16="http://schemas.microsoft.com/office/drawing/2014/main" id="{092556C3-D615-4E70-B4AD-7791DE6BBD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36" name="Rectangle 81">
            <a:extLst>
              <a:ext uri="{FF2B5EF4-FFF2-40B4-BE49-F238E27FC236}">
                <a16:creationId xmlns:a16="http://schemas.microsoft.com/office/drawing/2014/main" id="{5D468424-DF72-426E-8DB3-F91B8857CB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446535" y="6572250"/>
            <a:ext cx="11298932"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Footer Placeholder 8">
            <a:extLst>
              <a:ext uri="{FF2B5EF4-FFF2-40B4-BE49-F238E27FC236}">
                <a16:creationId xmlns:a16="http://schemas.microsoft.com/office/drawing/2014/main" id="{03B6280D-9E9C-4B24-0D52-50288439A32E}"/>
              </a:ext>
            </a:extLst>
          </p:cNvPr>
          <p:cNvSpPr>
            <a:spLocks noGrp="1"/>
          </p:cNvSpPr>
          <p:nvPr>
            <p:ph type="ftr" sz="quarter" idx="11"/>
          </p:nvPr>
        </p:nvSpPr>
        <p:spPr/>
        <p:txBody>
          <a:bodyPr/>
          <a:lstStyle/>
          <a:p>
            <a:r>
              <a:rPr lang="en-US"/>
              <a:t>Electrical &amp; Electronics System EE1002</a:t>
            </a:r>
          </a:p>
        </p:txBody>
      </p:sp>
      <p:sp>
        <p:nvSpPr>
          <p:cNvPr id="11" name="Slide Number Placeholder 10">
            <a:extLst>
              <a:ext uri="{FF2B5EF4-FFF2-40B4-BE49-F238E27FC236}">
                <a16:creationId xmlns:a16="http://schemas.microsoft.com/office/drawing/2014/main" id="{3012B307-4052-AB1F-E405-FF42AE9F3DEA}"/>
              </a:ext>
            </a:extLst>
          </p:cNvPr>
          <p:cNvSpPr>
            <a:spLocks noGrp="1"/>
          </p:cNvSpPr>
          <p:nvPr>
            <p:ph type="sldNum" sz="quarter" idx="12"/>
          </p:nvPr>
        </p:nvSpPr>
        <p:spPr/>
        <p:txBody>
          <a:bodyPr/>
          <a:lstStyle/>
          <a:p>
            <a:fld id="{3A98EE3D-8CD1-4C3F-BD1C-C98C9596463C}" type="slidenum">
              <a:rPr lang="en-US" smtClean="0"/>
              <a:t>21</a:t>
            </a:fld>
            <a:endParaRPr lang="en-US"/>
          </a:p>
        </p:txBody>
      </p:sp>
      <p:sp>
        <p:nvSpPr>
          <p:cNvPr id="2" name="Rectangle 1">
            <a:extLst>
              <a:ext uri="{FF2B5EF4-FFF2-40B4-BE49-F238E27FC236}">
                <a16:creationId xmlns:a16="http://schemas.microsoft.com/office/drawing/2014/main" id="{98BD7239-2408-94B6-C4AA-01799A9F8277}"/>
              </a:ext>
            </a:extLst>
          </p:cNvPr>
          <p:cNvSpPr/>
          <p:nvPr/>
        </p:nvSpPr>
        <p:spPr>
          <a:xfrm>
            <a:off x="446534" y="872901"/>
            <a:ext cx="10793260" cy="369332"/>
          </a:xfrm>
          <a:prstGeom prst="rect">
            <a:avLst/>
          </a:prstGeom>
        </p:spPr>
        <p:txBody>
          <a:bodyPr wrap="square">
            <a:spAutoFit/>
          </a:bodyPr>
          <a:lstStyle/>
          <a:p>
            <a:r>
              <a:rPr lang="en-IN" dirty="0"/>
              <a:t>Maximum power will be transferred to the load, when it is equal to </a:t>
            </a:r>
            <a:r>
              <a:rPr lang="en-IN" dirty="0" err="1"/>
              <a:t>Thevenin’s</a:t>
            </a:r>
            <a:r>
              <a:rPr lang="en-IN" dirty="0"/>
              <a:t> equivalent resistance </a:t>
            </a:r>
            <a:r>
              <a:rPr lang="en-IN" dirty="0" err="1"/>
              <a:t>Rth</a:t>
            </a:r>
            <a:r>
              <a:rPr lang="en-IN" dirty="0"/>
              <a:t>,</a:t>
            </a:r>
          </a:p>
        </p:txBody>
      </p:sp>
      <p:sp>
        <p:nvSpPr>
          <p:cNvPr id="3" name="Rectangle 2">
            <a:extLst>
              <a:ext uri="{FF2B5EF4-FFF2-40B4-BE49-F238E27FC236}">
                <a16:creationId xmlns:a16="http://schemas.microsoft.com/office/drawing/2014/main" id="{0CD1D6A1-6CA1-EBD4-1D22-74736D967E78}"/>
              </a:ext>
            </a:extLst>
          </p:cNvPr>
          <p:cNvSpPr/>
          <p:nvPr/>
        </p:nvSpPr>
        <p:spPr>
          <a:xfrm>
            <a:off x="4933785" y="1383968"/>
            <a:ext cx="1423788" cy="369332"/>
          </a:xfrm>
          <a:prstGeom prst="rect">
            <a:avLst/>
          </a:prstGeom>
        </p:spPr>
        <p:txBody>
          <a:bodyPr wrap="none">
            <a:spAutoFit/>
          </a:bodyPr>
          <a:lstStyle/>
          <a:p>
            <a:r>
              <a:rPr lang="en-IN" i="1" dirty="0">
                <a:latin typeface="TimesNewRomanPS-Italic"/>
              </a:rPr>
              <a:t>R</a:t>
            </a:r>
            <a:r>
              <a:rPr lang="en-IN" sz="800" dirty="0">
                <a:latin typeface="TimesNewRomanPS"/>
              </a:rPr>
              <a:t>L </a:t>
            </a:r>
            <a:r>
              <a:rPr lang="en-IN" dirty="0">
                <a:latin typeface="Symbol" panose="05050102010706020507" pitchFamily="18" charset="2"/>
              </a:rPr>
              <a:t>= </a:t>
            </a:r>
            <a:r>
              <a:rPr lang="en-IN" i="1" dirty="0" err="1">
                <a:latin typeface="TimesNewRomanPS-Italic"/>
              </a:rPr>
              <a:t>R</a:t>
            </a:r>
            <a:r>
              <a:rPr lang="en-IN" sz="800" dirty="0" err="1">
                <a:latin typeface="TimesNewRomanPS"/>
              </a:rPr>
              <a:t>th</a:t>
            </a:r>
            <a:r>
              <a:rPr lang="en-IN" sz="800" dirty="0">
                <a:latin typeface="TimesNewRomanPS"/>
              </a:rPr>
              <a:t> </a:t>
            </a:r>
            <a:r>
              <a:rPr lang="en-IN" dirty="0">
                <a:latin typeface="Symbol" panose="05050102010706020507" pitchFamily="18" charset="2"/>
              </a:rPr>
              <a:t>= </a:t>
            </a:r>
            <a:r>
              <a:rPr lang="en-IN" dirty="0">
                <a:latin typeface="TimesNewRomanPS"/>
              </a:rPr>
              <a:t>9</a:t>
            </a:r>
            <a:r>
              <a:rPr lang="el-GR" altLang="en-US" dirty="0"/>
              <a:t> Ω</a:t>
            </a:r>
            <a:endParaRPr lang="en-IN" dirty="0"/>
          </a:p>
        </p:txBody>
      </p:sp>
      <p:sp>
        <p:nvSpPr>
          <p:cNvPr id="4" name="Rectangle 3">
            <a:extLst>
              <a:ext uri="{FF2B5EF4-FFF2-40B4-BE49-F238E27FC236}">
                <a16:creationId xmlns:a16="http://schemas.microsoft.com/office/drawing/2014/main" id="{EDA0889F-70C5-435C-E2CF-856F0E2E8D33}"/>
              </a:ext>
            </a:extLst>
          </p:cNvPr>
          <p:cNvSpPr/>
          <p:nvPr/>
        </p:nvSpPr>
        <p:spPr>
          <a:xfrm>
            <a:off x="446534" y="1920189"/>
            <a:ext cx="11123112" cy="646331"/>
          </a:xfrm>
          <a:prstGeom prst="rect">
            <a:avLst/>
          </a:prstGeom>
        </p:spPr>
        <p:txBody>
          <a:bodyPr wrap="square">
            <a:spAutoFit/>
          </a:bodyPr>
          <a:lstStyle/>
          <a:p>
            <a:r>
              <a:rPr lang="en-IN" dirty="0"/>
              <a:t>When the terminals A and B are open (i.e., load resistor RL is removed), the current flowing</a:t>
            </a:r>
          </a:p>
          <a:p>
            <a:r>
              <a:rPr lang="en-IN" dirty="0"/>
              <a:t>through the mesh ECDFE, as shown in Figure.</a:t>
            </a:r>
          </a:p>
        </p:txBody>
      </p:sp>
      <p:pic>
        <p:nvPicPr>
          <p:cNvPr id="5" name="Picture 4">
            <a:extLst>
              <a:ext uri="{FF2B5EF4-FFF2-40B4-BE49-F238E27FC236}">
                <a16:creationId xmlns:a16="http://schemas.microsoft.com/office/drawing/2014/main" id="{BCFE33C6-9131-4406-8816-074D323F6C22}"/>
              </a:ext>
            </a:extLst>
          </p:cNvPr>
          <p:cNvPicPr>
            <a:picLocks noChangeAspect="1"/>
          </p:cNvPicPr>
          <p:nvPr/>
        </p:nvPicPr>
        <p:blipFill>
          <a:blip r:embed="rId2"/>
          <a:stretch>
            <a:fillRect/>
          </a:stretch>
        </p:blipFill>
        <p:spPr>
          <a:xfrm>
            <a:off x="1079132" y="2764683"/>
            <a:ext cx="2713626" cy="1781034"/>
          </a:xfrm>
          <a:prstGeom prst="rect">
            <a:avLst/>
          </a:prstGeom>
        </p:spPr>
      </p:pic>
      <p:pic>
        <p:nvPicPr>
          <p:cNvPr id="6" name="Picture 5">
            <a:extLst>
              <a:ext uri="{FF2B5EF4-FFF2-40B4-BE49-F238E27FC236}">
                <a16:creationId xmlns:a16="http://schemas.microsoft.com/office/drawing/2014/main" id="{C826520F-B72B-01D0-F279-F298B88A1D95}"/>
              </a:ext>
            </a:extLst>
          </p:cNvPr>
          <p:cNvPicPr>
            <a:picLocks noChangeAspect="1"/>
          </p:cNvPicPr>
          <p:nvPr/>
        </p:nvPicPr>
        <p:blipFill>
          <a:blip r:embed="rId3"/>
          <a:stretch>
            <a:fillRect/>
          </a:stretch>
        </p:blipFill>
        <p:spPr>
          <a:xfrm>
            <a:off x="5757683" y="2582157"/>
            <a:ext cx="1840818" cy="549933"/>
          </a:xfrm>
          <a:prstGeom prst="rect">
            <a:avLst/>
          </a:prstGeom>
        </p:spPr>
      </p:pic>
      <p:sp>
        <p:nvSpPr>
          <p:cNvPr id="8" name="Rectangle 7">
            <a:extLst>
              <a:ext uri="{FF2B5EF4-FFF2-40B4-BE49-F238E27FC236}">
                <a16:creationId xmlns:a16="http://schemas.microsoft.com/office/drawing/2014/main" id="{2C405C49-DF42-0E1A-5CB8-A9728C8BA854}"/>
              </a:ext>
            </a:extLst>
          </p:cNvPr>
          <p:cNvSpPr/>
          <p:nvPr/>
        </p:nvSpPr>
        <p:spPr>
          <a:xfrm>
            <a:off x="4325634" y="3455255"/>
            <a:ext cx="6697249" cy="369332"/>
          </a:xfrm>
          <a:prstGeom prst="rect">
            <a:avLst/>
          </a:prstGeom>
        </p:spPr>
        <p:txBody>
          <a:bodyPr wrap="square">
            <a:spAutoFit/>
          </a:bodyPr>
          <a:lstStyle/>
          <a:p>
            <a:r>
              <a:rPr lang="en-IN" dirty="0"/>
              <a:t>Open-circuit</a:t>
            </a:r>
            <a:r>
              <a:rPr lang="en-IN" dirty="0">
                <a:latin typeface="TimesNewRomanPS"/>
              </a:rPr>
              <a:t> </a:t>
            </a:r>
            <a:r>
              <a:rPr lang="en-IN" dirty="0"/>
              <a:t>voltage across </a:t>
            </a:r>
            <a:r>
              <a:rPr lang="en-IN" dirty="0">
                <a:latin typeface="TimesNewRomanPS"/>
              </a:rPr>
              <a:t>AB, </a:t>
            </a:r>
            <a:r>
              <a:rPr lang="en-IN" i="1" dirty="0">
                <a:latin typeface="TimesNewRomanPS-Italic"/>
              </a:rPr>
              <a:t>V</a:t>
            </a:r>
            <a:r>
              <a:rPr lang="en-IN" sz="800" dirty="0">
                <a:latin typeface="TimesNewRomanPS"/>
              </a:rPr>
              <a:t>AB </a:t>
            </a:r>
            <a:r>
              <a:rPr lang="en-IN" dirty="0">
                <a:latin typeface="Symbol" panose="05050102010706020507" pitchFamily="18" charset="2"/>
              </a:rPr>
              <a:t>= </a:t>
            </a:r>
            <a:r>
              <a:rPr lang="en-IN" i="1" dirty="0">
                <a:latin typeface="TimesNewRomanPS-Italic"/>
              </a:rPr>
              <a:t>V</a:t>
            </a:r>
            <a:r>
              <a:rPr lang="en-IN" sz="800" dirty="0">
                <a:latin typeface="TimesNewRomanPS"/>
              </a:rPr>
              <a:t>CD </a:t>
            </a:r>
            <a:r>
              <a:rPr lang="en-IN" dirty="0">
                <a:latin typeface="Symbol" panose="05050102010706020507" pitchFamily="18" charset="2"/>
              </a:rPr>
              <a:t>= </a:t>
            </a:r>
            <a:r>
              <a:rPr lang="en-IN" i="1" dirty="0">
                <a:latin typeface="TimesNewRomanPS-Italic"/>
              </a:rPr>
              <a:t>E</a:t>
            </a:r>
            <a:r>
              <a:rPr lang="en-IN" sz="800" dirty="0">
                <a:latin typeface="TimesNewRomanPS"/>
              </a:rPr>
              <a:t>th </a:t>
            </a:r>
            <a:r>
              <a:rPr lang="en-IN" dirty="0">
                <a:latin typeface="Symbol" panose="05050102010706020507" pitchFamily="18" charset="2"/>
              </a:rPr>
              <a:t>= </a:t>
            </a:r>
            <a:r>
              <a:rPr lang="en-IN" dirty="0">
                <a:latin typeface="TimesNewRomanPS"/>
              </a:rPr>
              <a:t>10 </a:t>
            </a:r>
            <a:r>
              <a:rPr lang="en-IN" dirty="0">
                <a:latin typeface="Symbol" panose="05050102010706020507" pitchFamily="18" charset="2"/>
              </a:rPr>
              <a:t>× </a:t>
            </a:r>
            <a:r>
              <a:rPr lang="en-IN" dirty="0">
                <a:latin typeface="TimesNewRomanPS"/>
              </a:rPr>
              <a:t>1 </a:t>
            </a:r>
            <a:r>
              <a:rPr lang="en-IN" dirty="0">
                <a:latin typeface="Symbol" panose="05050102010706020507" pitchFamily="18" charset="2"/>
              </a:rPr>
              <a:t>= </a:t>
            </a:r>
            <a:r>
              <a:rPr lang="en-IN" dirty="0">
                <a:latin typeface="TimesNewRomanPS"/>
              </a:rPr>
              <a:t>10 V</a:t>
            </a:r>
            <a:endParaRPr lang="en-IN" dirty="0"/>
          </a:p>
        </p:txBody>
      </p:sp>
      <p:sp>
        <p:nvSpPr>
          <p:cNvPr id="10" name="Rectangle 9">
            <a:extLst>
              <a:ext uri="{FF2B5EF4-FFF2-40B4-BE49-F238E27FC236}">
                <a16:creationId xmlns:a16="http://schemas.microsoft.com/office/drawing/2014/main" id="{9DE6F0C5-2299-D7D6-4E8E-4BFD0255DDA0}"/>
              </a:ext>
            </a:extLst>
          </p:cNvPr>
          <p:cNvSpPr/>
          <p:nvPr/>
        </p:nvSpPr>
        <p:spPr>
          <a:xfrm>
            <a:off x="572159" y="4728243"/>
            <a:ext cx="4200563" cy="369332"/>
          </a:xfrm>
          <a:prstGeom prst="rect">
            <a:avLst/>
          </a:prstGeom>
        </p:spPr>
        <p:txBody>
          <a:bodyPr wrap="square">
            <a:spAutoFit/>
          </a:bodyPr>
          <a:lstStyle/>
          <a:p>
            <a:r>
              <a:rPr lang="en-IN" dirty="0"/>
              <a:t>Maximum power delivered to the load,</a:t>
            </a:r>
          </a:p>
        </p:txBody>
      </p:sp>
      <p:pic>
        <p:nvPicPr>
          <p:cNvPr id="12" name="Picture 11">
            <a:extLst>
              <a:ext uri="{FF2B5EF4-FFF2-40B4-BE49-F238E27FC236}">
                <a16:creationId xmlns:a16="http://schemas.microsoft.com/office/drawing/2014/main" id="{8058887E-40BE-1FEC-E2ED-11537DF5F4C8}"/>
              </a:ext>
            </a:extLst>
          </p:cNvPr>
          <p:cNvPicPr>
            <a:picLocks noChangeAspect="1"/>
          </p:cNvPicPr>
          <p:nvPr/>
        </p:nvPicPr>
        <p:blipFill>
          <a:blip r:embed="rId4"/>
          <a:stretch>
            <a:fillRect/>
          </a:stretch>
        </p:blipFill>
        <p:spPr>
          <a:xfrm>
            <a:off x="3650803" y="5418815"/>
            <a:ext cx="4992135" cy="721629"/>
          </a:xfrm>
          <a:prstGeom prst="rect">
            <a:avLst/>
          </a:prstGeom>
        </p:spPr>
      </p:pic>
    </p:spTree>
    <p:extLst>
      <p:ext uri="{BB962C8B-B14F-4D97-AF65-F5344CB8AC3E}">
        <p14:creationId xmlns:p14="http://schemas.microsoft.com/office/powerpoint/2010/main" val="25000800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38733D19-FF76-4DF6-985F-DB050AF87F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B8931767-514A-4E70-9129-DB6B46BFA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80" name="Rectangle 79">
            <a:extLst>
              <a:ext uri="{FF2B5EF4-FFF2-40B4-BE49-F238E27FC236}">
                <a16:creationId xmlns:a16="http://schemas.microsoft.com/office/drawing/2014/main" id="{092556C3-D615-4E70-B4AD-7791DE6BBD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36" name="Rectangle 81">
            <a:extLst>
              <a:ext uri="{FF2B5EF4-FFF2-40B4-BE49-F238E27FC236}">
                <a16:creationId xmlns:a16="http://schemas.microsoft.com/office/drawing/2014/main" id="{5D468424-DF72-426E-8DB3-F91B8857CB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446535" y="6572250"/>
            <a:ext cx="11298932"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p:cNvSpPr txBox="1"/>
          <p:nvPr/>
        </p:nvSpPr>
        <p:spPr>
          <a:xfrm>
            <a:off x="2586038" y="3247187"/>
            <a:ext cx="6557962" cy="553998"/>
          </a:xfrm>
          <a:prstGeom prst="rect">
            <a:avLst/>
          </a:prstGeom>
          <a:noFill/>
        </p:spPr>
        <p:txBody>
          <a:bodyPr wrap="square" rtlCol="0">
            <a:spAutoFit/>
          </a:bodyPr>
          <a:lstStyle/>
          <a:p>
            <a:pPr algn="ctr"/>
            <a:r>
              <a:rPr lang="en-IN" sz="3000" dirty="0">
                <a:solidFill>
                  <a:srgbClr val="002060"/>
                </a:solidFill>
                <a:latin typeface="Times New Roman" panose="02020603050405020304" pitchFamily="18" charset="0"/>
                <a:cs typeface="Times New Roman" panose="02020603050405020304" pitchFamily="18" charset="0"/>
              </a:rPr>
              <a:t>THANK YOU</a:t>
            </a:r>
          </a:p>
        </p:txBody>
      </p:sp>
      <p:sp>
        <p:nvSpPr>
          <p:cNvPr id="10" name="Footer Placeholder 9">
            <a:extLst>
              <a:ext uri="{FF2B5EF4-FFF2-40B4-BE49-F238E27FC236}">
                <a16:creationId xmlns:a16="http://schemas.microsoft.com/office/drawing/2014/main" id="{97E5F167-CBCD-DACD-543E-993E67DB43CF}"/>
              </a:ext>
            </a:extLst>
          </p:cNvPr>
          <p:cNvSpPr>
            <a:spLocks noGrp="1"/>
          </p:cNvSpPr>
          <p:nvPr>
            <p:ph type="ftr" sz="quarter" idx="11"/>
          </p:nvPr>
        </p:nvSpPr>
        <p:spPr/>
        <p:txBody>
          <a:bodyPr/>
          <a:lstStyle/>
          <a:p>
            <a:r>
              <a:rPr lang="en-US"/>
              <a:t>Electrical &amp; Electronics System EE1002</a:t>
            </a:r>
          </a:p>
        </p:txBody>
      </p:sp>
      <p:sp>
        <p:nvSpPr>
          <p:cNvPr id="11" name="Slide Number Placeholder 10">
            <a:extLst>
              <a:ext uri="{FF2B5EF4-FFF2-40B4-BE49-F238E27FC236}">
                <a16:creationId xmlns:a16="http://schemas.microsoft.com/office/drawing/2014/main" id="{6409F930-4FBB-E894-967A-ABE2C1F32753}"/>
              </a:ext>
            </a:extLst>
          </p:cNvPr>
          <p:cNvSpPr>
            <a:spLocks noGrp="1"/>
          </p:cNvSpPr>
          <p:nvPr>
            <p:ph type="sldNum" sz="quarter" idx="12"/>
          </p:nvPr>
        </p:nvSpPr>
        <p:spPr/>
        <p:txBody>
          <a:bodyPr/>
          <a:lstStyle/>
          <a:p>
            <a:fld id="{3A98EE3D-8CD1-4C3F-BD1C-C98C9596463C}" type="slidenum">
              <a:rPr lang="en-US" smtClean="0"/>
              <a:t>22</a:t>
            </a:fld>
            <a:endParaRPr lang="en-US"/>
          </a:p>
        </p:txBody>
      </p:sp>
    </p:spTree>
    <p:extLst>
      <p:ext uri="{BB962C8B-B14F-4D97-AF65-F5344CB8AC3E}">
        <p14:creationId xmlns:p14="http://schemas.microsoft.com/office/powerpoint/2010/main" val="41858449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28C565D-A991-4381-AC37-76A58A4A12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D9C19C-F167-478B-A009-173298A37173}"/>
              </a:ext>
            </a:extLst>
          </p:cNvPr>
          <p:cNvSpPr>
            <a:spLocks noGrp="1"/>
          </p:cNvSpPr>
          <p:nvPr>
            <p:ph type="ctrTitle"/>
          </p:nvPr>
        </p:nvSpPr>
        <p:spPr>
          <a:xfrm>
            <a:off x="4449960" y="1507414"/>
            <a:ext cx="7295507" cy="3703320"/>
          </a:xfrm>
        </p:spPr>
        <p:txBody>
          <a:bodyPr anchor="ctr">
            <a:normAutofit/>
          </a:bodyPr>
          <a:lstStyle/>
          <a:p>
            <a:r>
              <a:rPr lang="en-US" sz="4800" dirty="0"/>
              <a:t>Assessment </a:t>
            </a:r>
            <a:r>
              <a:rPr lang="en-US" sz="4800" dirty="0" err="1"/>
              <a:t>criteria’S</a:t>
            </a:r>
            <a:endParaRPr lang="en-US" sz="4800" dirty="0"/>
          </a:p>
        </p:txBody>
      </p:sp>
      <p:sp>
        <p:nvSpPr>
          <p:cNvPr id="3" name="Subtitle 2">
            <a:extLst>
              <a:ext uri="{FF2B5EF4-FFF2-40B4-BE49-F238E27FC236}">
                <a16:creationId xmlns:a16="http://schemas.microsoft.com/office/drawing/2014/main" id="{42A46D13-953B-48DB-B76E-3A56454FB0B4}"/>
              </a:ext>
            </a:extLst>
          </p:cNvPr>
          <p:cNvSpPr>
            <a:spLocks noGrp="1"/>
          </p:cNvSpPr>
          <p:nvPr>
            <p:ph type="subTitle" idx="1"/>
          </p:nvPr>
        </p:nvSpPr>
        <p:spPr>
          <a:xfrm>
            <a:off x="444343" y="1507414"/>
            <a:ext cx="3405762" cy="3703320"/>
          </a:xfrm>
          <a:ln w="57150">
            <a:noFill/>
          </a:ln>
        </p:spPr>
        <p:txBody>
          <a:bodyPr anchor="ctr">
            <a:normAutofit/>
          </a:bodyPr>
          <a:lstStyle/>
          <a:p>
            <a:r>
              <a:rPr lang="en-US" dirty="0">
                <a:solidFill>
                  <a:schemeClr val="tx2"/>
                </a:solidFill>
                <a:highlight>
                  <a:srgbClr val="FFFF00"/>
                </a:highlight>
              </a:rPr>
              <a:t>Assignment                    </a:t>
            </a:r>
          </a:p>
          <a:p>
            <a:r>
              <a:rPr lang="en-US" dirty="0">
                <a:solidFill>
                  <a:schemeClr val="tx2"/>
                </a:solidFill>
                <a:highlight>
                  <a:srgbClr val="FFFF00"/>
                </a:highlight>
              </a:rPr>
              <a:t>quiz                 </a:t>
            </a:r>
          </a:p>
          <a:p>
            <a:r>
              <a:rPr lang="en-US" dirty="0">
                <a:solidFill>
                  <a:schemeClr val="tx2"/>
                </a:solidFill>
                <a:highlight>
                  <a:srgbClr val="FFFF00"/>
                </a:highlight>
              </a:rPr>
              <a:t>mid term examination </a:t>
            </a:r>
          </a:p>
          <a:p>
            <a:r>
              <a:rPr lang="en-US" dirty="0">
                <a:solidFill>
                  <a:schemeClr val="tx2"/>
                </a:solidFill>
                <a:highlight>
                  <a:srgbClr val="FFFF00"/>
                </a:highlight>
              </a:rPr>
              <a:t>END TERM EXAMINATION                 </a:t>
            </a:r>
          </a:p>
        </p:txBody>
      </p:sp>
      <p:sp>
        <p:nvSpPr>
          <p:cNvPr id="10" name="Rectangle 9">
            <a:extLst>
              <a:ext uri="{FF2B5EF4-FFF2-40B4-BE49-F238E27FC236}">
                <a16:creationId xmlns:a16="http://schemas.microsoft.com/office/drawing/2014/main" id="{B7180431-F4DE-415D-BCBB-9316423C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3642"/>
            <a:ext cx="11298933" cy="512708"/>
          </a:xfrm>
          <a:prstGeom prst="rect">
            <a:avLst/>
          </a:prstGeom>
          <a:solidFill>
            <a:srgbClr val="969FA7">
              <a:alpha val="70000"/>
            </a:srgb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EEABD997-5EF9-4E9B-AFBB-F6DFAAF3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V="1">
            <a:off x="2209064" y="3329711"/>
            <a:ext cx="3703320" cy="5872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E9AB5EE6-A047-4B18-B998-D46DF3CC36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878019"/>
            <a:ext cx="11298933" cy="512708"/>
          </a:xfrm>
          <a:prstGeom prst="rect">
            <a:avLst/>
          </a:prstGeom>
          <a:solidFill>
            <a:srgbClr val="969FA7">
              <a:alpha val="70000"/>
            </a:srgbClr>
          </a:solidFill>
          <a:ln>
            <a:noFill/>
          </a:ln>
          <a:effectLst/>
        </p:spPr>
        <p:style>
          <a:lnRef idx="1">
            <a:schemeClr val="accent1"/>
          </a:lnRef>
          <a:fillRef idx="3">
            <a:schemeClr val="accent1"/>
          </a:fillRef>
          <a:effectRef idx="2">
            <a:schemeClr val="accent1"/>
          </a:effectRef>
          <a:fontRef idx="minor">
            <a:schemeClr val="lt1"/>
          </a:fontRef>
        </p:style>
      </p:sp>
      <p:sp>
        <p:nvSpPr>
          <p:cNvPr id="13" name="Footer Placeholder 12">
            <a:extLst>
              <a:ext uri="{FF2B5EF4-FFF2-40B4-BE49-F238E27FC236}">
                <a16:creationId xmlns:a16="http://schemas.microsoft.com/office/drawing/2014/main" id="{9D26CE06-F19E-0ECF-18B4-7CF4A4B9E7E7}"/>
              </a:ext>
            </a:extLst>
          </p:cNvPr>
          <p:cNvSpPr>
            <a:spLocks noGrp="1"/>
          </p:cNvSpPr>
          <p:nvPr>
            <p:ph type="ftr" sz="quarter" idx="11"/>
          </p:nvPr>
        </p:nvSpPr>
        <p:spPr/>
        <p:txBody>
          <a:bodyPr/>
          <a:lstStyle/>
          <a:p>
            <a:r>
              <a:rPr lang="en-US"/>
              <a:t>Electrical &amp; Electronics System EE1002</a:t>
            </a:r>
          </a:p>
        </p:txBody>
      </p:sp>
      <p:sp>
        <p:nvSpPr>
          <p:cNvPr id="15" name="Slide Number Placeholder 14">
            <a:extLst>
              <a:ext uri="{FF2B5EF4-FFF2-40B4-BE49-F238E27FC236}">
                <a16:creationId xmlns:a16="http://schemas.microsoft.com/office/drawing/2014/main" id="{43B9030F-934C-E420-6E68-E24792F30E47}"/>
              </a:ext>
            </a:extLst>
          </p:cNvPr>
          <p:cNvSpPr>
            <a:spLocks noGrp="1"/>
          </p:cNvSpPr>
          <p:nvPr>
            <p:ph type="sldNum" sz="quarter" idx="12"/>
          </p:nvPr>
        </p:nvSpPr>
        <p:spPr/>
        <p:txBody>
          <a:bodyPr/>
          <a:lstStyle/>
          <a:p>
            <a:fld id="{3A98EE3D-8CD1-4C3F-BD1C-C98C9596463C}" type="slidenum">
              <a:rPr lang="en-US" smtClean="0"/>
              <a:t>3</a:t>
            </a:fld>
            <a:endParaRPr lang="en-US"/>
          </a:p>
        </p:txBody>
      </p:sp>
    </p:spTree>
    <p:extLst>
      <p:ext uri="{BB962C8B-B14F-4D97-AF65-F5344CB8AC3E}">
        <p14:creationId xmlns:p14="http://schemas.microsoft.com/office/powerpoint/2010/main" val="24054734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9" name="Picture 28">
            <a:extLst>
              <a:ext uri="{FF2B5EF4-FFF2-40B4-BE49-F238E27FC236}">
                <a16:creationId xmlns:a16="http://schemas.microsoft.com/office/drawing/2014/main" id="{4DE6CB5B-B042-42CC-BDF4-44EECFD503B3}"/>
              </a:ext>
            </a:extLst>
          </p:cNvPr>
          <p:cNvPicPr>
            <a:picLocks noChangeAspect="1"/>
          </p:cNvPicPr>
          <p:nvPr/>
        </p:nvPicPr>
        <p:blipFill rotWithShape="1">
          <a:blip r:embed="rId2"/>
          <a:srcRect/>
          <a:stretch/>
        </p:blipFill>
        <p:spPr>
          <a:xfrm>
            <a:off x="-2" y="10"/>
            <a:ext cx="12192002" cy="6857990"/>
          </a:xfrm>
          <a:prstGeom prst="rect">
            <a:avLst/>
          </a:prstGeom>
        </p:spPr>
      </p:pic>
      <p:sp>
        <p:nvSpPr>
          <p:cNvPr id="40" name="Rectangle 39">
            <a:extLst>
              <a:ext uri="{FF2B5EF4-FFF2-40B4-BE49-F238E27FC236}">
                <a16:creationId xmlns:a16="http://schemas.microsoft.com/office/drawing/2014/main" id="{4063B759-00FC-46D1-9898-8E8625268F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397938" y="1397930"/>
            <a:ext cx="6858003" cy="4062128"/>
          </a:xfrm>
          <a:prstGeom prst="rect">
            <a:avLst/>
          </a:prstGeom>
          <a:gradFill flip="none" rotWithShape="1">
            <a:gsLst>
              <a:gs pos="48000">
                <a:schemeClr val="tx1">
                  <a:alpha val="24000"/>
                </a:schemeClr>
              </a:gs>
              <a:gs pos="85000">
                <a:schemeClr val="tx1">
                  <a:alpha val="45000"/>
                </a:schemeClr>
              </a:gs>
              <a:gs pos="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D5B012D8-7F27-4758-9AC6-C889B154BD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37374" y="1100316"/>
            <a:ext cx="6858003" cy="4657347"/>
          </a:xfrm>
          <a:prstGeom prst="rect">
            <a:avLst/>
          </a:prstGeom>
          <a:gradFill flip="none" rotWithShape="1">
            <a:gsLst>
              <a:gs pos="48000">
                <a:schemeClr val="tx1">
                  <a:alpha val="24000"/>
                </a:schemeClr>
              </a:gs>
              <a:gs pos="85000">
                <a:schemeClr val="tx1">
                  <a:alpha val="45000"/>
                </a:schemeClr>
              </a:gs>
              <a:gs pos="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C7EC7A8-5BE3-42D7-8870-1FF9B4A28476}"/>
              </a:ext>
            </a:extLst>
          </p:cNvPr>
          <p:cNvSpPr>
            <a:spLocks noGrp="1"/>
          </p:cNvSpPr>
          <p:nvPr>
            <p:ph type="ctrTitle"/>
          </p:nvPr>
        </p:nvSpPr>
        <p:spPr>
          <a:xfrm>
            <a:off x="5989834" y="643467"/>
            <a:ext cx="5558701" cy="3589486"/>
          </a:xfrm>
        </p:spPr>
        <p:txBody>
          <a:bodyPr anchor="t">
            <a:normAutofit/>
          </a:bodyPr>
          <a:lstStyle/>
          <a:p>
            <a:pPr algn="r"/>
            <a:r>
              <a:rPr lang="en-US" sz="4800" dirty="0">
                <a:solidFill>
                  <a:schemeClr val="bg1"/>
                </a:solidFill>
              </a:rPr>
              <a:t>PROGRAM OUTCOMES MAPPING WITH CO1</a:t>
            </a:r>
          </a:p>
        </p:txBody>
      </p:sp>
      <p:sp>
        <p:nvSpPr>
          <p:cNvPr id="3" name="Subtitle 2">
            <a:extLst>
              <a:ext uri="{FF2B5EF4-FFF2-40B4-BE49-F238E27FC236}">
                <a16:creationId xmlns:a16="http://schemas.microsoft.com/office/drawing/2014/main" id="{A74B2096-3A76-49EC-80CD-AD470FCBDD10}"/>
              </a:ext>
            </a:extLst>
          </p:cNvPr>
          <p:cNvSpPr>
            <a:spLocks noGrp="1"/>
          </p:cNvSpPr>
          <p:nvPr>
            <p:ph type="subTitle" idx="1"/>
          </p:nvPr>
        </p:nvSpPr>
        <p:spPr>
          <a:xfrm>
            <a:off x="6099055" y="4553792"/>
            <a:ext cx="5449479" cy="1663493"/>
          </a:xfrm>
        </p:spPr>
        <p:txBody>
          <a:bodyPr anchor="b">
            <a:normAutofit/>
          </a:bodyPr>
          <a:lstStyle/>
          <a:p>
            <a:pPr algn="r">
              <a:lnSpc>
                <a:spcPct val="90000"/>
              </a:lnSpc>
            </a:pPr>
            <a:r>
              <a:rPr lang="en-US" sz="1500" b="1" dirty="0">
                <a:solidFill>
                  <a:schemeClr val="bg1"/>
                </a:solidFill>
                <a:latin typeface="Times New Roman" panose="02020603050405020304" pitchFamily="18" charset="0"/>
                <a:cs typeface="Times New Roman" panose="02020603050405020304" pitchFamily="18" charset="0"/>
              </a:rPr>
              <a:t>[PO1] </a:t>
            </a:r>
          </a:p>
          <a:p>
            <a:pPr algn="r">
              <a:lnSpc>
                <a:spcPct val="90000"/>
              </a:lnSpc>
            </a:pPr>
            <a:r>
              <a:rPr lang="en-US" sz="1500" b="1" dirty="0">
                <a:solidFill>
                  <a:schemeClr val="bg1"/>
                </a:solidFill>
                <a:latin typeface="Times New Roman" panose="02020603050405020304" pitchFamily="18" charset="0"/>
                <a:cs typeface="Times New Roman" panose="02020603050405020304" pitchFamily="18" charset="0"/>
              </a:rPr>
              <a:t>Engineering Knowledge: Apply the knowledge of mathematics, science, engineering fundamentals, and an engineering specialization to the solution of complex engineering problems.</a:t>
            </a:r>
          </a:p>
          <a:p>
            <a:pPr algn="r">
              <a:lnSpc>
                <a:spcPct val="90000"/>
              </a:lnSpc>
            </a:pPr>
            <a:endParaRPr lang="en-US" sz="1500" dirty="0">
              <a:solidFill>
                <a:schemeClr val="bg1"/>
              </a:solidFill>
            </a:endParaRPr>
          </a:p>
        </p:txBody>
      </p:sp>
      <p:sp>
        <p:nvSpPr>
          <p:cNvPr id="10" name="Footer Placeholder 9">
            <a:extLst>
              <a:ext uri="{FF2B5EF4-FFF2-40B4-BE49-F238E27FC236}">
                <a16:creationId xmlns:a16="http://schemas.microsoft.com/office/drawing/2014/main" id="{BA2A4483-2520-B1A2-1BBF-9DD215EA664C}"/>
              </a:ext>
            </a:extLst>
          </p:cNvPr>
          <p:cNvSpPr>
            <a:spLocks noGrp="1"/>
          </p:cNvSpPr>
          <p:nvPr>
            <p:ph type="ftr" sz="quarter" idx="11"/>
          </p:nvPr>
        </p:nvSpPr>
        <p:spPr/>
        <p:txBody>
          <a:bodyPr/>
          <a:lstStyle/>
          <a:p>
            <a:r>
              <a:rPr lang="en-US"/>
              <a:t>Electrical &amp; Electronics System EE1002</a:t>
            </a:r>
          </a:p>
        </p:txBody>
      </p:sp>
      <p:sp>
        <p:nvSpPr>
          <p:cNvPr id="11" name="Slide Number Placeholder 10">
            <a:extLst>
              <a:ext uri="{FF2B5EF4-FFF2-40B4-BE49-F238E27FC236}">
                <a16:creationId xmlns:a16="http://schemas.microsoft.com/office/drawing/2014/main" id="{C2951402-EBAD-00FB-DCFC-7913FA79072E}"/>
              </a:ext>
            </a:extLst>
          </p:cNvPr>
          <p:cNvSpPr>
            <a:spLocks noGrp="1"/>
          </p:cNvSpPr>
          <p:nvPr>
            <p:ph type="sldNum" sz="quarter" idx="12"/>
          </p:nvPr>
        </p:nvSpPr>
        <p:spPr/>
        <p:txBody>
          <a:bodyPr/>
          <a:lstStyle/>
          <a:p>
            <a:fld id="{3A98EE3D-8CD1-4C3F-BD1C-C98C9596463C}" type="slidenum">
              <a:rPr lang="en-US" smtClean="0"/>
              <a:t>4</a:t>
            </a:fld>
            <a:endParaRPr lang="en-US"/>
          </a:p>
        </p:txBody>
      </p:sp>
    </p:spTree>
    <p:extLst>
      <p:ext uri="{BB962C8B-B14F-4D97-AF65-F5344CB8AC3E}">
        <p14:creationId xmlns:p14="http://schemas.microsoft.com/office/powerpoint/2010/main" val="30124909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38733D19-FF76-4DF6-985F-DB050AF87F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B8931767-514A-4E70-9129-DB6B46BFA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80" name="Rectangle 79">
            <a:extLst>
              <a:ext uri="{FF2B5EF4-FFF2-40B4-BE49-F238E27FC236}">
                <a16:creationId xmlns:a16="http://schemas.microsoft.com/office/drawing/2014/main" id="{092556C3-D615-4E70-B4AD-7791DE6BBD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36" name="Rectangle 81">
            <a:extLst>
              <a:ext uri="{FF2B5EF4-FFF2-40B4-BE49-F238E27FC236}">
                <a16:creationId xmlns:a16="http://schemas.microsoft.com/office/drawing/2014/main" id="{5D468424-DF72-426E-8DB3-F91B8857CB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446535" y="6572250"/>
            <a:ext cx="11298932"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Subtitle 4"/>
          <p:cNvSpPr>
            <a:spLocks noGrp="1"/>
          </p:cNvSpPr>
          <p:nvPr>
            <p:ph type="subTitle" idx="1"/>
          </p:nvPr>
        </p:nvSpPr>
        <p:spPr>
          <a:xfrm>
            <a:off x="446534" y="1066800"/>
            <a:ext cx="11298933" cy="5029200"/>
          </a:xfrm>
        </p:spPr>
        <p:txBody>
          <a:bodyPr>
            <a:normAutofit/>
          </a:bodyPr>
          <a:lstStyle/>
          <a:p>
            <a:pPr algn="ctr"/>
            <a:endParaRPr lang="en-US" sz="2200" dirty="0"/>
          </a:p>
          <a:p>
            <a:pPr algn="ctr"/>
            <a:endParaRPr lang="en-US" sz="2000" dirty="0"/>
          </a:p>
          <a:p>
            <a:pPr algn="ctr"/>
            <a:r>
              <a:rPr lang="en-IN" sz="3200" dirty="0">
                <a:latin typeface="Times New Roman" panose="02020603050405020304" pitchFamily="18" charset="0"/>
                <a:ea typeface="Calibri" panose="020F0502020204030204" pitchFamily="34" charset="0"/>
                <a:cs typeface="Times New Roman" panose="02020603050405020304" pitchFamily="18" charset="0"/>
              </a:rPr>
              <a:t>DC Network Theorems</a:t>
            </a:r>
            <a:r>
              <a:rPr lang="en-IN" sz="4800" dirty="0">
                <a:latin typeface="Times New Roman" panose="02020603050405020304" pitchFamily="18" charset="0"/>
                <a:ea typeface="Calibri" panose="020F0502020204030204" pitchFamily="34" charset="0"/>
                <a:cs typeface="Times New Roman" panose="02020603050405020304" pitchFamily="18" charset="0"/>
              </a:rPr>
              <a:t>: </a:t>
            </a:r>
          </a:p>
          <a:p>
            <a:pPr algn="ctr"/>
            <a:r>
              <a:rPr lang="en-IN" sz="2800" b="1" dirty="0"/>
              <a:t>Thevenin’s Theorem and Maximum Power Transfer Theorem</a:t>
            </a:r>
            <a:endParaRPr lang="en-US" sz="2800" b="1" dirty="0"/>
          </a:p>
          <a:p>
            <a:pPr algn="ctr"/>
            <a:endParaRPr lang="en-US" sz="2200" dirty="0"/>
          </a:p>
          <a:p>
            <a:pPr algn="ctr"/>
            <a:endParaRPr lang="en-US" sz="2800" dirty="0"/>
          </a:p>
          <a:p>
            <a:pPr algn="ctr"/>
            <a:r>
              <a:rPr lang="en-US" sz="2800" dirty="0"/>
              <a:t>Lecture  No. 11</a:t>
            </a:r>
          </a:p>
        </p:txBody>
      </p:sp>
      <p:sp>
        <p:nvSpPr>
          <p:cNvPr id="10" name="Footer Placeholder 9">
            <a:extLst>
              <a:ext uri="{FF2B5EF4-FFF2-40B4-BE49-F238E27FC236}">
                <a16:creationId xmlns:a16="http://schemas.microsoft.com/office/drawing/2014/main" id="{346BD167-A1F6-0053-2933-CEC06FF8BEE4}"/>
              </a:ext>
            </a:extLst>
          </p:cNvPr>
          <p:cNvSpPr>
            <a:spLocks noGrp="1"/>
          </p:cNvSpPr>
          <p:nvPr>
            <p:ph type="ftr" sz="quarter" idx="11"/>
          </p:nvPr>
        </p:nvSpPr>
        <p:spPr/>
        <p:txBody>
          <a:bodyPr/>
          <a:lstStyle/>
          <a:p>
            <a:r>
              <a:rPr lang="en-US"/>
              <a:t>Electrical &amp; Electronics System EE1002</a:t>
            </a:r>
          </a:p>
        </p:txBody>
      </p:sp>
      <p:sp>
        <p:nvSpPr>
          <p:cNvPr id="11" name="Slide Number Placeholder 10">
            <a:extLst>
              <a:ext uri="{FF2B5EF4-FFF2-40B4-BE49-F238E27FC236}">
                <a16:creationId xmlns:a16="http://schemas.microsoft.com/office/drawing/2014/main" id="{BEEC92FF-ED24-ABCA-82F4-551405221789}"/>
              </a:ext>
            </a:extLst>
          </p:cNvPr>
          <p:cNvSpPr>
            <a:spLocks noGrp="1"/>
          </p:cNvSpPr>
          <p:nvPr>
            <p:ph type="sldNum" sz="quarter" idx="12"/>
          </p:nvPr>
        </p:nvSpPr>
        <p:spPr/>
        <p:txBody>
          <a:bodyPr/>
          <a:lstStyle/>
          <a:p>
            <a:fld id="{3A98EE3D-8CD1-4C3F-BD1C-C98C9596463C}" type="slidenum">
              <a:rPr lang="en-US" smtClean="0"/>
              <a:t>5</a:t>
            </a:fld>
            <a:endParaRPr lang="en-US"/>
          </a:p>
        </p:txBody>
      </p:sp>
    </p:spTree>
    <p:extLst>
      <p:ext uri="{BB962C8B-B14F-4D97-AF65-F5344CB8AC3E}">
        <p14:creationId xmlns:p14="http://schemas.microsoft.com/office/powerpoint/2010/main" val="10460218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38733D19-FF76-4DF6-985F-DB050AF87F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B8931767-514A-4E70-9129-DB6B46BFA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80" name="Rectangle 79">
            <a:extLst>
              <a:ext uri="{FF2B5EF4-FFF2-40B4-BE49-F238E27FC236}">
                <a16:creationId xmlns:a16="http://schemas.microsoft.com/office/drawing/2014/main" id="{092556C3-D615-4E70-B4AD-7791DE6BBD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36" name="Rectangle 81">
            <a:extLst>
              <a:ext uri="{FF2B5EF4-FFF2-40B4-BE49-F238E27FC236}">
                <a16:creationId xmlns:a16="http://schemas.microsoft.com/office/drawing/2014/main" id="{5D468424-DF72-426E-8DB3-F91B8857CB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444024" y="5976349"/>
            <a:ext cx="11298932"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Content Placeholder 2"/>
          <p:cNvSpPr txBox="1">
            <a:spLocks/>
          </p:cNvSpPr>
          <p:nvPr/>
        </p:nvSpPr>
        <p:spPr>
          <a:xfrm>
            <a:off x="1752600" y="990600"/>
            <a:ext cx="8686800" cy="4228716"/>
          </a:xfrm>
          <a:prstGeom prst="rect">
            <a:avLst/>
          </a:prstGeom>
        </p:spPr>
        <p:txBody>
          <a:bodyPr vert="horz" lIns="91440" tIns="45720" rIns="91440" bIns="45720" rtlCol="0" anchor="t">
            <a:normAutofit/>
          </a:bodyPr>
          <a:lstStyle>
            <a:lvl1pPr marL="0" indent="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None/>
              <a:defRPr sz="1600" kern="1200" cap="all">
                <a:solidFill>
                  <a:schemeClr val="accent1"/>
                </a:solidFill>
                <a:latin typeface="+mn-lt"/>
                <a:ea typeface="+mn-ea"/>
                <a:cs typeface="+mn-cs"/>
              </a:defRPr>
            </a:lvl1pPr>
            <a:lvl2pPr marL="45720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9pPr>
          </a:lstStyle>
          <a:p>
            <a:pPr algn="ctr"/>
            <a:r>
              <a:rPr lang="en-US" sz="3000" b="1" u="sng" dirty="0"/>
              <a:t>Contents</a:t>
            </a:r>
          </a:p>
          <a:p>
            <a:endParaRPr lang="en-US" sz="1100" dirty="0"/>
          </a:p>
          <a:p>
            <a:endParaRPr lang="en-US" sz="1000" i="1" dirty="0"/>
          </a:p>
          <a:p>
            <a:pPr defTabSz="342900"/>
            <a:r>
              <a:rPr lang="en-US" sz="2400" i="1" dirty="0"/>
              <a:t>	</a:t>
            </a:r>
            <a:r>
              <a:rPr lang="en-US" sz="2400" b="1" dirty="0"/>
              <a:t>Topic</a:t>
            </a:r>
            <a:r>
              <a:rPr lang="en-US" sz="2200" b="1" dirty="0"/>
              <a:t>:</a:t>
            </a:r>
          </a:p>
          <a:p>
            <a:endParaRPr lang="en-US" sz="2200" dirty="0"/>
          </a:p>
          <a:p>
            <a:r>
              <a:rPr lang="en-US" sz="2200" dirty="0"/>
              <a:t>		</a:t>
            </a:r>
            <a:r>
              <a:rPr lang="en-US" sz="2000" dirty="0"/>
              <a:t>1. </a:t>
            </a:r>
            <a:r>
              <a:rPr lang="en-IN" sz="2000" dirty="0"/>
              <a:t>Thevenin’s Theorem </a:t>
            </a:r>
            <a:endParaRPr lang="en-US" sz="2000" dirty="0"/>
          </a:p>
          <a:p>
            <a:r>
              <a:rPr lang="en-US" sz="2000" dirty="0"/>
              <a:t>		2. </a:t>
            </a:r>
            <a:r>
              <a:rPr lang="en-IN" sz="2000" dirty="0"/>
              <a:t>Maximum Power Transfer Theorem</a:t>
            </a:r>
            <a:endParaRPr lang="en-US" sz="2000" dirty="0"/>
          </a:p>
        </p:txBody>
      </p:sp>
      <p:sp>
        <p:nvSpPr>
          <p:cNvPr id="9" name="Footer Placeholder 8">
            <a:extLst>
              <a:ext uri="{FF2B5EF4-FFF2-40B4-BE49-F238E27FC236}">
                <a16:creationId xmlns:a16="http://schemas.microsoft.com/office/drawing/2014/main" id="{5104F09D-CE7B-8CAE-931F-2E00A6DFD910}"/>
              </a:ext>
            </a:extLst>
          </p:cNvPr>
          <p:cNvSpPr>
            <a:spLocks noGrp="1"/>
          </p:cNvSpPr>
          <p:nvPr>
            <p:ph type="ftr" sz="quarter" idx="11"/>
          </p:nvPr>
        </p:nvSpPr>
        <p:spPr/>
        <p:txBody>
          <a:bodyPr/>
          <a:lstStyle/>
          <a:p>
            <a:r>
              <a:rPr lang="en-US"/>
              <a:t>Electrical &amp; Electronics System EE1002</a:t>
            </a:r>
          </a:p>
        </p:txBody>
      </p:sp>
      <p:sp>
        <p:nvSpPr>
          <p:cNvPr id="11" name="Slide Number Placeholder 10">
            <a:extLst>
              <a:ext uri="{FF2B5EF4-FFF2-40B4-BE49-F238E27FC236}">
                <a16:creationId xmlns:a16="http://schemas.microsoft.com/office/drawing/2014/main" id="{D9C3BC36-B797-3306-B81A-EE108C62ACA2}"/>
              </a:ext>
            </a:extLst>
          </p:cNvPr>
          <p:cNvSpPr>
            <a:spLocks noGrp="1"/>
          </p:cNvSpPr>
          <p:nvPr>
            <p:ph type="sldNum" sz="quarter" idx="12"/>
          </p:nvPr>
        </p:nvSpPr>
        <p:spPr/>
        <p:txBody>
          <a:bodyPr/>
          <a:lstStyle/>
          <a:p>
            <a:fld id="{3A98EE3D-8CD1-4C3F-BD1C-C98C9596463C}" type="slidenum">
              <a:rPr lang="en-US" smtClean="0"/>
              <a:t>6</a:t>
            </a:fld>
            <a:endParaRPr lang="en-US"/>
          </a:p>
        </p:txBody>
      </p:sp>
    </p:spTree>
    <p:extLst>
      <p:ext uri="{BB962C8B-B14F-4D97-AF65-F5344CB8AC3E}">
        <p14:creationId xmlns:p14="http://schemas.microsoft.com/office/powerpoint/2010/main" val="22167647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38733D19-FF76-4DF6-985F-DB050AF87F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B8931767-514A-4E70-9129-DB6B46BFA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80" name="Rectangle 79">
            <a:extLst>
              <a:ext uri="{FF2B5EF4-FFF2-40B4-BE49-F238E27FC236}">
                <a16:creationId xmlns:a16="http://schemas.microsoft.com/office/drawing/2014/main" id="{092556C3-D615-4E70-B4AD-7791DE6BBD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36" name="Rectangle 81">
            <a:extLst>
              <a:ext uri="{FF2B5EF4-FFF2-40B4-BE49-F238E27FC236}">
                <a16:creationId xmlns:a16="http://schemas.microsoft.com/office/drawing/2014/main" id="{5D468424-DF72-426E-8DB3-F91B8857CB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446535" y="6572250"/>
            <a:ext cx="11298932"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Content Placeholder 2"/>
          <p:cNvSpPr txBox="1">
            <a:spLocks/>
          </p:cNvSpPr>
          <p:nvPr/>
        </p:nvSpPr>
        <p:spPr>
          <a:xfrm>
            <a:off x="1752600" y="579860"/>
            <a:ext cx="8686800" cy="5410200"/>
          </a:xfrm>
          <a:prstGeom prst="rect">
            <a:avLst/>
          </a:prstGeom>
        </p:spPr>
        <p:txBody>
          <a:bodyPr vert="horz" lIns="91440" tIns="45720" rIns="91440" bIns="45720" rtlCol="0" anchor="t">
            <a:normAutofit/>
          </a:bodyPr>
          <a:lstStyle>
            <a:lvl1pPr marL="0" indent="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None/>
              <a:defRPr sz="1600" kern="1200" cap="all">
                <a:solidFill>
                  <a:schemeClr val="accent1"/>
                </a:solidFill>
                <a:latin typeface="+mn-lt"/>
                <a:ea typeface="+mn-ea"/>
                <a:cs typeface="+mn-cs"/>
              </a:defRPr>
            </a:lvl1pPr>
            <a:lvl2pPr marL="45720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9pPr>
          </a:lstStyle>
          <a:p>
            <a:pPr algn="ctr"/>
            <a:r>
              <a:rPr lang="en-IN" sz="3200" u="sng" dirty="0"/>
              <a:t>Thevenin’s Theorem</a:t>
            </a:r>
            <a:r>
              <a:rPr lang="en-IN" sz="3200" dirty="0"/>
              <a:t> </a:t>
            </a:r>
            <a:endParaRPr lang="en-US" sz="3000" b="1" u="sng" dirty="0"/>
          </a:p>
          <a:p>
            <a:endParaRPr lang="en-US" sz="1100" dirty="0"/>
          </a:p>
          <a:p>
            <a:endParaRPr lang="en-US" sz="1000" i="1" dirty="0"/>
          </a:p>
          <a:p>
            <a:pPr defTabSz="342900"/>
            <a:endParaRPr lang="en-US" sz="2000" dirty="0"/>
          </a:p>
        </p:txBody>
      </p:sp>
      <p:sp>
        <p:nvSpPr>
          <p:cNvPr id="9" name="Footer Placeholder 8">
            <a:extLst>
              <a:ext uri="{FF2B5EF4-FFF2-40B4-BE49-F238E27FC236}">
                <a16:creationId xmlns:a16="http://schemas.microsoft.com/office/drawing/2014/main" id="{03B6280D-9E9C-4B24-0D52-50288439A32E}"/>
              </a:ext>
            </a:extLst>
          </p:cNvPr>
          <p:cNvSpPr>
            <a:spLocks noGrp="1"/>
          </p:cNvSpPr>
          <p:nvPr>
            <p:ph type="ftr" sz="quarter" idx="11"/>
          </p:nvPr>
        </p:nvSpPr>
        <p:spPr/>
        <p:txBody>
          <a:bodyPr/>
          <a:lstStyle/>
          <a:p>
            <a:r>
              <a:rPr lang="en-US"/>
              <a:t>Electrical &amp; Electronics System EE1002</a:t>
            </a:r>
          </a:p>
        </p:txBody>
      </p:sp>
      <p:sp>
        <p:nvSpPr>
          <p:cNvPr id="11" name="Slide Number Placeholder 10">
            <a:extLst>
              <a:ext uri="{FF2B5EF4-FFF2-40B4-BE49-F238E27FC236}">
                <a16:creationId xmlns:a16="http://schemas.microsoft.com/office/drawing/2014/main" id="{3012B307-4052-AB1F-E405-FF42AE9F3DEA}"/>
              </a:ext>
            </a:extLst>
          </p:cNvPr>
          <p:cNvSpPr>
            <a:spLocks noGrp="1"/>
          </p:cNvSpPr>
          <p:nvPr>
            <p:ph type="sldNum" sz="quarter" idx="12"/>
          </p:nvPr>
        </p:nvSpPr>
        <p:spPr/>
        <p:txBody>
          <a:bodyPr/>
          <a:lstStyle/>
          <a:p>
            <a:fld id="{3A98EE3D-8CD1-4C3F-BD1C-C98C9596463C}" type="slidenum">
              <a:rPr lang="en-US" smtClean="0"/>
              <a:t>7</a:t>
            </a:fld>
            <a:endParaRPr lang="en-US"/>
          </a:p>
        </p:txBody>
      </p:sp>
      <p:sp>
        <p:nvSpPr>
          <p:cNvPr id="2" name="Rectangle 1">
            <a:extLst>
              <a:ext uri="{FF2B5EF4-FFF2-40B4-BE49-F238E27FC236}">
                <a16:creationId xmlns:a16="http://schemas.microsoft.com/office/drawing/2014/main" id="{C198B300-B7B4-0C40-2542-1E1768665AA8}"/>
              </a:ext>
            </a:extLst>
          </p:cNvPr>
          <p:cNvSpPr/>
          <p:nvPr/>
        </p:nvSpPr>
        <p:spPr>
          <a:xfrm>
            <a:off x="833035" y="1154940"/>
            <a:ext cx="7423759" cy="369332"/>
          </a:xfrm>
          <a:prstGeom prst="rect">
            <a:avLst/>
          </a:prstGeom>
        </p:spPr>
        <p:txBody>
          <a:bodyPr wrap="square">
            <a:spAutoFit/>
          </a:bodyPr>
          <a:lstStyle/>
          <a:p>
            <a:r>
              <a:rPr lang="en-IN" b="1" i="0" dirty="0">
                <a:solidFill>
                  <a:srgbClr val="2C2F34"/>
                </a:solidFill>
                <a:effectLst/>
                <a:latin typeface="arial" panose="020B0604020202020204" pitchFamily="34" charset="0"/>
              </a:rPr>
              <a:t>Steps to </a:t>
            </a:r>
            <a:r>
              <a:rPr lang="en-IN" b="1" i="0" dirty="0" err="1">
                <a:solidFill>
                  <a:srgbClr val="2C2F34"/>
                </a:solidFill>
                <a:effectLst/>
                <a:latin typeface="arial" panose="020B0604020202020204" pitchFamily="34" charset="0"/>
              </a:rPr>
              <a:t>Analyze</a:t>
            </a:r>
            <a:r>
              <a:rPr lang="en-IN" b="1" i="0" dirty="0">
                <a:solidFill>
                  <a:srgbClr val="2C2F34"/>
                </a:solidFill>
                <a:effectLst/>
                <a:latin typeface="arial" panose="020B0604020202020204" pitchFamily="34" charset="0"/>
              </a:rPr>
              <a:t> an Electric Circuit </a:t>
            </a:r>
            <a:endParaRPr lang="en-IN" dirty="0"/>
          </a:p>
        </p:txBody>
      </p:sp>
      <p:sp>
        <p:nvSpPr>
          <p:cNvPr id="3" name="Rectangle 2">
            <a:extLst>
              <a:ext uri="{FF2B5EF4-FFF2-40B4-BE49-F238E27FC236}">
                <a16:creationId xmlns:a16="http://schemas.microsoft.com/office/drawing/2014/main" id="{187AAE8C-B6A0-F5D1-4895-8C63A81484E5}"/>
              </a:ext>
            </a:extLst>
          </p:cNvPr>
          <p:cNvSpPr/>
          <p:nvPr/>
        </p:nvSpPr>
        <p:spPr>
          <a:xfrm>
            <a:off x="985488" y="1524272"/>
            <a:ext cx="10759858" cy="5016758"/>
          </a:xfrm>
          <a:prstGeom prst="rect">
            <a:avLst/>
          </a:prstGeom>
        </p:spPr>
        <p:txBody>
          <a:bodyPr wrap="square">
            <a:spAutoFit/>
          </a:bodyPr>
          <a:lstStyle/>
          <a:p>
            <a:pPr algn="just">
              <a:lnSpc>
                <a:spcPct val="150000"/>
              </a:lnSpc>
              <a:spcBef>
                <a:spcPts val="600"/>
              </a:spcBef>
              <a:spcAft>
                <a:spcPts val="600"/>
              </a:spcAft>
              <a:buFont typeface="+mj-lt"/>
              <a:buAutoNum type="arabicPeriod"/>
            </a:pPr>
            <a:r>
              <a:rPr lang="en-IN" b="0" i="0" dirty="0">
                <a:solidFill>
                  <a:srgbClr val="2C2F34"/>
                </a:solidFill>
                <a:effectLst/>
                <a:latin typeface="arial" panose="020B0604020202020204" pitchFamily="34" charset="0"/>
              </a:rPr>
              <a:t>Open the load resistor.</a:t>
            </a:r>
            <a:endParaRPr lang="en-IN" b="0" i="0" dirty="0">
              <a:solidFill>
                <a:srgbClr val="2C2F34"/>
              </a:solidFill>
              <a:effectLst/>
              <a:latin typeface="Arial" panose="020B0604020202020204" pitchFamily="34" charset="0"/>
            </a:endParaRPr>
          </a:p>
          <a:p>
            <a:pPr algn="just">
              <a:lnSpc>
                <a:spcPct val="150000"/>
              </a:lnSpc>
              <a:spcBef>
                <a:spcPts val="600"/>
              </a:spcBef>
              <a:spcAft>
                <a:spcPts val="600"/>
              </a:spcAft>
              <a:buFont typeface="+mj-lt"/>
              <a:buAutoNum type="arabicPeriod"/>
            </a:pPr>
            <a:r>
              <a:rPr lang="en-IN" b="0" i="0" dirty="0">
                <a:solidFill>
                  <a:srgbClr val="2C2F34"/>
                </a:solidFill>
                <a:effectLst/>
                <a:latin typeface="arial" panose="020B0604020202020204" pitchFamily="34" charset="0"/>
              </a:rPr>
              <a:t>Calculate / measure the open circuit voltage. This is the </a:t>
            </a:r>
            <a:r>
              <a:rPr lang="en-IN" b="1" i="0" dirty="0" err="1">
                <a:solidFill>
                  <a:srgbClr val="2C2F34"/>
                </a:solidFill>
                <a:effectLst/>
                <a:latin typeface="arial" panose="020B0604020202020204" pitchFamily="34" charset="0"/>
              </a:rPr>
              <a:t>Thevenin</a:t>
            </a:r>
            <a:r>
              <a:rPr lang="en-IN" b="1" i="0" dirty="0">
                <a:solidFill>
                  <a:srgbClr val="2C2F34"/>
                </a:solidFill>
                <a:effectLst/>
                <a:latin typeface="arial" panose="020B0604020202020204" pitchFamily="34" charset="0"/>
              </a:rPr>
              <a:t> Voltage (V</a:t>
            </a:r>
            <a:r>
              <a:rPr lang="en-IN" b="1" i="0" baseline="-25000" dirty="0">
                <a:solidFill>
                  <a:srgbClr val="2C2F34"/>
                </a:solidFill>
                <a:effectLst/>
                <a:latin typeface="arial" panose="020B0604020202020204" pitchFamily="34" charset="0"/>
              </a:rPr>
              <a:t>TH</a:t>
            </a:r>
            <a:r>
              <a:rPr lang="en-IN" b="1" i="0" dirty="0">
                <a:solidFill>
                  <a:srgbClr val="2C2F34"/>
                </a:solidFill>
                <a:effectLst/>
                <a:latin typeface="arial" panose="020B0604020202020204" pitchFamily="34" charset="0"/>
              </a:rPr>
              <a:t>)</a:t>
            </a:r>
            <a:r>
              <a:rPr lang="en-IN" b="0" i="0" dirty="0">
                <a:solidFill>
                  <a:srgbClr val="2C2F34"/>
                </a:solidFill>
                <a:effectLst/>
                <a:latin typeface="arial" panose="020B0604020202020204" pitchFamily="34" charset="0"/>
              </a:rPr>
              <a:t>.</a:t>
            </a:r>
            <a:endParaRPr lang="en-IN" b="0" i="0" dirty="0">
              <a:solidFill>
                <a:srgbClr val="2C2F34"/>
              </a:solidFill>
              <a:effectLst/>
              <a:latin typeface="Arial" panose="020B0604020202020204" pitchFamily="34" charset="0"/>
            </a:endParaRPr>
          </a:p>
          <a:p>
            <a:pPr algn="just">
              <a:lnSpc>
                <a:spcPct val="150000"/>
              </a:lnSpc>
              <a:spcBef>
                <a:spcPts val="600"/>
              </a:spcBef>
              <a:spcAft>
                <a:spcPts val="600"/>
              </a:spcAft>
              <a:buFont typeface="+mj-lt"/>
              <a:buAutoNum type="arabicPeriod"/>
            </a:pPr>
            <a:r>
              <a:rPr lang="en-IN" b="0" i="0" dirty="0">
                <a:solidFill>
                  <a:srgbClr val="2C2F34"/>
                </a:solidFill>
                <a:effectLst/>
                <a:latin typeface="arial" panose="020B0604020202020204" pitchFamily="34" charset="0"/>
              </a:rPr>
              <a:t>Open current sources and short voltage sources.</a:t>
            </a:r>
            <a:endParaRPr lang="en-IN" b="0" i="0" dirty="0">
              <a:solidFill>
                <a:srgbClr val="2C2F34"/>
              </a:solidFill>
              <a:effectLst/>
              <a:latin typeface="Arial" panose="020B0604020202020204" pitchFamily="34" charset="0"/>
            </a:endParaRPr>
          </a:p>
          <a:p>
            <a:pPr algn="just">
              <a:lnSpc>
                <a:spcPct val="150000"/>
              </a:lnSpc>
              <a:spcBef>
                <a:spcPts val="600"/>
              </a:spcBef>
              <a:spcAft>
                <a:spcPts val="600"/>
              </a:spcAft>
              <a:buFont typeface="+mj-lt"/>
              <a:buAutoNum type="arabicPeriod"/>
            </a:pPr>
            <a:r>
              <a:rPr lang="en-IN" b="0" i="0" dirty="0">
                <a:solidFill>
                  <a:srgbClr val="2C2F34"/>
                </a:solidFill>
                <a:effectLst/>
                <a:latin typeface="arial" panose="020B0604020202020204" pitchFamily="34" charset="0"/>
              </a:rPr>
              <a:t>Calculate /measure the Open Circuit Resistance. This is the </a:t>
            </a:r>
            <a:r>
              <a:rPr lang="en-IN" b="1" i="0" dirty="0" err="1">
                <a:solidFill>
                  <a:srgbClr val="2C2F34"/>
                </a:solidFill>
                <a:effectLst/>
                <a:latin typeface="arial" panose="020B0604020202020204" pitchFamily="34" charset="0"/>
              </a:rPr>
              <a:t>Thevenin</a:t>
            </a:r>
            <a:r>
              <a:rPr lang="en-IN" b="1" i="0" dirty="0">
                <a:solidFill>
                  <a:srgbClr val="2C2F34"/>
                </a:solidFill>
                <a:effectLst/>
                <a:latin typeface="arial" panose="020B0604020202020204" pitchFamily="34" charset="0"/>
              </a:rPr>
              <a:t> Resistance (R</a:t>
            </a:r>
            <a:r>
              <a:rPr lang="en-IN" b="1" i="0" baseline="-25000" dirty="0">
                <a:solidFill>
                  <a:srgbClr val="2C2F34"/>
                </a:solidFill>
                <a:effectLst/>
                <a:latin typeface="arial" panose="020B0604020202020204" pitchFamily="34" charset="0"/>
              </a:rPr>
              <a:t>TH</a:t>
            </a:r>
            <a:r>
              <a:rPr lang="en-IN" b="1" i="0" dirty="0">
                <a:solidFill>
                  <a:srgbClr val="2C2F34"/>
                </a:solidFill>
                <a:effectLst/>
                <a:latin typeface="arial" panose="020B0604020202020204" pitchFamily="34" charset="0"/>
              </a:rPr>
              <a:t>)</a:t>
            </a:r>
            <a:r>
              <a:rPr lang="en-IN" b="0" i="0" dirty="0">
                <a:solidFill>
                  <a:srgbClr val="2C2F34"/>
                </a:solidFill>
                <a:effectLst/>
                <a:latin typeface="arial" panose="020B0604020202020204" pitchFamily="34" charset="0"/>
              </a:rPr>
              <a:t>.</a:t>
            </a:r>
            <a:endParaRPr lang="en-IN" b="0" i="0" dirty="0">
              <a:solidFill>
                <a:srgbClr val="2C2F34"/>
              </a:solidFill>
              <a:effectLst/>
              <a:latin typeface="Arial" panose="020B0604020202020204" pitchFamily="34" charset="0"/>
            </a:endParaRPr>
          </a:p>
          <a:p>
            <a:pPr algn="just">
              <a:lnSpc>
                <a:spcPct val="150000"/>
              </a:lnSpc>
              <a:spcBef>
                <a:spcPts val="600"/>
              </a:spcBef>
              <a:spcAft>
                <a:spcPts val="600"/>
              </a:spcAft>
              <a:buFont typeface="+mj-lt"/>
              <a:buAutoNum type="arabicPeriod"/>
            </a:pPr>
            <a:r>
              <a:rPr lang="en-IN" b="0" i="0" dirty="0">
                <a:solidFill>
                  <a:srgbClr val="2C2F34"/>
                </a:solidFill>
                <a:effectLst/>
                <a:latin typeface="arial" panose="020B0604020202020204" pitchFamily="34" charset="0"/>
              </a:rPr>
              <a:t>Now, redraw the circuit with measured </a:t>
            </a:r>
            <a:r>
              <a:rPr lang="en-IN" b="1" i="0" dirty="0">
                <a:solidFill>
                  <a:srgbClr val="2C2F34"/>
                </a:solidFill>
                <a:effectLst/>
                <a:latin typeface="arial" panose="020B0604020202020204" pitchFamily="34" charset="0"/>
              </a:rPr>
              <a:t>open circuit Voltage (V</a:t>
            </a:r>
            <a:r>
              <a:rPr lang="en-IN" b="1" i="0" baseline="-25000" dirty="0">
                <a:solidFill>
                  <a:srgbClr val="2C2F34"/>
                </a:solidFill>
                <a:effectLst/>
                <a:latin typeface="arial" panose="020B0604020202020204" pitchFamily="34" charset="0"/>
              </a:rPr>
              <a:t>TH</a:t>
            </a:r>
            <a:r>
              <a:rPr lang="en-IN" b="1" i="0" dirty="0">
                <a:solidFill>
                  <a:srgbClr val="2C2F34"/>
                </a:solidFill>
                <a:effectLst/>
                <a:latin typeface="arial" panose="020B0604020202020204" pitchFamily="34" charset="0"/>
              </a:rPr>
              <a:t>)</a:t>
            </a:r>
            <a:r>
              <a:rPr lang="en-IN" b="0" i="0" dirty="0">
                <a:solidFill>
                  <a:srgbClr val="2C2F34"/>
                </a:solidFill>
                <a:effectLst/>
                <a:latin typeface="arial" panose="020B0604020202020204" pitchFamily="34" charset="0"/>
              </a:rPr>
              <a:t> in Step (2) as voltage source and measured </a:t>
            </a:r>
            <a:r>
              <a:rPr lang="en-IN" b="1" i="0" dirty="0">
                <a:solidFill>
                  <a:srgbClr val="2C2F34"/>
                </a:solidFill>
                <a:effectLst/>
                <a:latin typeface="arial" panose="020B0604020202020204" pitchFamily="34" charset="0"/>
              </a:rPr>
              <a:t>open circuit resistance (R</a:t>
            </a:r>
            <a:r>
              <a:rPr lang="en-IN" b="1" i="0" baseline="-25000" dirty="0">
                <a:solidFill>
                  <a:srgbClr val="2C2F34"/>
                </a:solidFill>
                <a:effectLst/>
                <a:latin typeface="arial" panose="020B0604020202020204" pitchFamily="34" charset="0"/>
              </a:rPr>
              <a:t>TH</a:t>
            </a:r>
            <a:r>
              <a:rPr lang="en-IN" b="1" i="0" dirty="0">
                <a:solidFill>
                  <a:srgbClr val="2C2F34"/>
                </a:solidFill>
                <a:effectLst/>
                <a:latin typeface="arial" panose="020B0604020202020204" pitchFamily="34" charset="0"/>
              </a:rPr>
              <a:t>)</a:t>
            </a:r>
            <a:r>
              <a:rPr lang="en-IN" b="0" i="0" dirty="0">
                <a:solidFill>
                  <a:srgbClr val="2C2F34"/>
                </a:solidFill>
                <a:effectLst/>
                <a:latin typeface="arial" panose="020B0604020202020204" pitchFamily="34" charset="0"/>
              </a:rPr>
              <a:t> in step (4) as a series resistance and connect the load resistor which we had removed in Step (1). This is the </a:t>
            </a:r>
            <a:r>
              <a:rPr lang="en-IN" b="1" i="0" dirty="0">
                <a:solidFill>
                  <a:srgbClr val="2C2F34"/>
                </a:solidFill>
                <a:effectLst/>
                <a:latin typeface="arial" panose="020B0604020202020204" pitchFamily="34" charset="0"/>
              </a:rPr>
              <a:t>equivalent </a:t>
            </a:r>
            <a:r>
              <a:rPr lang="en-IN" b="1" i="0" dirty="0" err="1">
                <a:solidFill>
                  <a:srgbClr val="2C2F34"/>
                </a:solidFill>
                <a:effectLst/>
                <a:latin typeface="arial" panose="020B0604020202020204" pitchFamily="34" charset="0"/>
              </a:rPr>
              <a:t>Thevenin</a:t>
            </a:r>
            <a:r>
              <a:rPr lang="en-IN" b="1" i="0" dirty="0">
                <a:solidFill>
                  <a:srgbClr val="2C2F34"/>
                </a:solidFill>
                <a:effectLst/>
                <a:latin typeface="arial" panose="020B0604020202020204" pitchFamily="34" charset="0"/>
              </a:rPr>
              <a:t> circuit</a:t>
            </a:r>
            <a:r>
              <a:rPr lang="en-IN" b="0" i="0" dirty="0">
                <a:solidFill>
                  <a:srgbClr val="2C2F34"/>
                </a:solidFill>
                <a:effectLst/>
                <a:latin typeface="arial" panose="020B0604020202020204" pitchFamily="34" charset="0"/>
              </a:rPr>
              <a:t> of that </a:t>
            </a:r>
            <a:r>
              <a:rPr lang="en-IN" b="1" i="0" dirty="0">
                <a:solidFill>
                  <a:srgbClr val="2C2F34"/>
                </a:solidFill>
                <a:effectLst/>
                <a:latin typeface="arial" panose="020B0604020202020204" pitchFamily="34" charset="0"/>
              </a:rPr>
              <a:t>linear electric network</a:t>
            </a:r>
            <a:r>
              <a:rPr lang="en-IN" b="0" i="0" dirty="0">
                <a:solidFill>
                  <a:srgbClr val="2C2F34"/>
                </a:solidFill>
                <a:effectLst/>
                <a:latin typeface="arial" panose="020B0604020202020204" pitchFamily="34" charset="0"/>
              </a:rPr>
              <a:t> or </a:t>
            </a:r>
            <a:r>
              <a:rPr lang="en-IN" b="1" i="0" dirty="0">
                <a:solidFill>
                  <a:srgbClr val="2C2F34"/>
                </a:solidFill>
                <a:effectLst/>
                <a:latin typeface="arial" panose="020B0604020202020204" pitchFamily="34" charset="0"/>
              </a:rPr>
              <a:t>complex circuit</a:t>
            </a:r>
            <a:r>
              <a:rPr lang="en-IN" b="0" i="0" dirty="0">
                <a:solidFill>
                  <a:srgbClr val="2C2F34"/>
                </a:solidFill>
                <a:effectLst/>
                <a:latin typeface="arial" panose="020B0604020202020204" pitchFamily="34" charset="0"/>
              </a:rPr>
              <a:t> which had to be </a:t>
            </a:r>
            <a:r>
              <a:rPr lang="en-IN" b="1" i="1" dirty="0">
                <a:solidFill>
                  <a:srgbClr val="2C2F34"/>
                </a:solidFill>
                <a:effectLst/>
                <a:latin typeface="arial" panose="020B0604020202020204" pitchFamily="34" charset="0"/>
              </a:rPr>
              <a:t>simplified and </a:t>
            </a:r>
            <a:r>
              <a:rPr lang="en-IN" b="1" i="1" dirty="0" err="1">
                <a:solidFill>
                  <a:srgbClr val="2C2F34"/>
                </a:solidFill>
                <a:effectLst/>
                <a:latin typeface="arial" panose="020B0604020202020204" pitchFamily="34" charset="0"/>
              </a:rPr>
              <a:t>analyzed</a:t>
            </a:r>
            <a:r>
              <a:rPr lang="en-IN" b="1" i="1" dirty="0">
                <a:solidFill>
                  <a:srgbClr val="2C2F34"/>
                </a:solidFill>
                <a:effectLst/>
                <a:latin typeface="arial" panose="020B0604020202020204" pitchFamily="34" charset="0"/>
              </a:rPr>
              <a:t> by </a:t>
            </a:r>
            <a:r>
              <a:rPr lang="en-IN" b="1" i="1" dirty="0" err="1">
                <a:solidFill>
                  <a:srgbClr val="2C2F34"/>
                </a:solidFill>
                <a:effectLst/>
                <a:latin typeface="arial" panose="020B0604020202020204" pitchFamily="34" charset="0"/>
              </a:rPr>
              <a:t>Thevenin’s</a:t>
            </a:r>
            <a:r>
              <a:rPr lang="en-IN" b="1" i="1" dirty="0">
                <a:solidFill>
                  <a:srgbClr val="2C2F34"/>
                </a:solidFill>
                <a:effectLst/>
                <a:latin typeface="arial" panose="020B0604020202020204" pitchFamily="34" charset="0"/>
              </a:rPr>
              <a:t> Theorem</a:t>
            </a:r>
            <a:r>
              <a:rPr lang="en-IN" b="0" i="0" dirty="0">
                <a:solidFill>
                  <a:srgbClr val="2C2F34"/>
                </a:solidFill>
                <a:effectLst/>
                <a:latin typeface="arial" panose="020B0604020202020204" pitchFamily="34" charset="0"/>
              </a:rPr>
              <a:t>. You have done.</a:t>
            </a:r>
          </a:p>
          <a:p>
            <a:pPr algn="just">
              <a:lnSpc>
                <a:spcPct val="150000"/>
              </a:lnSpc>
              <a:spcBef>
                <a:spcPts val="600"/>
              </a:spcBef>
              <a:spcAft>
                <a:spcPts val="600"/>
              </a:spcAft>
              <a:buFont typeface="+mj-lt"/>
              <a:buAutoNum type="arabicPeriod"/>
            </a:pPr>
            <a:r>
              <a:rPr lang="en-IN" dirty="0"/>
              <a:t>Now find the Total current flowing through load resistor by using the </a:t>
            </a:r>
            <a:r>
              <a:rPr lang="en-IN" dirty="0">
                <a:hlinkClick r:id="rId2"/>
              </a:rPr>
              <a:t>Ohm’s Law</a:t>
            </a:r>
            <a:r>
              <a:rPr lang="en-IN" dirty="0"/>
              <a:t>: </a:t>
            </a:r>
            <a:r>
              <a:rPr lang="en-IN" b="1" dirty="0"/>
              <a:t>I</a:t>
            </a:r>
            <a:r>
              <a:rPr lang="en-IN" b="1" baseline="-25000" dirty="0"/>
              <a:t>T</a:t>
            </a:r>
            <a:r>
              <a:rPr lang="en-IN" b="1" dirty="0"/>
              <a:t> = V</a:t>
            </a:r>
            <a:r>
              <a:rPr lang="en-IN" b="1" baseline="-25000" dirty="0"/>
              <a:t>TH </a:t>
            </a:r>
            <a:r>
              <a:rPr lang="en-IN" b="1" dirty="0"/>
              <a:t>/ (R</a:t>
            </a:r>
            <a:r>
              <a:rPr lang="en-IN" b="1" baseline="-25000" dirty="0"/>
              <a:t>TH</a:t>
            </a:r>
            <a:r>
              <a:rPr lang="en-IN" b="1" dirty="0"/>
              <a:t> + R</a:t>
            </a:r>
            <a:r>
              <a:rPr lang="en-IN" b="1" baseline="-25000" dirty="0"/>
              <a:t>L</a:t>
            </a:r>
            <a:r>
              <a:rPr lang="en-IN" b="1" dirty="0"/>
              <a:t>).</a:t>
            </a:r>
            <a:endParaRPr lang="en-IN" b="0" i="0" dirty="0">
              <a:solidFill>
                <a:srgbClr val="2C2F34"/>
              </a:solidFill>
              <a:effectLst/>
              <a:latin typeface="Arial" panose="020B0604020202020204" pitchFamily="34" charset="0"/>
            </a:endParaRPr>
          </a:p>
        </p:txBody>
      </p:sp>
    </p:spTree>
    <p:extLst>
      <p:ext uri="{BB962C8B-B14F-4D97-AF65-F5344CB8AC3E}">
        <p14:creationId xmlns:p14="http://schemas.microsoft.com/office/powerpoint/2010/main" val="16965528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38733D19-FF76-4DF6-985F-DB050AF87F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B8931767-514A-4E70-9129-DB6B46BFA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80" name="Rectangle 79">
            <a:extLst>
              <a:ext uri="{FF2B5EF4-FFF2-40B4-BE49-F238E27FC236}">
                <a16:creationId xmlns:a16="http://schemas.microsoft.com/office/drawing/2014/main" id="{092556C3-D615-4E70-B4AD-7791DE6BBD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36" name="Rectangle 81">
            <a:extLst>
              <a:ext uri="{FF2B5EF4-FFF2-40B4-BE49-F238E27FC236}">
                <a16:creationId xmlns:a16="http://schemas.microsoft.com/office/drawing/2014/main" id="{5D468424-DF72-426E-8DB3-F91B8857CB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446535" y="6572250"/>
            <a:ext cx="11298932"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Footer Placeholder 8">
            <a:extLst>
              <a:ext uri="{FF2B5EF4-FFF2-40B4-BE49-F238E27FC236}">
                <a16:creationId xmlns:a16="http://schemas.microsoft.com/office/drawing/2014/main" id="{03B6280D-9E9C-4B24-0D52-50288439A32E}"/>
              </a:ext>
            </a:extLst>
          </p:cNvPr>
          <p:cNvSpPr>
            <a:spLocks noGrp="1"/>
          </p:cNvSpPr>
          <p:nvPr>
            <p:ph type="ftr" sz="quarter" idx="11"/>
          </p:nvPr>
        </p:nvSpPr>
        <p:spPr/>
        <p:txBody>
          <a:bodyPr/>
          <a:lstStyle/>
          <a:p>
            <a:r>
              <a:rPr lang="en-US"/>
              <a:t>Electrical &amp; Electronics System EE1002</a:t>
            </a:r>
          </a:p>
        </p:txBody>
      </p:sp>
      <p:sp>
        <p:nvSpPr>
          <p:cNvPr id="11" name="Slide Number Placeholder 10">
            <a:extLst>
              <a:ext uri="{FF2B5EF4-FFF2-40B4-BE49-F238E27FC236}">
                <a16:creationId xmlns:a16="http://schemas.microsoft.com/office/drawing/2014/main" id="{3012B307-4052-AB1F-E405-FF42AE9F3DEA}"/>
              </a:ext>
            </a:extLst>
          </p:cNvPr>
          <p:cNvSpPr>
            <a:spLocks noGrp="1"/>
          </p:cNvSpPr>
          <p:nvPr>
            <p:ph type="sldNum" sz="quarter" idx="12"/>
          </p:nvPr>
        </p:nvSpPr>
        <p:spPr/>
        <p:txBody>
          <a:bodyPr/>
          <a:lstStyle/>
          <a:p>
            <a:fld id="{3A98EE3D-8CD1-4C3F-BD1C-C98C9596463C}" type="slidenum">
              <a:rPr lang="en-US" smtClean="0"/>
              <a:t>8</a:t>
            </a:fld>
            <a:endParaRPr lang="en-US"/>
          </a:p>
        </p:txBody>
      </p:sp>
      <p:graphicFrame>
        <p:nvGraphicFramePr>
          <p:cNvPr id="4" name="Object 6">
            <a:extLst>
              <a:ext uri="{FF2B5EF4-FFF2-40B4-BE49-F238E27FC236}">
                <a16:creationId xmlns:a16="http://schemas.microsoft.com/office/drawing/2014/main" id="{A2B5F9DE-ECF3-1AD1-9F9B-F8AE1FDB719A}"/>
              </a:ext>
            </a:extLst>
          </p:cNvPr>
          <p:cNvGraphicFramePr>
            <a:graphicFrameLocks noChangeAspect="1"/>
          </p:cNvGraphicFramePr>
          <p:nvPr>
            <p:extLst>
              <p:ext uri="{D42A27DB-BD31-4B8C-83A1-F6EECF244321}">
                <p14:modId xmlns:p14="http://schemas.microsoft.com/office/powerpoint/2010/main" val="1704715624"/>
              </p:ext>
            </p:extLst>
          </p:nvPr>
        </p:nvGraphicFramePr>
        <p:xfrm>
          <a:off x="2645043" y="2098396"/>
          <a:ext cx="5849938" cy="2541588"/>
        </p:xfrm>
        <a:graphic>
          <a:graphicData uri="http://schemas.openxmlformats.org/presentationml/2006/ole">
            <mc:AlternateContent xmlns:mc="http://schemas.openxmlformats.org/markup-compatibility/2006">
              <mc:Choice xmlns:v="urn:schemas-microsoft-com:vml" Requires="v">
                <p:oleObj name="SmartDraw" r:id="rId2" imgW="3620880" imgH="1572480" progId="SmartDraw.2">
                  <p:embed/>
                </p:oleObj>
              </mc:Choice>
              <mc:Fallback>
                <p:oleObj name="SmartDraw" r:id="rId2" imgW="3620880" imgH="1572480" progId="SmartDraw.2">
                  <p:embed/>
                  <p:pic>
                    <p:nvPicPr>
                      <p:cNvPr id="2"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45043" y="2098396"/>
                        <a:ext cx="5849938" cy="2541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Text Box 5">
            <a:extLst>
              <a:ext uri="{FF2B5EF4-FFF2-40B4-BE49-F238E27FC236}">
                <a16:creationId xmlns:a16="http://schemas.microsoft.com/office/drawing/2014/main" id="{5E37C21B-5398-7C5E-4387-7A7AFEF662FB}"/>
              </a:ext>
            </a:extLst>
          </p:cNvPr>
          <p:cNvSpPr txBox="1">
            <a:spLocks noChangeArrowheads="1"/>
          </p:cNvSpPr>
          <p:nvPr/>
        </p:nvSpPr>
        <p:spPr bwMode="auto">
          <a:xfrm>
            <a:off x="1321177" y="1729064"/>
            <a:ext cx="846866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dirty="0"/>
              <a:t>Problem-1: </a:t>
            </a:r>
            <a:r>
              <a:rPr lang="en-US" altLang="en-US" dirty="0"/>
              <a:t>Find V</a:t>
            </a:r>
            <a:r>
              <a:rPr lang="en-US" altLang="en-US" baseline="-25000" dirty="0"/>
              <a:t>X</a:t>
            </a:r>
            <a:r>
              <a:rPr lang="en-US" altLang="en-US" dirty="0"/>
              <a:t> by first finding V</a:t>
            </a:r>
            <a:r>
              <a:rPr lang="en-US" altLang="en-US" baseline="-25000" dirty="0"/>
              <a:t>TH </a:t>
            </a:r>
            <a:r>
              <a:rPr lang="en-US" altLang="en-US" dirty="0"/>
              <a:t>and R</a:t>
            </a:r>
            <a:r>
              <a:rPr lang="en-US" altLang="en-US" baseline="-25000" dirty="0"/>
              <a:t>TH</a:t>
            </a:r>
            <a:r>
              <a:rPr lang="en-US" altLang="en-US" dirty="0"/>
              <a:t> to the left of A-B using </a:t>
            </a:r>
            <a:r>
              <a:rPr lang="en-US" altLang="en-US" dirty="0" err="1"/>
              <a:t>Thevenin</a:t>
            </a:r>
            <a:r>
              <a:rPr lang="en-US" altLang="en-US" dirty="0"/>
              <a:t> Theorem.</a:t>
            </a:r>
          </a:p>
        </p:txBody>
      </p:sp>
      <p:sp>
        <p:nvSpPr>
          <p:cNvPr id="6" name="Text Box 2">
            <a:extLst>
              <a:ext uri="{FF2B5EF4-FFF2-40B4-BE49-F238E27FC236}">
                <a16:creationId xmlns:a16="http://schemas.microsoft.com/office/drawing/2014/main" id="{9AD0A943-6338-70F1-2AB9-54948A76A50E}"/>
              </a:ext>
            </a:extLst>
          </p:cNvPr>
          <p:cNvSpPr txBox="1">
            <a:spLocks noChangeArrowheads="1"/>
          </p:cNvSpPr>
          <p:nvPr/>
        </p:nvSpPr>
        <p:spPr bwMode="auto">
          <a:xfrm>
            <a:off x="4003718" y="768268"/>
            <a:ext cx="313258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800" u="sng" dirty="0"/>
              <a:t>THEVENIN TEOREM</a:t>
            </a:r>
          </a:p>
        </p:txBody>
      </p:sp>
      <p:sp>
        <p:nvSpPr>
          <p:cNvPr id="8" name="Rectangle 7">
            <a:extLst>
              <a:ext uri="{FF2B5EF4-FFF2-40B4-BE49-F238E27FC236}">
                <a16:creationId xmlns:a16="http://schemas.microsoft.com/office/drawing/2014/main" id="{F6B377BF-4D08-68DF-C7B9-BDCB71A08E77}"/>
              </a:ext>
            </a:extLst>
          </p:cNvPr>
          <p:cNvSpPr/>
          <p:nvPr/>
        </p:nvSpPr>
        <p:spPr>
          <a:xfrm>
            <a:off x="1341644" y="4639984"/>
            <a:ext cx="3249672" cy="507831"/>
          </a:xfrm>
          <a:prstGeom prst="rect">
            <a:avLst/>
          </a:prstGeom>
        </p:spPr>
        <p:txBody>
          <a:bodyPr wrap="none">
            <a:spAutoFit/>
          </a:bodyPr>
          <a:lstStyle/>
          <a:p>
            <a:pPr algn="just">
              <a:lnSpc>
                <a:spcPct val="150000"/>
              </a:lnSpc>
              <a:spcBef>
                <a:spcPts val="600"/>
              </a:spcBef>
              <a:spcAft>
                <a:spcPts val="600"/>
              </a:spcAft>
            </a:pPr>
            <a:r>
              <a:rPr lang="en-IN" b="0" i="0" dirty="0">
                <a:solidFill>
                  <a:srgbClr val="2C2F34"/>
                </a:solidFill>
                <a:effectLst/>
                <a:latin typeface="arial" panose="020B0604020202020204" pitchFamily="34" charset="0"/>
              </a:rPr>
              <a:t>Step-1 Open the load resistor.</a:t>
            </a:r>
            <a:endParaRPr lang="en-IN" b="0" i="0" dirty="0">
              <a:solidFill>
                <a:srgbClr val="2C2F34"/>
              </a:solidFill>
              <a:effectLst/>
              <a:latin typeface="Arial" panose="020B0604020202020204" pitchFamily="34" charset="0"/>
            </a:endParaRPr>
          </a:p>
        </p:txBody>
      </p:sp>
      <p:sp>
        <p:nvSpPr>
          <p:cNvPr id="12" name="Rectangle 11">
            <a:extLst>
              <a:ext uri="{FF2B5EF4-FFF2-40B4-BE49-F238E27FC236}">
                <a16:creationId xmlns:a16="http://schemas.microsoft.com/office/drawing/2014/main" id="{18C8EA70-F842-C93A-84C2-FADFD7AAF015}"/>
              </a:ext>
            </a:extLst>
          </p:cNvPr>
          <p:cNvSpPr/>
          <p:nvPr/>
        </p:nvSpPr>
        <p:spPr>
          <a:xfrm>
            <a:off x="1341644" y="5147815"/>
            <a:ext cx="8956593" cy="507831"/>
          </a:xfrm>
          <a:prstGeom prst="rect">
            <a:avLst/>
          </a:prstGeom>
        </p:spPr>
        <p:txBody>
          <a:bodyPr wrap="square">
            <a:spAutoFit/>
          </a:bodyPr>
          <a:lstStyle/>
          <a:p>
            <a:pPr algn="just">
              <a:lnSpc>
                <a:spcPct val="150000"/>
              </a:lnSpc>
              <a:spcBef>
                <a:spcPts val="600"/>
              </a:spcBef>
              <a:spcAft>
                <a:spcPts val="600"/>
              </a:spcAft>
            </a:pPr>
            <a:r>
              <a:rPr lang="en-IN" b="0" i="0" dirty="0">
                <a:solidFill>
                  <a:srgbClr val="2C2F34"/>
                </a:solidFill>
                <a:effectLst/>
                <a:latin typeface="arial" panose="020B0604020202020204" pitchFamily="34" charset="0"/>
              </a:rPr>
              <a:t>Step-2 Calculate the open circuit voltage. This is the </a:t>
            </a:r>
            <a:r>
              <a:rPr lang="en-IN" b="1" i="0" dirty="0" err="1">
                <a:solidFill>
                  <a:srgbClr val="2C2F34"/>
                </a:solidFill>
                <a:effectLst/>
                <a:latin typeface="arial" panose="020B0604020202020204" pitchFamily="34" charset="0"/>
              </a:rPr>
              <a:t>Thevenin</a:t>
            </a:r>
            <a:r>
              <a:rPr lang="en-IN" b="1" i="0" dirty="0">
                <a:solidFill>
                  <a:srgbClr val="2C2F34"/>
                </a:solidFill>
                <a:effectLst/>
                <a:latin typeface="arial" panose="020B0604020202020204" pitchFamily="34" charset="0"/>
              </a:rPr>
              <a:t> Voltage (V</a:t>
            </a:r>
            <a:r>
              <a:rPr lang="en-IN" b="1" i="0" baseline="-25000" dirty="0">
                <a:solidFill>
                  <a:srgbClr val="2C2F34"/>
                </a:solidFill>
                <a:effectLst/>
                <a:latin typeface="arial" panose="020B0604020202020204" pitchFamily="34" charset="0"/>
              </a:rPr>
              <a:t>TH</a:t>
            </a:r>
            <a:r>
              <a:rPr lang="en-IN" b="1" i="0" dirty="0">
                <a:solidFill>
                  <a:srgbClr val="2C2F34"/>
                </a:solidFill>
                <a:effectLst/>
                <a:latin typeface="arial" panose="020B0604020202020204" pitchFamily="34" charset="0"/>
              </a:rPr>
              <a:t>)</a:t>
            </a:r>
            <a:r>
              <a:rPr lang="en-IN" b="0" i="0" dirty="0">
                <a:solidFill>
                  <a:srgbClr val="2C2F34"/>
                </a:solidFill>
                <a:effectLst/>
                <a:latin typeface="arial" panose="020B0604020202020204" pitchFamily="34" charset="0"/>
              </a:rPr>
              <a:t>.</a:t>
            </a:r>
            <a:endParaRPr lang="en-IN" b="0" i="0" dirty="0">
              <a:solidFill>
                <a:srgbClr val="2C2F34"/>
              </a:solidFill>
              <a:effectLst/>
              <a:latin typeface="Arial" panose="020B0604020202020204" pitchFamily="34" charset="0"/>
            </a:endParaRPr>
          </a:p>
        </p:txBody>
      </p:sp>
    </p:spTree>
    <p:extLst>
      <p:ext uri="{BB962C8B-B14F-4D97-AF65-F5344CB8AC3E}">
        <p14:creationId xmlns:p14="http://schemas.microsoft.com/office/powerpoint/2010/main" val="5631965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38733D19-FF76-4DF6-985F-DB050AF87F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B8931767-514A-4E70-9129-DB6B46BFA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80" name="Rectangle 79">
            <a:extLst>
              <a:ext uri="{FF2B5EF4-FFF2-40B4-BE49-F238E27FC236}">
                <a16:creationId xmlns:a16="http://schemas.microsoft.com/office/drawing/2014/main" id="{092556C3-D615-4E70-B4AD-7791DE6BBD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36" name="Rectangle 81">
            <a:extLst>
              <a:ext uri="{FF2B5EF4-FFF2-40B4-BE49-F238E27FC236}">
                <a16:creationId xmlns:a16="http://schemas.microsoft.com/office/drawing/2014/main" id="{5D468424-DF72-426E-8DB3-F91B8857CB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446535" y="6572250"/>
            <a:ext cx="11298932"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Footer Placeholder 8">
            <a:extLst>
              <a:ext uri="{FF2B5EF4-FFF2-40B4-BE49-F238E27FC236}">
                <a16:creationId xmlns:a16="http://schemas.microsoft.com/office/drawing/2014/main" id="{03B6280D-9E9C-4B24-0D52-50288439A32E}"/>
              </a:ext>
            </a:extLst>
          </p:cNvPr>
          <p:cNvSpPr>
            <a:spLocks noGrp="1"/>
          </p:cNvSpPr>
          <p:nvPr>
            <p:ph type="ftr" sz="quarter" idx="11"/>
          </p:nvPr>
        </p:nvSpPr>
        <p:spPr/>
        <p:txBody>
          <a:bodyPr/>
          <a:lstStyle/>
          <a:p>
            <a:r>
              <a:rPr lang="en-US"/>
              <a:t>Electrical &amp; Electronics System EE1002</a:t>
            </a:r>
          </a:p>
        </p:txBody>
      </p:sp>
      <p:sp>
        <p:nvSpPr>
          <p:cNvPr id="11" name="Slide Number Placeholder 10">
            <a:extLst>
              <a:ext uri="{FF2B5EF4-FFF2-40B4-BE49-F238E27FC236}">
                <a16:creationId xmlns:a16="http://schemas.microsoft.com/office/drawing/2014/main" id="{3012B307-4052-AB1F-E405-FF42AE9F3DEA}"/>
              </a:ext>
            </a:extLst>
          </p:cNvPr>
          <p:cNvSpPr>
            <a:spLocks noGrp="1"/>
          </p:cNvSpPr>
          <p:nvPr>
            <p:ph type="sldNum" sz="quarter" idx="12"/>
          </p:nvPr>
        </p:nvSpPr>
        <p:spPr/>
        <p:txBody>
          <a:bodyPr/>
          <a:lstStyle/>
          <a:p>
            <a:fld id="{3A98EE3D-8CD1-4C3F-BD1C-C98C9596463C}" type="slidenum">
              <a:rPr lang="en-US" smtClean="0"/>
              <a:t>9</a:t>
            </a:fld>
            <a:endParaRPr lang="en-US"/>
          </a:p>
        </p:txBody>
      </p:sp>
      <p:graphicFrame>
        <p:nvGraphicFramePr>
          <p:cNvPr id="2" name="Object 4">
            <a:extLst>
              <a:ext uri="{FF2B5EF4-FFF2-40B4-BE49-F238E27FC236}">
                <a16:creationId xmlns:a16="http://schemas.microsoft.com/office/drawing/2014/main" id="{59F0E336-965D-2726-74B3-45D3D4F08144}"/>
              </a:ext>
            </a:extLst>
          </p:cNvPr>
          <p:cNvGraphicFramePr>
            <a:graphicFrameLocks noChangeAspect="1"/>
          </p:cNvGraphicFramePr>
          <p:nvPr>
            <p:extLst>
              <p:ext uri="{D42A27DB-BD31-4B8C-83A1-F6EECF244321}">
                <p14:modId xmlns:p14="http://schemas.microsoft.com/office/powerpoint/2010/main" val="3651976485"/>
              </p:ext>
            </p:extLst>
          </p:nvPr>
        </p:nvGraphicFramePr>
        <p:xfrm>
          <a:off x="1487097" y="1090399"/>
          <a:ext cx="5105400" cy="2363788"/>
        </p:xfrm>
        <a:graphic>
          <a:graphicData uri="http://schemas.openxmlformats.org/presentationml/2006/ole">
            <mc:AlternateContent xmlns:mc="http://schemas.openxmlformats.org/markup-compatibility/2006">
              <mc:Choice xmlns:v="urn:schemas-microsoft-com:vml" Requires="v">
                <p:oleObj name="SmartDraw" r:id="rId2" imgW="3396960" imgH="1572480" progId="SmartDraw.2">
                  <p:embed/>
                </p:oleObj>
              </mc:Choice>
              <mc:Fallback>
                <p:oleObj name="SmartDraw" r:id="rId2" imgW="3396960" imgH="1572480" progId="SmartDraw.2">
                  <p:embed/>
                  <p:pic>
                    <p:nvPicPr>
                      <p:cNvPr id="2"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7097" y="1090399"/>
                        <a:ext cx="5105400" cy="2363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 name="Object 6">
            <a:extLst>
              <a:ext uri="{FF2B5EF4-FFF2-40B4-BE49-F238E27FC236}">
                <a16:creationId xmlns:a16="http://schemas.microsoft.com/office/drawing/2014/main" id="{E1CA3192-96BB-9D5E-2041-AC62E3B2C466}"/>
              </a:ext>
            </a:extLst>
          </p:cNvPr>
          <p:cNvGraphicFramePr>
            <a:graphicFrameLocks noChangeAspect="1"/>
          </p:cNvGraphicFramePr>
          <p:nvPr>
            <p:extLst>
              <p:ext uri="{D42A27DB-BD31-4B8C-83A1-F6EECF244321}">
                <p14:modId xmlns:p14="http://schemas.microsoft.com/office/powerpoint/2010/main" val="2366558725"/>
              </p:ext>
            </p:extLst>
          </p:nvPr>
        </p:nvGraphicFramePr>
        <p:xfrm>
          <a:off x="7282669" y="1954181"/>
          <a:ext cx="3124200" cy="973138"/>
        </p:xfrm>
        <a:graphic>
          <a:graphicData uri="http://schemas.openxmlformats.org/presentationml/2006/ole">
            <mc:AlternateContent xmlns:mc="http://schemas.openxmlformats.org/markup-compatibility/2006">
              <mc:Choice xmlns:v="urn:schemas-microsoft-com:vml" Requires="v">
                <p:oleObj name="Equation" r:id="rId4" imgW="1346040" imgH="419040" progId="Equation.DSMT4">
                  <p:embed/>
                </p:oleObj>
              </mc:Choice>
              <mc:Fallback>
                <p:oleObj name="Equation" r:id="rId4" imgW="1346040" imgH="419040" progId="Equation.DSMT4">
                  <p:embed/>
                  <p:pic>
                    <p:nvPicPr>
                      <p:cNvPr id="3"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82669" y="1954181"/>
                        <a:ext cx="3124200" cy="973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 name="Text Box 7">
            <a:extLst>
              <a:ext uri="{FF2B5EF4-FFF2-40B4-BE49-F238E27FC236}">
                <a16:creationId xmlns:a16="http://schemas.microsoft.com/office/drawing/2014/main" id="{192FE76E-36FE-E7AA-7EBE-340FD9A4C558}"/>
              </a:ext>
            </a:extLst>
          </p:cNvPr>
          <p:cNvSpPr txBox="1">
            <a:spLocks noChangeArrowheads="1"/>
          </p:cNvSpPr>
          <p:nvPr/>
        </p:nvSpPr>
        <p:spPr bwMode="auto">
          <a:xfrm>
            <a:off x="720170" y="3868472"/>
            <a:ext cx="1000016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dirty="0"/>
              <a:t>Notice that there is no current flowing in the 4 </a:t>
            </a:r>
            <a:r>
              <a:rPr lang="en-US" altLang="en-US" dirty="0">
                <a:sym typeface="Symbol" panose="05050102010706020507" pitchFamily="18" charset="2"/>
              </a:rPr>
              <a:t> resistor (A-B) is open.  Thus there can be no voltage across the resistor.</a:t>
            </a:r>
            <a:endParaRPr lang="en-US" altLang="en-US" dirty="0"/>
          </a:p>
        </p:txBody>
      </p:sp>
      <p:sp>
        <p:nvSpPr>
          <p:cNvPr id="5" name="Text Box 4">
            <a:extLst>
              <a:ext uri="{FF2B5EF4-FFF2-40B4-BE49-F238E27FC236}">
                <a16:creationId xmlns:a16="http://schemas.microsoft.com/office/drawing/2014/main" id="{7B69CCAE-CB65-6E35-9264-F029E37C56EF}"/>
              </a:ext>
            </a:extLst>
          </p:cNvPr>
          <p:cNvSpPr txBox="1">
            <a:spLocks noChangeArrowheads="1"/>
          </p:cNvSpPr>
          <p:nvPr/>
        </p:nvSpPr>
        <p:spPr bwMode="auto">
          <a:xfrm>
            <a:off x="731652" y="5641828"/>
            <a:ext cx="998868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dirty="0"/>
              <a:t>We now deactivate the sources to the left of A-B and find the resistance seen looking in these terminals as shown in Fig.</a:t>
            </a:r>
          </a:p>
        </p:txBody>
      </p:sp>
      <p:sp>
        <p:nvSpPr>
          <p:cNvPr id="6" name="Rectangle 5">
            <a:extLst>
              <a:ext uri="{FF2B5EF4-FFF2-40B4-BE49-F238E27FC236}">
                <a16:creationId xmlns:a16="http://schemas.microsoft.com/office/drawing/2014/main" id="{CD49EBF7-CE93-5AFB-B82B-AB56FE889035}"/>
              </a:ext>
            </a:extLst>
          </p:cNvPr>
          <p:cNvSpPr/>
          <p:nvPr/>
        </p:nvSpPr>
        <p:spPr>
          <a:xfrm>
            <a:off x="720170" y="4781735"/>
            <a:ext cx="10751661" cy="923330"/>
          </a:xfrm>
          <a:prstGeom prst="rect">
            <a:avLst/>
          </a:prstGeom>
        </p:spPr>
        <p:txBody>
          <a:bodyPr wrap="none">
            <a:spAutoFit/>
          </a:bodyPr>
          <a:lstStyle/>
          <a:p>
            <a:r>
              <a:rPr lang="en-IN" b="0" i="0" dirty="0">
                <a:solidFill>
                  <a:srgbClr val="2C2F34"/>
                </a:solidFill>
                <a:effectLst/>
                <a:latin typeface="arial" panose="020B0604020202020204" pitchFamily="34" charset="0"/>
              </a:rPr>
              <a:t>Step-3 &amp; 4 Open current sources and short voltage sources and calculate the Open Circuit Resistance. </a:t>
            </a:r>
          </a:p>
          <a:p>
            <a:r>
              <a:rPr lang="en-IN" b="0" i="0" dirty="0">
                <a:solidFill>
                  <a:srgbClr val="2C2F34"/>
                </a:solidFill>
                <a:effectLst/>
                <a:latin typeface="arial" panose="020B0604020202020204" pitchFamily="34" charset="0"/>
              </a:rPr>
              <a:t>This is the </a:t>
            </a:r>
            <a:r>
              <a:rPr lang="en-IN" b="1" i="0" dirty="0" err="1">
                <a:solidFill>
                  <a:srgbClr val="2C2F34"/>
                </a:solidFill>
                <a:effectLst/>
                <a:latin typeface="arial" panose="020B0604020202020204" pitchFamily="34" charset="0"/>
              </a:rPr>
              <a:t>Thevenin</a:t>
            </a:r>
            <a:r>
              <a:rPr lang="en-IN" b="1" i="0" dirty="0">
                <a:solidFill>
                  <a:srgbClr val="2C2F34"/>
                </a:solidFill>
                <a:effectLst/>
                <a:latin typeface="arial" panose="020B0604020202020204" pitchFamily="34" charset="0"/>
              </a:rPr>
              <a:t> Resistance (R</a:t>
            </a:r>
            <a:r>
              <a:rPr lang="en-IN" b="1" i="0" baseline="-25000" dirty="0">
                <a:solidFill>
                  <a:srgbClr val="2C2F34"/>
                </a:solidFill>
                <a:effectLst/>
                <a:latin typeface="arial" panose="020B0604020202020204" pitchFamily="34" charset="0"/>
              </a:rPr>
              <a:t>TH</a:t>
            </a:r>
            <a:r>
              <a:rPr lang="en-IN" b="1" i="0" dirty="0">
                <a:solidFill>
                  <a:srgbClr val="2C2F34"/>
                </a:solidFill>
                <a:effectLst/>
                <a:latin typeface="arial" panose="020B0604020202020204" pitchFamily="34" charset="0"/>
              </a:rPr>
              <a:t>)</a:t>
            </a:r>
            <a:r>
              <a:rPr lang="en-IN" b="0" i="0" dirty="0">
                <a:solidFill>
                  <a:srgbClr val="2C2F34"/>
                </a:solidFill>
                <a:effectLst/>
                <a:latin typeface="arial" panose="020B0604020202020204" pitchFamily="34" charset="0"/>
              </a:rPr>
              <a:t>.</a:t>
            </a:r>
            <a:endParaRPr lang="en-IN" b="0" i="0" dirty="0">
              <a:solidFill>
                <a:srgbClr val="2C2F34"/>
              </a:solidFill>
              <a:effectLst/>
              <a:latin typeface="Arial" panose="020B0604020202020204" pitchFamily="34" charset="0"/>
            </a:endParaRPr>
          </a:p>
          <a:p>
            <a:endParaRPr lang="en-IN" dirty="0"/>
          </a:p>
        </p:txBody>
      </p:sp>
    </p:spTree>
    <p:extLst>
      <p:ext uri="{BB962C8B-B14F-4D97-AF65-F5344CB8AC3E}">
        <p14:creationId xmlns:p14="http://schemas.microsoft.com/office/powerpoint/2010/main" val="2560945429"/>
      </p:ext>
    </p:extLst>
  </p:cSld>
  <p:clrMapOvr>
    <a:masterClrMapping/>
  </p:clrMapOvr>
</p:sld>
</file>

<file path=ppt/theme/theme1.xml><?xml version="1.0" encoding="utf-8"?>
<a:theme xmlns:a="http://schemas.openxmlformats.org/drawingml/2006/main" name="DividendVTI">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Franklin Gothic">
      <a:majorFont>
        <a:latin typeface="Franklin Gothic Medium" panose="020B0603020102020204"/>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panose="020B0503020102020204"/>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615</TotalTime>
  <Words>1180</Words>
  <Application>Microsoft Office PowerPoint</Application>
  <PresentationFormat>Widescreen</PresentationFormat>
  <Paragraphs>137</Paragraphs>
  <Slides>22</Slides>
  <Notes>0</Notes>
  <HiddenSlides>0</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2</vt:i4>
      </vt:variant>
      <vt:variant>
        <vt:lpstr>Slide Titles</vt:lpstr>
      </vt:variant>
      <vt:variant>
        <vt:i4>22</vt:i4>
      </vt:variant>
    </vt:vector>
  </HeadingPairs>
  <TitlesOfParts>
    <vt:vector size="37" baseType="lpstr">
      <vt:lpstr>Abadi Extra Light</vt:lpstr>
      <vt:lpstr>Agency FB</vt:lpstr>
      <vt:lpstr>Arial</vt:lpstr>
      <vt:lpstr>Arial</vt:lpstr>
      <vt:lpstr>Calibri</vt:lpstr>
      <vt:lpstr>Franklin Gothic Book</vt:lpstr>
      <vt:lpstr>Franklin Gothic Medium</vt:lpstr>
      <vt:lpstr>Symbol</vt:lpstr>
      <vt:lpstr>Times New Roman</vt:lpstr>
      <vt:lpstr>TimesNewRomanPS</vt:lpstr>
      <vt:lpstr>TimesNewRomanPS-Italic</vt:lpstr>
      <vt:lpstr>Wingdings 2</vt:lpstr>
      <vt:lpstr>DividendVTI</vt:lpstr>
      <vt:lpstr>SmartDraw</vt:lpstr>
      <vt:lpstr>Equation</vt:lpstr>
      <vt:lpstr>   Course name: Electrical &amp; Electronics System (EE1002)</vt:lpstr>
      <vt:lpstr>Session outcome</vt:lpstr>
      <vt:lpstr>Assessment criteria’S</vt:lpstr>
      <vt:lpstr>PROGRAM OUTCOMES MAPPING WITH CO1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name: basic mechanical engineering</dc:title>
  <dc:creator>Ritesh Singh [MU - Jaipur]</dc:creator>
  <cp:lastModifiedBy>Vishnu Goyal [MU - Jaipur]</cp:lastModifiedBy>
  <cp:revision>111</cp:revision>
  <dcterms:created xsi:type="dcterms:W3CDTF">2020-07-26T08:21:32Z</dcterms:created>
  <dcterms:modified xsi:type="dcterms:W3CDTF">2023-08-20T06:57:32Z</dcterms:modified>
</cp:coreProperties>
</file>