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803" r:id="rId2"/>
  </p:sldMasterIdLst>
  <p:notesMasterIdLst>
    <p:notesMasterId r:id="rId53"/>
  </p:notesMasterIdLst>
  <p:sldIdLst>
    <p:sldId id="384" r:id="rId3"/>
    <p:sldId id="257" r:id="rId4"/>
    <p:sldId id="258" r:id="rId5"/>
    <p:sldId id="259" r:id="rId6"/>
    <p:sldId id="329" r:id="rId7"/>
    <p:sldId id="330" r:id="rId8"/>
    <p:sldId id="332" r:id="rId9"/>
    <p:sldId id="333" r:id="rId10"/>
    <p:sldId id="334" r:id="rId11"/>
    <p:sldId id="335" r:id="rId12"/>
    <p:sldId id="338" r:id="rId13"/>
    <p:sldId id="339" r:id="rId14"/>
    <p:sldId id="337" r:id="rId15"/>
    <p:sldId id="340" r:id="rId16"/>
    <p:sldId id="341" r:id="rId17"/>
    <p:sldId id="343" r:id="rId18"/>
    <p:sldId id="344" r:id="rId19"/>
    <p:sldId id="345" r:id="rId20"/>
    <p:sldId id="346" r:id="rId21"/>
    <p:sldId id="342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5" r:id="rId30"/>
    <p:sldId id="356" r:id="rId31"/>
    <p:sldId id="357" r:id="rId32"/>
    <p:sldId id="358" r:id="rId33"/>
    <p:sldId id="359" r:id="rId34"/>
    <p:sldId id="366" r:id="rId35"/>
    <p:sldId id="360" r:id="rId36"/>
    <p:sldId id="367" r:id="rId37"/>
    <p:sldId id="354" r:id="rId38"/>
    <p:sldId id="368" r:id="rId39"/>
    <p:sldId id="381" r:id="rId40"/>
    <p:sldId id="369" r:id="rId41"/>
    <p:sldId id="370" r:id="rId42"/>
    <p:sldId id="372" r:id="rId43"/>
    <p:sldId id="373" r:id="rId44"/>
    <p:sldId id="371" r:id="rId45"/>
    <p:sldId id="374" r:id="rId46"/>
    <p:sldId id="375" r:id="rId47"/>
    <p:sldId id="378" r:id="rId48"/>
    <p:sldId id="376" r:id="rId49"/>
    <p:sldId id="379" r:id="rId50"/>
    <p:sldId id="377" r:id="rId51"/>
    <p:sldId id="38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4T09:18:27.1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19002 17146 416 0,'0'0'54'16,"0"0"-52"-16,0 0 58 16,0 0 30-16,0 0-35 15,0 0-39-15,0 0 6 16,-11 0-20-16,58 0 36 0,32 0 87 16,41 0-57-1,45 0-4-15,38-8-10 0,46 0-9 16,26 1-16-16,13 5-13 15,2 2-14-15,-14 0 11 16,-4 0-13-16,-14 2 4 16,-11 7 5-16,-8-3 0 15,-23-1-9-15,-27-2 7 16,-29 3 2-16,-34 0-1 16,-35-3 5-16,-31 1-6 15,-29-4-7-15,-19 0 4 16,-7 0-12-16,-5 0 7 15,0 0-41-15,0 0-51 16,-11 0-92-16,5 0-125 16,6-7-279-16</inkml:trace>
  <inkml:trace contextRef="#ctx0" brushRef="#br0" timeOffset="792.61">22590 17020 270 0,'0'0'12'16,"0"0"70"-16,0 0 21 15,0 0-42-15,0 0-13 16,0 0 12-16,-42-14-2 16,36 14 8-16,5 0 5 15,1 0-28-15,0 0-20 16,0 0-21-16,0 0 5 0,1 0-4 16,24 9 3-1,12 2 40-15,13 3-18 0,12-2 8 16,3 3-16-16,6-3-5 15,-4-4 6-15,-1 0-13 16,-8 0 7-16,-11-5 2 16,-16 1-7-16,-13-2-7 15,-8-2-2-15,-10 0 7 16,0 3 11-16,0-3 3 16,0 0-7-16,-10 0-5 15,-8 3 1-15,-9 2-10 16,-8 2-1-16,-1 1-4 15,-7 4 4-15,-2-1 2 16,-6 4-2-16,-2 2-3 16,-2 2-13-16,2 1-18 0,1-5-58 15,2 3-46-15,12-12-152 16</inkml:trace>
  <inkml:trace contextRef="#ctx0" brushRef="#br0" timeOffset="1689.22">23489 17256 508 0,'0'0'4'15,"0"0"3"-15,0 0 36 0,0 0 64 16,0 0-27-16,0 0-19 15,0-55-9-15,0 55-23 16,0 0-21-16,0 1-8 16,0 26 4-16,7 15 21 15,10 10 10-15,4 3 4 16,2 5-20-16,-4-6 11 16,2-4-24-16,-5-1 3 15,1-9-7-15,-4-6-2 16,-5-7 1-16,-1-7 2 15,-6-4-1-15,1-12 5 16,-2 4 1-16,0-8 15 16,0 0 25-16,0 0 17 0,0-3 12 15,0-17-6-15,0-13-52 16,0-6-12-16,0-13 0 16,4-6-5-16,-3-5 0 15,2-7-1-15,-3 6-1 16,0 2 1-16,0 10-2 15,0 13 0-15,0 6 0 16,0 13 1-16,0 6 0 16,0 8 0-16,0 0-3 15,0 6-7-15,0 0-31 16,0 0-31-16,0 0-34 16,0 6-36-16,8 14 44 0,7 3-118 15,-1 4-105-15</inkml:trace>
  <inkml:trace contextRef="#ctx0" brushRef="#br0" timeOffset="2480.25">23852 17681 791 0,'0'0'12'0,"0"0"-11"15,0 0-1-15,0 0 35 16,0 0 16-16,0 0-29 15,27 70-12-15,-23-46 13 16,0 2-9-16,-3-6-6 16,1-3-6-16,-2-1 7 15,0-9-9-15,0 2 4 16,0-9-4-16,0 0 0 0,3 0 16 16,-3 0 0-1,1-5 24-15,3-10-21 0,2-8-14 16,-1 0-3-16,5-1-2 15,-3 4 1-15,-1 4 0 16,1 9 0-16,-3 1 11 16,0 3 7-16,0 3-5 15,3 0-14-15,0 0-1 16,4 15-1-16,-1 5 2 16,0 4-4-16,0-1 8 15,-3-3 2-15,0 0-6 16,-4 0 3-16,1 0-3 15,-4-9-1-15,0 1 1 0,0-9-2 16,0-2 2 0,0-1 0-16,2 0 2 0,0 0 10 15,1-7 0-15,1-18-11 16,2-1 5-16,3-6-6 16,-2 0 1-16,3 0-1 15,-3 1 2-15,0 7-1 16,0 8 3-16,-3 5 2 15,-1 2 5-15,-1 9 8 16,0 0-7-16,3 0-12 16,6 12 1-16,3 12 3 15,-1 8 1-15,-2 6-4 16,-3-2-1-16,-1 0 0 16,-3-5 6-16,-4 1-2 0,3-9-4 15,-3 1-6-15,0-4-24 16,0-6-41-16,0 1-54 15,0-4-142-15,-14-4-205 16</inkml:trace>
  <inkml:trace contextRef="#ctx0" brushRef="#br0" timeOffset="5813.06">19049 17185 191 0,'0'0'25'16,"0"0"-23"-16,0 0 34 16,0 0 16-16,0 0-12 15,0 0 22-15,0 0 2 16,0 0-17-16,0 0-1 15,0 0-4-15,0 0-5 16,0 0-9-16,0 0 7 16,0 0-4-16,0 0 0 0,0 0 2 15,0 0-2-15,0 0-7 16,2 0-2-16,3 0 1 16,9 0-1-16,10-3 2 15,10-9-4-15,13-8-5 16,12 0-5-16,12-7-5 15,12-5 6-15,10 0-5 16,8-4-1-16,0-1 3 16,2 1-2-16,2 0 0 15,-1 4 2-15,-2 0-3 16,-6 6-2-16,-9-1-1 16,-10 3 0-16,-6 0-2 0,-6 0 1 15,2-1 7 1,-5 2-6-16,-2 5 5 0,-3-2-7 15,-4 0 3-15,-2 1-1 16,-7-1-3-16,-3 5 2 16,-7 3 4-16,-10 4 0 15,-5 3-7-15,-11 1 5 16,-5 1-1-16,-3 3 3 16,0 0-4-16,0 0 0 15,0 0-1-15,0 0-1 16,2-3-6-16,-1 0-1 15,1 1-8-15,2-2 1 16,0 1 15-16,2 1-9 16,-1-1 3-16,2 0 3 15,1-3 3-15,0 6-4 16,1-3 3-16,-2 0 1 16,-1 3 0-16,-2 0 0 0,-3 0-2 15,1 0 2-15,-2 0-2 16,0-4 0-16,2 4-1 15,2-1-1-15,-1 1 4 16,4-3 0-16,-1 3 0 16,-5 0-1-16,1 0 1 15,0 0-5-15,-2 0 5 16,0 0-29-16,0 0-26 16,0 0-40-16,0 0-69 15,0-8-81-15</inkml:trace>
  <inkml:trace contextRef="#ctx0" brushRef="#br0" timeOffset="6354.49">20843 16478 157 0,'0'0'161'0,"0"0"-149"15,0 0 82-15,0 0-3 16,0 0-54-16,0 0-10 15,-4 0-5-15,4 0-2 16,0 3 0-16,0-3 26 16,12 0 35-16,11 0-27 15,5 0-26-15,5 0 1 16,5-7-20-16,2-1-6 16,-3-1-1-16,-4 2 1 0,-8 3-3 15,-12-1 1-15,-7 1 3 16,-6 4-4-16,0 0 6 15,0 0-5-15,0 0 3 16,0 0-8-16,0 0 5 16,0 0-1-16,0 0 2 15,-5 13-2-15,-9 7 6 16,-7 3 5-16,-3 4 9 16,0 4 6-16,-2 1-7 15,2 1-3-15,6-3-16 16,3-7 4-16,7 1-5 15,8-11 1-15,0-3-90 16,0-10-237-16</inkml:trace>
  <inkml:trace contextRef="#ctx0" brushRef="#br0" timeOffset="6893.95">20043 15895 682 0,'0'0'12'15,"0"0"15"-15,0 0 135 16,0 0-112-16,0 0-43 16,0 0 86-16,56 114-33 15,-32-62-11-15,-5-2-5 16,-4-6-13-16,-6-5-18 15,-2-5 2-15,-2-5-10 16,-1-5-5-16,-3-1 0 16,1-7-6-16,2-5-93 15,-4-5-114-15,0-6-233 16</inkml:trace>
  <inkml:trace contextRef="#ctx0" brushRef="#br0" timeOffset="7141.73">19926 15899 189 0,'0'0'751'15,"0"0"-714"-15,0 0-37 16,0 0 88-16,0 0-60 15,115-34-12-15,-83 34-4 16,-6 0-12-16,4 0-5 0,-8 0-21 16,-5 6-102-16,-14 14-150 15,-3 0-43-15</inkml:trace>
  <inkml:trace contextRef="#ctx0" brushRef="#br0" timeOffset="7321.52">20019 16484 432 0,'0'0'44'0,"0"0"9"15,0 0 122-15,0 0-32 16,0 0-66-16,0 0-44 16,116 17-23-16,-94-34-10 0,-6-6-26 15,-2-4-121-15,-11-4-98 16</inkml:trace>
  <inkml:trace contextRef="#ctx0" brushRef="#br0" timeOffset="7874.36">20262 16205 231 0,'0'0'414'0,"0"0"-406"16,0 0 36-16,0 0 71 15,0 0-43-15,0 0-39 16,50 72 2-16,-47-52-15 16,-3-4-7-16,0-1-8 0,0 0 3 15,0-10-8-15,0 1 3 16,0-6 5-16,0 0-8 16,0 0 9-16,0 0 14 15,2-11 23-15,7-4-46 16,3-2 0-16,0 7 0 15,2 6 4-15,-4 0 0 16,2 4-2-16,-1 0 1 16,-1 0-3-16,1 0 1 15,-4 8-1-15,0-1 0 16,-2 2 6-16,-3-3-6 16,-2-1 0-16,0-2 2 0,0-3 1 15,0 0-3-15,0 0-8 16,0 0 1-16,0-8-3 15,0-15-20-15,1-4 18 16,4-2 4-16,3-1 5 16,3 1 1-16,0 11 0 15,4 2 2-15,1 12 11 16,4 4 10-16,3 0-11 16,0 11 0-16,-1 13-5 15,-3 2-4-15,-5 3 0 16,1 2-1-16,2 9-16 15,2-5-50-15,3 5-161 16,5-6-195-16</inkml:trace>
  <inkml:trace contextRef="#ctx0" brushRef="#br0" timeOffset="8385.94">20534 16654 311 0,'0'0'352'0,"0"0"-346"16,0 0 114-16,0 0 12 16,0 0-118-16,0 0 68 15,42 70-29-15,-29-30-3 16,-3 3-30-16,-4 0 2 15,-6 1-16-15,0-1 1 16,0-3-7-16,-7-2-11 16,-7-10-87-16,2-4-146 15,5-12-315-15</inkml:trace>
  <inkml:trace contextRef="#ctx0" brushRef="#br0" timeOffset="9021.94">21477 16642 916 0,'0'0'31'16,"0"0"-31"-16,0 0 0 15,0 0 47-15,0 0-25 16,-27 99 4-16,6-68-13 16,-9 1-2-16,-4-1-4 15,-3-4 3-15,-2-7-7 0,-1 0-3 16,7-9 4-16,3-6-3 15,12-1 1-15,1-4-2 16,4 0-3-16,7-16-1 16,1-1-22-16,5-6 3 15,0 7 20-15,0 1 3 16,9 10 0-16,6 2 25 16,6 3 1-16,4 0 7 15,7 12 15-15,-1 4 0 16,1 7 10-16,2 1-12 15,-2-1-23-15,0-3 6 0,-4 1-23 16,-3-8-4-16,-7 1-2 16,4-4-7-16,-5-5-74 15,-2-5-119-15,-6 0-208 16</inkml:trace>
  <inkml:trace contextRef="#ctx0" brushRef="#br0" timeOffset="26936.01">13576 8060 231 0,'0'0'40'0,"0"0"-13"16,0 0 44-16,0 0-19 15,0 0-27-15,0 0-3 16,0 0-10-16,0 0 2 15,5 0 8-15,-5 0 0 16,0 0-11-16,0 0 2 0,0 0 1 16,4 0-1-1,-4 0-3-15,0 0-7 0,0 0 4 16,0 0-14-16,7 0 7 16,0 3-50-16,2 3-76 15,-3 0-190-15</inkml:trace>
  <inkml:trace contextRef="#ctx0" brushRef="#br0" timeOffset="28229.9">13801 8372 495 0,'0'0'1'15,"0"0"-1"-15,0 0 6 16,0 0 36-16,0-93-3 15,0 84 3-15,0 4-7 16,0 1 4-16,0 4 9 16,0 0 8-16,0 0-25 0,0 0-29 15,0 0-2-15,0 11 1 16,0 13-1-16,0 15 26 16,-5 5 14-16,-3 6-7 15,-2-1-2-15,3 1-12 16,2-6-3-16,1 2-6 15,4-6-7-15,0-7 4 16,0-2-3-16,0-2-4 16,7-5 1-16,-1-7 3 15,3 0-4-15,-5-6-1 16,3-3-1-16,-1-2 0 16,-2-5-11-16,0-1-6 0,7 0-19 15,-3 0-19-15,6 0-41 16,3-11-58-16,-6-6-31 15,-3 1-255-15</inkml:trace>
  <inkml:trace contextRef="#ctx0" brushRef="#br0" timeOffset="28505.31">13697 8578 555 0,'0'0'6'0,"0"0"-6"16,0 0 41-16,0 0 73 16,0 0-76-16,0 0-20 15,7-13 12-15,4 9-10 16,8-2-8-16,2 0 10 15,2 4-18-15,8-4 2 16,-5 0-6-16,9 0-38 16,-1 1-95-16,-2-2-113 15</inkml:trace>
  <inkml:trace contextRef="#ctx0" brushRef="#br0" timeOffset="28733.69">14098 8501 745 0,'0'0'15'16,"0"0"-11"-16,0 0 113 16,0 0-55-16,0 0-48 15,0 0-13-15,0 0-2 16,19 0 1-16,5 0-8 15,0 0-80-15,-1 0-171 16,-12 0-99-16</inkml:trace>
  <inkml:trace contextRef="#ctx0" brushRef="#br0" timeOffset="28908.88">13986 8662 811 0,'0'0'0'0,"0"0"18"16,0 0-7-16,0 0 40 16,0 0-46-16,0 0 6 15,105 0-11-15,-59 0-83 16,-1-3-149-16,-2-3-219 0</inkml:trace>
  <inkml:trace contextRef="#ctx0" brushRef="#br0" timeOffset="29436.7">14539 8296 460 0,'0'0'6'0,"0"0"34"16,0 0 77-16,0 0 9 15,0 0-37-15,0 0 1 16,22-83-32-16,-21 80-7 16,-1 3-3-16,0 0-17 15,0 0-30-15,0 20 15 16,0 16-9-16,0 10 23 16,-1 5-14-16,-5 2 6 15,1-3-15-15,1-3-1 0,1-5-5 16,0-6 2-16,3-9-4 15,0-3 1-15,0-5-2 16,0-5-7-16,0-8-11 16,6-1-5-16,10-5-17 15,8 0-19-15,-1 0-36 16,4-11-139-16,-8-10-60 16</inkml:trace>
  <inkml:trace contextRef="#ctx0" brushRef="#br0" timeOffset="29629.75">14389 8505 855 0,'0'0'19'0,"0"0"-12"16,0 0 14-16,0 0 87 15,0 0-63-15,0 0-43 16,13-24-2-16,27 21 0 15,6-1-1-15,9 2-22 16,-4-1-53-16,2 3-127 16,-13 0-45-16,-11 0-254 15</inkml:trace>
  <inkml:trace contextRef="#ctx0" brushRef="#br0" timeOffset="29833.28">14810 8576 764 0,'0'0'193'16,"0"0"-182"-16,0 0 10 15,0 0 105-15,-35 86-77 16,28-51 23-16,-2 2-56 16,2 3-16-16,3 0 0 15,-3 1-61-15,3 5-92 16,-1-5-215-16</inkml:trace>
  <inkml:trace contextRef="#ctx0" brushRef="#br0" timeOffset="38861.55">11420 8428 76 0,'0'0'16'15,"0"0"-11"-15,0 0 7 0,0 0-3 16,0 0-5-16,0 0-4 15,0 0 0-15,-84 1-2 16,65 9 2-16,0-3-7 16,4 1-5-16,4 1 9 15,-2-4 3-15,3-4 1 16,5 4 0-16,1-5 12 16,-3 0 11-16,7 0 9 15,-4 0-14-15,1 0 9 16,-1 0 2-16,-1 0-7 15,-2-5-12-15,2-1-7 16,-6-3 5-16,7-2-5 0,-7-4 4 16,2-2-2-16,3-2 3 15,-6-2 10-15,3-2 5 16,2 0-3-16,3 3 61 16,-3 5-76-16,3 4 2 15,0-2 7-15,0 5 3 16,4-1-5-16,0 1 0 15,0 2 9-15,0 0 3 16,0-1-13-16,0 3 20 16,0-4-7-16,0 4 1 15,0-1 10-15,0-1-4 16,0 1 3-16,0 1-2 16,0-3-11-16,0 7 21 0,0 0-15 15,0 0-1-15,0 0-16 16,0 0-11-16,0 11-7 15,0 25 7-15,0 17 4 16,-3 7 24-16,-6 12-12 16,2-2 3-16,-2-9-18 15,5-5 13-15,1-3-14 16,-1-7 0-16,4-9 0 16,0-2 0-16,0-12 5 15,0-3-5-15,11-6 1 16,8-8-1-16,5-3-14 15,6-3-6-15,9 0-66 0,1-7-100 16,-13-12-150-16</inkml:trace>
  <inkml:trace contextRef="#ctx0" brushRef="#br0" timeOffset="39176.78">10942 8513 641 0,'0'0'0'0,"0"0"45"15,0 0-45-15,0 0 97 16,0 0-71-16,0 0 16 16,48-12 9-16,-22 9-28 15,1-3-13-15,11 3-4 16,6-1-6-16,6-4-64 16,8-1-175-16,-8-1-150 15</inkml:trace>
  <inkml:trace contextRef="#ctx0" brushRef="#br0" timeOffset="39386.8">11395 8474 710 0,'0'0'127'0,"0"0"-91"16,0 0-36-16,0 0 68 15,0 0-64-15,0 0-2 16,8 0-4-16,-2 0-31 16,3 0-74-16,-7 0-103 15,-2 3-125-15</inkml:trace>
  <inkml:trace contextRef="#ctx0" brushRef="#br0" timeOffset="39550.41">11318 8650 562 0,'0'0'0'0,"0"0"40"16,0 0 138-16,0 0-96 15,0 0-54-15,0 0-18 16,91-9-10-16,-74 2-78 16,-4 0-144-16,-7-2-173 15</inkml:trace>
  <inkml:trace contextRef="#ctx0" brushRef="#br0" timeOffset="40001.94">11732 8235 555 0,'0'0'10'16,"0"0"22"-16,0 0 123 0,0 0-39 16,0 0-69-1,0 0-5-15,0-29 4 0,0 29-19 16,0 0-3-16,0 0-10 15,0 1-11-15,-4 28 1 16,-5 8 28-16,3 9 10 16,-4 7-1-16,3-4-11 15,-1-5-6-15,4-4-8 16,1-8-8-16,-1-2-8 16,4-5 4-16,0-5-3 15,0-1-1-15,0-8 5 16,7 1-5-16,9-4-4 15,3-4-26-15,5 0-37 0,4-4-43 16,-2 0-97-16,-11-9-197 16</inkml:trace>
  <inkml:trace contextRef="#ctx0" brushRef="#br0" timeOffset="40188.83">11588 8501 831 0,'0'0'0'0,"0"0"-59"16,0 0 59 0,129-38 40-16,-89 36-40 0,-4 2-81 15,-9 0-165-15</inkml:trace>
  <inkml:trace contextRef="#ctx0" brushRef="#br0" timeOffset="40520.15">11947 8685 871 0,'0'0'4'15,"0"0"2"-15,0 0 71 0,0 0-39 16,0 0-21-16,0 0-6 16,83 9-2-16,-80 8-5 15,-3 1 4-15,0 4 1 16,-8 2 15-16,-11 2-6 16,-5-3-7-16,3-1 0 15,5-4-9-15,0-4-1 16,8-2-2-16,7-4 1 15,1-2-3-15,2 0-9 16,28-5-33-16,6 1 5 16,2-2-69-16,2 0-160 15,-4 0-117-15</inkml:trace>
  <inkml:trace contextRef="#ctx0" brushRef="#br0" timeOffset="41107.21">11287 9293 512 0,'0'0'246'0,"0"0"-235"16,0 0 90-16,0 0 6 16,0 0-13-16,0 0-35 0,-31-72-26 15,31 72-24-15,0 0 0 16,0 25-8-16,-1 10 14 15,-5 11 19-15,1 6 1 16,-6 3 10-16,0-5-25 16,-1 2-2-16,7-2-13 15,5-9-4-15,0-2 4 16,0-6-10-16,0-7 4 16,1-6-5-16,10-6-12 15,1-5-20-15,3-9-12 16,3 0-14-16,7 0-29 15,-2-13-57-15,-3-10-105 0,-5-7-189 16</inkml:trace>
  <inkml:trace contextRef="#ctx0" brushRef="#br0" timeOffset="41297.83">10989 9535 913 0,'0'0'6'0,"0"0"5"16,0 0 5-16,0 0 1 15,0 0-8-15,124-15-4 16,-56 11-5-16,0 4-50 0,-7 0-108 16,-15 0-95-1</inkml:trace>
  <inkml:trace contextRef="#ctx0" brushRef="#br0" timeOffset="41669.58">11432 9831 795 0,'0'0'0'0,"0"0"0"15,0 0 82-15,0 0-32 16,0 0-24-16,0 0 3 0,64-5-1 16,-53 5 5-16,-3 11-16 15,-4 3-5-15,-4 4-4 16,0 2 10-16,0 0-4 16,-15 3-4-16,-1 1 10 15,1 1-12-15,6-7-6 16,-2 2 17-16,8-5-18 15,-2-4-1-15,5 0 1 16,0-5-4-16,11 0 3 16,16-4-3-16,12-2-30 15,8 0-49-15,7-5-28 16,-3-9-166-16,-6 2-222 16</inkml:trace>
  <inkml:trace contextRef="#ctx0" brushRef="#br0" timeOffset="42106.03">12138 9602 718 0,'0'0'14'0,"0"0"-14"15,0 0 66-15,0 0 27 16,0 0-65-16,-120 20 7 15,93-4-7-15,-3 2-1 16,2-1-5-16,5-1-3 16,3 0-13-16,4-2-2 15,8 0 0-15,2-4-4 16,6 2-3-16,0 1-2 16,0-2 5-16,19 2 0 0,7-2-8 15,10 1 7-15,-2 1-5 16,6-2-30-16,2 2-34 15,-9-1-92-15,-5-4-138 16</inkml:trace>
  <inkml:trace contextRef="#ctx0" brushRef="#br0" timeOffset="42502.53">12520 9390 824 0,'0'0'6'15,"0"0"7"-15,0 0 105 16,0 0-39-16,0 0-79 16,0 0 6-16,-19 46 13 15,19-9 17-15,-5 3 24 16,3 2-23-16,-6 1-9 16,5-2 0-16,3-1-20 0,0-6 2 15,0-2-9-15,3-9-1 16,12-8 2-16,7-3-6 15,3-5-43-15,4-7-29 16,-1 0-59-16,-5-7-144 16,-12-8-245-16</inkml:trace>
  <inkml:trace contextRef="#ctx0" brushRef="#br0" timeOffset="42676.87">12364 9626 842 0,'0'0'63'0,"0"0"-63"0,0 0-12 15,0 0 12-15,0 0 3 16,153-24-3-16,-91 24-51 16,-6 0-132-16,-9 0-51 15</inkml:trace>
  <inkml:trace contextRef="#ctx0" brushRef="#br0" timeOffset="42915.34">12760 9842 1109 0,'0'0'9'16,"0"0"-9"-16,0 0 66 15,0 0-8-15,-13 114-41 16,13-78-15-16,0 0-2 16,0-2-46-16,0 5-111 15,0-3-155-15</inkml:trace>
  <inkml:trace contextRef="#ctx0" brushRef="#br0" timeOffset="43459.02">10907 10348 836 0,'0'0'0'16,"0"0"6"-16,0 0 24 16,113 5 76-16,-16-5-59 15,26 0 3-15,29 0-2 16,14-3-11-16,11-6-19 15,-7 1-4-15,-15 2-10 0,-20 6 2 16,-25-3-5-16,-19 3 3 16,-31 0 6-16,-26 0-8 15,-19 0-4-15,-15 0-6 16,0-2 8-16,0 2 5 16,-11 0-5-16,-5 0-16 15,-2 0-78-15,5 0-141 16,2-4-298-16</inkml:trace>
  <inkml:trace contextRef="#ctx0" brushRef="#br0" timeOffset="68359.64">6670 17881 342 0,'0'0'11'16,"205"0"-8"-16,-70 0 26 15,8-7 12-15,10-6 13 16,3 9-34-16,-9-3-6 15,-17 2-4-15,-12 5-8 16,-11 0 7-16,-10-4 16 16,-11 4-6-16,-13-3-10 15,-11-1 0-15,-12-4 14 16,-11 0-13-16,-2 0-9 16,-5-1 13-16,-6 3-8 0,-1-5 12 15,-5 5-17 1,-4-1 2-16,-9 2-3 0,-1 2-18 15,-6 0-22-15,0 3-57 16,0-5-205-16</inkml:trace>
  <inkml:trace contextRef="#ctx0" brushRef="#br0" timeOffset="69103.67">6638 16942 413 0,'0'0'2'16,"0"0"4"-16,0 0 0 15,166 0 45-15,-69 0-3 16,23 0-12-16,12 0-24 15,10-5-1-15,-5-2 0 16,-10 3-1-16,-11-4 11 16,-17 3-13-16,-16-2 13 15,-13-1 25-15,-20 4-8 16,-11-1 1-16,-12 5-12 16,-13-3-9-16,-6 3-14 0,-4 0-4 15,3 0 0 1,21 0-25-16,15 0-22 0,30-4-101 15,17-11-166-15</inkml:trace>
  <inkml:trace contextRef="#ctx0" brushRef="#br0" timeOffset="70327.36">11696 17209 143 0,'0'0'42'0,"0"0"2"15,0 0 12-15,0 0-8 16,0 0 17-16,0 0-15 16,-3-24-5-16,3 18 3 15,0 3-14-15,0-3-8 16,0 1 47-16,0 1-30 16,0 1-13-16,0 0 24 15,0 0-28-15,0 3-1 0,0 0-7 16,0 0 4-16,0 0-17 15,0 0-5-15,0 0-6 16,0 21 1-16,0-1 3 16,0 11 2-16,0-6 4 15,0 5-4-15,0-1-4 16,0 1-24-16,0-2-79 16,0-5 77-16,0-3-74 15,0 0 2-15,0-9-58 16,0-2-175-16</inkml:trace>
  <inkml:trace contextRef="#ctx0" brushRef="#br0" timeOffset="70639">11608 17386 191 0,'0'0'269'16,"0"0"-251"-16,0 0 56 15,0 0 54-15,0 0-12 0,0 0-64 16,0-12-31-16,0 12-18 15,0-5 3-15,8 5-6 16,8-3 0-16,15 3-31 16,2-3-86-16,-1-2-73 15,-3-2-184-15</inkml:trace>
  <inkml:trace contextRef="#ctx0" brushRef="#br0" timeOffset="72044.45">13401 16913 449 0,'0'0'6'0,"0"0"-2"16,0 0 15-16,0 0 50 16,0 0 29-16,0 0-39 15,0-27-27-15,0 27-22 16,-6 20 6-16,-10 11 52 15,-9 9-8-15,0 6-15 16,-4 2-2-16,0-1-1 0,0 0-28 16,3-3-3-1,2-6 22-15,3-6-21 0,9-3-11 16,1-9 10-16,1-5-11 16,6 0 7-16,4-7-5 15,0 1-2-15,0-2 0 16,1 0 1-16,18 2 4 15,9 2 6-15,10-6-7 16,9 1 2-16,0-1-6 16,7 2 0-16,4-1-15 15,-8 1-46-15,1 0-69 16,-11-1-92-16,-8-4-148 16</inkml:trace>
  <inkml:trace contextRef="#ctx0" brushRef="#br0" timeOffset="72515.42">13904 17106 667 0,'0'0'206'0,"0"0"-204"16,0 0 24-16,0 0 21 16,0 0-11-16,0 0-29 0,-18 35 20 15,-1-6-4-15,-13-3-22 16,2 2 8-16,-4-3-9 16,0-3 1-16,1-2-1 15,1-3 5-15,6-9-5 16,0-1 0-16,10-7-2 15,8 0 0-15,0 0 2 16,5-12 0-16,-1-8-2 16,4-6-3-16,0-3 5 15,0 2 0-15,0 8 0 16,7 8 6-16,-3 5 8 16,3 6 9-16,-3 0 5 15,5 0-19-15,5 17 0 0,10 5 29 16,-2 6-14-16,6 3-18 15,7 1 0-15,4 0-6 16,7-1-14-16,-3 1-41 16,-5-10-87-16,0-4-189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4T09:20:20.6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13372 8651 181 0,'0'0'58'16,"0"0"-10"-16,0 0 29 16,0 0-26-16,0 0-7 15,0 0 3-15,0 0-9 16,-25-24-8-16,21 19 5 16,1 1 6-16,-1 4-19 15,1 0 29-15,2 0-13 16,1 0-3-16,-3 0-17 15,-1 0-13-15,0 0-4 16,-3 0 6-16,2 12-6 16,5-1 0-16,-3 1 3 15,3 1-2-15,0 2-1 0,0 2 0 16,0 0-1-16,0-3 1 16,3-1-1-16,5-4-1 15,0 0 0-15,-1-4 0 16,-2-1 0-16,-1-2 2 15,0-2-1-15,2 0 1 16,-1 0 2-16,3 0 9 16,0-2-3-16,-1-10 0 15,0-1 5-15,-7 0-3 16,0-1 0-16,0 2-4 16,0 2 7-16,0 1-3 15,0 5 24-15,0 0-26 0,0 4 11 16,0 0-12-1,-7 0-8-15,-8 0 0 0,2 4 3 16,-2 12-6-16,4 1 3 16,0 2-1-16,-2-2 0 15,6-3 1-15,3 1-2 16,3-3-7-16,1 0-8 16,0-2-5-16,0-3-13 15,0-2 19-15,4-3 2 16,3-2 3-16,2 0 11 15,-1-4 5-15,4-9-1 16,-5-6 3-16,0 2-6 16,-3-1 10-16,0 3-7 0,-3 2 0 15,-1 4 14-15,0 3-5 16,0 3 2-16,0 3 0 16,0 0-6-16,0 0-9 15,0 0-3-15,0 0-2 16,0 11 5-16,0 1 0 15,0-2 0-15,0 0-2 16,0 1-5-16,7-1-3 16,2-1-4-16,-2-1-11 15,4-2 9-15,-2-3-1 16,1-3-1-16,-2 0 13 16,1 0 5-16,-3-17 4 15,-6-2 4-15,0-2 14 16,0-1-12-16,0 6 16 0,-6 1-3 15,-3 5-4-15,1 4 1 16,2 5-10-16,-2 1-7 16,-2 0-3-16,4 4-3 15,-5 12 3-15,1 1-1 16,4-2-2-16,1 3-8 16,3 0-21-1,1 0-2-15,1-6-33 0,0 3-25 16,0-1-5-16,0-7-38 15,1-3-72-15</inkml:trace>
  <inkml:trace contextRef="#ctx0" brushRef="#br0" timeOffset="8505.18">12241 8726 30 0,'0'0'36'16,"0"0"-28"-16,0 0 29 16,0 0-6-16,0 0-16 15,0 0-5-15,0 0 5 16,-2 0 6-16,2 0-5 16,0 0 6-16,0 0-1 0,0 0-8 15,0-1 12-15,0-7-17 16,0-1 5-16,6-1-3 15,-1 2-10-15,-1-4 2 16,4-4-1-16,0 5 7 16,-5-1-7-16,5 4 0 15,-8 2 1-15,3-1 16 16,-3 7-10-16,0 0 5 16,0 0-13-16,0 0-1 15,0 7 1-15,0 9 16 16,-3 2-3-16,-5-2-10 15,1 3 1-15,-3-5-4 0,4 0 1 16,1-2 1-16,5-6-2 16,-2-2 1-16,2-3-1 15,0-1 4-15,0 0 47 16,0 0-5-16,0-7-35 16,0-6-9-16,0-1 9 15,0-3-9-15,0 1-2 16,0 4 1-16,0 5 0 15,0 2 1-15,0 4 25 16,0 1-21-16,0 0-5 16,0 9-2-16,0 11 2 15,0 3 10-15,0 3-10 16,-2-2 0-16,-1 1-1 16,-1-5 4-16,4-5-4 0,0-2 0 15,0-6-4 1,0-2 2-16,0-5-1 0,0 0 2 15,0 0 1-15,0-8 13 16,4-13-13-16,3-6 8 16,0-6-7-16,-3 2-1 15,-3-3 0-15,-1 10 2 16,0 4 0-16,0 8-1 16,0 4 53-16,0 4 2 15,0 4-20-15,-3 0-36 16,-2 13-2-16,-6 7 0 15,0 4 2-15,3 3 2 0,1-3-2 16,3 1-5-16,4-7-2 16,0 0-22-16,0-4-9 15,0-6-14-15,0-3 32 16,0-5-1-16,4 0 0 16,3-3 21-16,4-16-2 15,-3-6 0-15,-1-2 2 16,-2 2 0-16,-1 1 0 15,-4 8 5-15,0 3 20 16,0 5 18-16,0 5 11 16,0 2 3-16,0 1-55 15,-2 0 3-15,-5 0-6 16,0 11 1-16,-1 3-12 16,5-3-10-16,-2 1-11 15,5 1-24-15,0-2-14 0,0-2-2 16,0-3-40-16,0-5-19 15,5-1-18-15</inkml:trace>
  <inkml:trace contextRef="#ctx0" brushRef="#br0" timeOffset="9121.56">12234 8738 154 0,'0'0'109'0,"0"0"-38"16,0 0-14-16,0 0-15 16,0 0-16-16,0 0 3 15,0 0 1-15,0 0-4 16,0 0 4-16,0 0 4 15,0 0-1-15,0 0 4 16,0 0 2-16,0 0 8 0,0-4 23 16,0-13-38-16,11-6-28 15,10-9-2-15,1 0-2 16,-2-7 10-16,3-5-9 16,-1-2-2-16,-6-3 7 15,0 0-5-15,-5 8 2 16,-3 7 6-16,-4 5 5 15,-1 12-2-15,-3 8 6 16,1 6 6-16,-1 3-8 16,0 0-16-16,0 0-5 15,0 0-5-15,0 2 4 16,0 10 4-16,0 3 2 16,-1 2 0-16,-10 6-6 15,0 6 0-15,-9-3 3 16,-2 1-2-16,-1 4 0 0,-8-5-8 15,8-3-6-15,-2 1-7 16,10-8 7-16,4-8-4 16,4 1 7-16,7-9-13 15,0 0 17-15,0 0 12 16,3-9-20-16,12-8 20 16,5-7-5-16,3-3 5 15,1-2-1-15,-1-2-6 16,-2 1 7-16,-4 1 5 15,2 6-4-15,-7 12 0 16,-5-1 5-16,-3 12-1 16,0 0-5-16,1 0 0 0,2 3 0 15,5 17 7-15,0 9 1 16,-1 1-7-16,1 1-1 16,8 1-23-16,-2-4-55 15,4 1-99-15,-1-5-171 16</inkml:trace>
  <inkml:trace contextRef="#ctx0" brushRef="#br0" timeOffset="21140.51">14070 5884 50 0,'0'0'54'0,"0"0"-48"16,0 0 6-16,0 0 7 16,0 0-11-16,0 0 0 15,0 0 2-15,-34 10-5 16,34 0 17-16,0-1 2 16,0-1-16-16,0-1-5 15,0 2 1-15,0-5-4 16,3-4 9-16,7 0 7 15,3 0 24-15,5 0 12 0,-4 0-12 16,1 0-9 0,-3-4 4-16,4-5-13 0,-4 3-8 15,-8 1 2-15,1-7 15 16,-2 8-15-16,-3-4-6 16,0 0 0-16,0 4 2 15,0 2 19-15,0 0-21 16,0 0-4-16,0 2 10 15,0 0-11-15,-4 0-5 16,-1 0-6-16,-6 4 6 16,4 10 0-16,-6-2-1 15,6 5 1-15,2-2 0 16,1 1 0-16,1-4 0 16,3 0-5-16,-4-5-6 15,4-3 3-15,0-3-7 0,0-1 14 16,0 0 1-16,0 0 3 15,0 0 0-15,5-1 13 16,6-13-12-16,0 1 5 16,1 0-6-16,-4 2-3 15,-4-1 4-15,-1 4-3 16,-3 1-1-16,0 2-1 16,0 5-1-16,0 0-5 15,0 0 4-15,0 0-3 16,0 0-4-16,-3 9 9 15,-9 5 2-15,4 3 0 16,2 1 0-16,3-1 4 0,1-3-5 16,2 2 0-16,0-3-5 15,0-6 4-15,0 0 1 16,0-3-1-16,0-2 1 16,5-2 3-16,6 0-1 15,4-2 1-15,-3-12 3 16,3 1-3-16,1-4 8 15,-5-2-4-15,-6 1-7 16,-2-3 2-16,-3 4 2 16,0 0-3-16,0 9 0 15,0-1 4-15,0 6 4 16,-1 2 4-16,1 1-11 16,-2 0-2-16,-3 0-6 0,1 6 6 15,-1 9 0 1,-1 4 0-16,0-2 1 0,3 2-1 15,2-2 0-15,1-5 0 16,0 0-2-16,0-3-7 16,0-5-5-16,0-1 1 15,0-2 3-15,0-1 10 16,0 0 2-16,0 0 6 16,4-11 5-16,6-7-7 15,-3 0-2-15,-3 1 2 16,-2 0-4-16,-2-3 2 15,0 5-4-15,0 3 2 0,0 4-2 16,-2 1 0-16,-2 2 11 16,-3 5-7-16,3 0-4 15,-8 0 0-15,3 0 0 16,-1 5-1-16,5 8 0 16,-2 1 1-16,7 1-11 15,0 2-12-15,0 0-14 16,4 0-10-16,14-4-34 15,7-1-115-15</inkml:trace>
  <inkml:trace contextRef="#ctx0" brushRef="#br0" timeOffset="22472.31">15168 6515 212 0,'0'0'17'15,"0"0"-14"-15,0 0 26 0,0 0 16 16,0 0-24-16,0 0-14 15,-26-2-3-15,22 2 0 16,4 5-3-16,0-1-1 16,0 1 0-16,0-2-1 15,0 0-1-15,0-1 0 16,0-2 2-16,8 0 0 16,-1 0 4-16,-2 0 9 15,3 0 19-15,-2-2 7 16,0-5 0-16,-2-1-16 15,-1-1 13-15,-3 0-13 16,0 2-8-16,0 3 25 0,0-1-13 16,0 3 9-16,0 2-6 15,0 0-11-15,0 0-12 16,0 0-7-16,0 0-4 16,0 0 3-16,0 0 1 15,0 7-1-15,-3-1-2 16,3-1-3-16,0 2 2 15,0-1-13-15,0-4 1 16,0 2 2-16,0-3-5 16,0-1 17-16,0 0 2 15,0 0 2-15,0 0 7 16,3-5 1-16,5-4-9 16,-7-4 1-16,1 4 21 0,-2 4-10 15,0-2 3 1,0 7 10-16,0-2 3 0,0 2 3 15,0 0-19-15,0 0-10 16,0 0-3-16,0 0-4 16,-2 2 1-16,-3 6 2 15,1 1 0-15,1-3-9 16,3 1-20-16,0 1-23 16,0-3-28-16,7-1-31 15,5-4-203-15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2T09:23:05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10010 4587 487 0,'0'0'150'0,"0"0"-118"16,0 0 15-16,0 0 2 16,0 0-33-16,0 0 9 15,-135 84 6-15,77-42 6 16,0-1-9-16,4-2-9 16,7-8 2-16,14-8-10 15,12-10 6-15,17-6-10 16,4-3-7-16,0-2 0 0,4-2 0 15,24 7 0-15,9 2 7 16,10 4 13-16,0 1-9 16,-8 3-9-16,-8 6-2 15,-11 1-1-15,-9 2 0 16,-11 1-1-16,0 0-4 16,-11 0 6-16,-14-4 5 15,-1-3-3-15,-8-5 1 16,3-7-2-16,3-5 6 15,2-3-7-15,2 0 2 16,12 0-2-16,5-6 2 16,3 2-2-16,4-1-2 0,0 3 1 15,0 2 1-15,0 0-2 16,0 0-2-16,0 0-8 16,0 0-3-16,7 0-6 15,12 0 21-15,9 0-6 16,-2 0-10-16,2 0-12 15,-1 0 8-15,0-4 7 16,-4-12-2-16,1-8 13 16,-5-7 0-16,0-4 4 15,0-1-1-15,1 0-1 16,-6 5 0-16,7 2 1 16,-10 5 4-16,0 4-2 15,1 4 5-15,-8 6 5 0,-1 3 0 16,2 3-4-16,-5 1-4 15,0 3-2-15,0 0-3 16,0 0-5-16,0 11-10 16,0 12 12-16,0 7 3 15,-5 2 1-15,1 1 0 16,1-5-1-16,-2-1-7 16,5-5-10-16,0-6-2 15,0-2-13-15,2-6-4 16,8-3-8-16,7-5 24 15,2 0 10-15,0 0 2 16,5-13 7-16,-2-7 0 16,-1 0 2-16,-3-3 3 15,-5-3-2-15,-2 0 13 0,1 3 10 16,-5 1 2-16,1 4-12 16,-5 3 7-16,1 5 2 15,0 4-16-15,-4 3 0 16,0 3-7-16,0 0-1 15,0 0-5-15,0 0-8 16,0 14 0-16,0 8 13 16,0 1 0-16,0 4 0 15,-8-4 0-15,5-1 0 16,-1-2-1-16,4-7-8 16,0-2-1-16,0-3-16 15,0-5 6-15,4 0 1 16,7-3 6-16,1 0 12 0,8-3 1 15,-3-11 2-15,0-7 2 16,2-2-3-16,-3-2 1 16,-1 1 3-16,-8 1 3 15,0 3 0-15,-2 0 21 16,4 6-10-16,-5 2 1 16,-1 4-10-16,1 2-1 15,-4 3-3-15,0 3 1 16,0 0-7-16,4 0 0 15,-4 10-12-15,3 17 7 16,1 10 5-16,-1 5 8 16,-3 2 0-16,0-2 4 0,0-3-3 15,0-8-5 1,0-4-1-16,0-6-3 0,0-5-2 16,0-3 2-16,0-6-2 15,0-3-29-15,0-1-38 16,0-3-15-16,0 0-58 15,0-17-279-15</inkml:trace>
  <inkml:trace contextRef="#ctx0" brushRef="#br0" timeOffset="210.76">10127 4370 500 0,'0'0'114'15,"0"0"-111"-15,0 0 5 16,0 0-8-16,0 0-1 16,0 0-76-16,19 18-78 15</inkml:trace>
  <inkml:trace contextRef="#ctx0" brushRef="#br0" timeOffset="715.05">10626 4603 426 0,'0'0'103'16,"0"0"-10"-16,0 0-26 16,0 0-9-16,0 0-37 15,0 0 17-15,23-55-13 16,-13 50-12-16,-1 3-13 0,7 2 0 15,-5 0-2-15,1 0-2 16,-1 9-4-16,2 9 6 16,-10 8-2-16,-3 4-4 15,0 1-12-15,0 1 17 16,-18-3-6-16,1-2 6 16,-3-7 2-16,1-2 1 15,2-3 7-15,6-8-5 16,5-2 14-16,6-3 6 15,0 0-14-15,0-2 0 16,0 0 8-16,0 0 3 16,17 0 6-16,19 0 11 0,12 0-22 15,0 0-14 1,6-2-1-16,-2 2-58 0,-7 0-90 16,-13-2-179-16</inkml:trace>
  <inkml:trace contextRef="#ctx0" brushRef="#br0" timeOffset="1415.48">11170 4864 639 0,'0'0'26'0,"0"0"-26"15,0 0 47-15,0 0 4 16,0 0-28-16,0 0 4 16,-89 53-2-16,70-28 1 15,3-1-9-15,1 3-8 16,4-3-1-16,7-2-8 15,1-4 0-15,3 0-5 16,0-6 3-16,3 0-7 0,16-2-1 16,5-1-23-1,2-4-3-15,10-4-10 0,-5-1-3 16,3 0 10-16,-8 0 15 16,-1-6 7-16,-14-5 17 15,-4-1 2-15,-3-3 3 16,-3 2 5-16,-1 1 15 15,0 3 6-15,0 2-6 16,0 1 2-16,0 5 0 16,0-2-12-16,0 3-13 15,0 0-2-15,0 0-9 16,7 3-4-16,9 6 13 16,2 3-2-16,3-1 4 15,2-3-4-15,-7-1 0 16,-1-6-7-16,1 1 1 0,-9-2 7 15,1 0 1 1,-1-2 5-16,-2-12 1 0,-1-6 2 16,-2 0 15-16,-2-5 3 15,0 1-4-15,0 3 4 16,-2 2 14-16,-7 4-13 16,-2 0-10-16,-4 5-10 15,0 4-6-15,3 2-2 16,3 3-5-16,-2 1-16 15,6 0-21-15,3 1-45 16,2 11-23-16,0 0-20 16,11-3-235-16</inkml:trace>
  <inkml:trace contextRef="#ctx0" brushRef="#br0" timeOffset="1749.53">11688 4565 198 0,'0'0'512'15,"0"0"-507"-15,0 0 52 16,0 0 26-16,0 0 5 16,0 0-36-16,0-78-21 15,0 78-30-15,-2 0-1 0,-3 15-21 16,-2 14 21-1,-4 14 6-15,1 9 11 0,2 2-11 16,5 6 7-16,0-4-3 16,3 39 1-1,0-57-11-15,0-7 0 16,6-5 1-16,3-9-1 16,3-3-2-16,-1-2-6 15,5-6-27-15,4-2-18 16,-1-4-20-16,-3 0-48 15,-2-10-57-15</inkml:trace>
  <inkml:trace contextRef="#ctx0" brushRef="#br0" timeOffset="1920.6">11663 4801 581 0,'0'0'101'0,"0"0"-96"15,0 0 33-15,0 0-10 16,0 0-26-16,0 0-2 16,135-2-1-16,-71 2-73 15,-4 0-203-15</inkml:trace>
  <inkml:trace contextRef="#ctx0" brushRef="#br0" timeOffset="2160.46">12520 4787 776 0,'0'0'0'0,"0"0"-47"16,0 0 47-16,0 0 46 15,0 0-36-15,0 0-6 16,89 20-4-16,-54-19-41 16,3-1-79-16,-10 0-254 0</inkml:trace>
  <inkml:trace contextRef="#ctx0" brushRef="#br0" timeOffset="2318.84">12579 4972 529 0,'0'0'221'16,"0"0"-219"-16,0 0 103 16,0 0-38-16,0 0-60 15,0 0-7-15,107 23-4 16,-59-23-170-16,-3 0-196 16</inkml:trace>
  <inkml:trace contextRef="#ctx0" brushRef="#br0" timeOffset="12264.67">13668 4634 514 0,'0'0'39'0,"0"0"-19"15,0 0 67-15,0 0-8 16,0 0 1-16,0 0-18 15,0 0 5-15,0-43-12 16,0 43-4-16,0 0-3 16,0 0-28-16,0 16-20 15,0 17 0-15,0 16 24 16,0 11 23-16,-6-1-24 16,5 1-5-16,-6-2-15 15,3-3-2-15,-4-3-1 16,-4 2-12-16,0-2-123 15,-7-12-120-15,-4-5-307 16</inkml:trace>
  <inkml:trace contextRef="#ctx0" brushRef="#br0" timeOffset="17665.18">14172 5006 838 0,'0'0'26'0,"0"0"-25"15,0 0 54-15,0 0 27 16,0 0-65-16,103-9-17 15,-48 2 0-15,-5 3-1 16,-3 1-4-16,-5 3-44 16,-3-3-84-16,-7-7-95 15</inkml:trace>
  <inkml:trace contextRef="#ctx0" brushRef="#br0" timeOffset="18864.21">15052 4760 665 0,'0'0'54'16,"0"0"-52"-16,0 0 24 15,0 0 46-15,0 0-8 16,0 0-28-16,-29-47-35 16,9 63 6-16,-1 13-4 0,0 9-2 15,0 3 8-15,10-1-9 16,7 0 2-16,4-3-1 15,2-1-1-15,17-7-4 16,11-8-15-16,6-6-17 16,-3-8-8-16,3-5-1 15,-6-2 13-15,1 0-5 16,-9-15 12-16,-1-8 13 16,-10 0 11-16,-3 1-2 15,-5 4 3-15,-3 8 7 16,0 3 16-16,0 6 12 15,0 1-7-15,0 0-21 16,-3 5-5-16,-5 13 2 0,5 0-4 16,-1 2 0-16,4-3 0 15,0 0-5-15,0-4 2 16,12-4-17-16,5-2-2 16,4-6 0-16,-2-1 10 15,1 0-1-15,3-3 6 16,-5-15 6-16,-3-5 0 15,-5-6 2-15,-3 0-1 16,-7 3 4-16,0 0 21 16,0 6 4-16,-7 1 0 15,-9 2-7-15,-2 5-4 16,-2 1 2-16,-3 4-3 0,-1 1-17 16,-3 6 2-16,5 0-2 15,1 0 4-15,2 4-3 16,7 12-1-16,1-1-11 15,11 2-16-15,0 0-13 16,0-3-6-16,7-1 12 16,19-7-9-16,4-3-2 15,3-3 11-15,2 0 8 16,-3 0 10-16,-5-3 13 16,0-10 3-16,-11-7 0 15,1 3 7-15,-3-3 28 16,-8 0 22-16,2 3-7 15,-4-1-14-15,0 4 19 16,-3 0-15-16,3 4-1 16,-2 0-9-16,2 6 5 0,-3-2-5 15,1 6-14-15,-2 0-9 16,2 0-7-16,1 0-11 16,4 20-6-16,2 10 16 15,3 10 0-15,-4 0 1 16,2 0-2-16,-5-3 1 15,-1-6-2-15,-2-6-3 16,-2-5 4-16,0-7-1 16,0-6 1-16,0-2-1 15,0-5-2-15,0 0 5 16,-4 0-2-16,-7 0-27 16,-3 0 14-16,-4 0-24 15,3 0-28-15,4-5-18 0,4-2-46 16,7-3-193-16</inkml:trace>
  <inkml:trace contextRef="#ctx0" brushRef="#br0" timeOffset="19464.43">15973 4689 500 0,'0'0'200'16,"0"0"-199"-16,0 0 45 15,-3-86 27-15,4 63 18 0,12 1-62 16,5 0-17-16,0 4-7 15,-3 2-4-15,6 7-1 16,-10 3-1-16,0 4-2 16,0 2-2-16,-2 0-9 15,-3 19-16-15,-5 11-1 16,-1 12 20-16,-7 8 5 16,-20 1 2-16,-9 1 4 15,3-3 3-15,-3-7-2 16,8-9 2-16,5-7 5 15,16-8 13-15,0-6-11 16,7-4 4-16,0 0-8 16,0-4 1-16,18 1 8 0,18-3-6 15,2-1-2-15,11 2-7 16,-1-3-28-16,-2 0-79 16,-7 0-64-16,-15-6-456 15</inkml:trace>
  <inkml:trace contextRef="#ctx0" brushRef="#br0" timeOffset="20065.2">16333 4707 765 0,'0'0'31'0,"0"0"-18"16,0 0-4-16,0 0-3 16,0 0-3-16,0 0 26 15,-47 93-15-15,29-60-2 16,3-2-3-16,6-2-9 16,3-2 0-16,6-5-1 15,0-8-10-15,0-4-33 16,15-4-11-16,12-6 40 15,-1 0 12-15,1 0-6 16,-6-10 8-16,-7-1 1 0,-6 3 1 16,0 2 6-16,-8 3 30 15,0 2 2-15,0 1-4 16,0 0-10-16,0 0-15 16,0 0-10-16,0 0-8 15,0 0-4-15,8 9 7 16,4 2-2-16,2 1-5 15,5-3-5-15,-3-2-8 16,-4-2 3-16,-1-5 5 16,-4 0 14-16,-1 0 3 15,2-9 7-15,-8-6 10 16,0-5 8-16,0 1 8 16,0 0-23-16,-13 4 17 15,-2 2-6-15,-1 1-13 0,-3 4 3 16,2 0-9-16,-1 4-2 15,7 2-1-15,-1 0-1 16,6 2-25-16,4 0-31 16,2 0-12-16,0 0-2 15,2 0 8-15,20 0-85 16,-2 0-72-16</inkml:trace>
  <inkml:trace contextRef="#ctx0" brushRef="#br0" timeOffset="20303.32">16659 4550 658 0,'0'0'24'0,"0"0"44"15,0 0 56-15,0 0-15 16,0 0-36-16,0 0-43 16,4-39-30-16,-4 73-18 15,0 12 18-15,-4 14 25 16,-6 7-18-16,4-4-4 15,1-5 0-15,1-6 2 16,4-7-5-16,0-11-24 16,0-7-36-16,0-12-39 15,0-15-88-15,2 0-79 16</inkml:trace>
  <inkml:trace contextRef="#ctx0" brushRef="#br0" timeOffset="20453.3">16605 4729 100 0,'0'0'748'0,"0"0"-745"16,0 0 26-16,0 0 1 15,0 0-30-15,123-29-1 16,-80 29-86-16,-10 0-90 16,-8 0-426-16</inkml:trace>
  <inkml:trace contextRef="#ctx0" brushRef="#br0" timeOffset="21165.96">13907 5409 521 0,'0'0'61'0,"145"-30"-57"16,-23 14 41-16,27 1 8 16,20 3 10-16,10 1-26 15,-11 6-15-15,-16 3-8 16,-37 2-10-16,-36-2-4 16,-32-2 2-16,-27 4-1 15,-14-4 0-15,-6-1 9 0,0 2 22 16,0-1-21-16,-12 0-11 15,-2 3-18-15,-2 1-11 16,4 0-40-16,-3 0-38 16,-6 0-151-16</inkml:trace>
  <inkml:trace contextRef="#ctx0" brushRef="#br0" timeOffset="21584.14">14450 5582 233 0,'0'0'375'16,"0"0"-373"-16,0 0 13 15,0 0 31-15,0 0 14 16,0 0-3-16,85-70-28 15,-59 60 10-15,6 1-20 16,-6 5-3-16,2 2-9 16,-8 2-7-16,0 0-2 15,-11 18-2-15,-4 13-4 16,-5 4 8-16,-5 5 0 0,-20 0 5 16,-6 0 5-1,-1-7 12-15,-1-2-2 0,4-5 6 16,7-3 3-16,1-3 1 15,10-6-19-15,7-5 16 16,4-6-21-16,0 1-3 16,9-4 2-16,33 0 14 15,27 0 14-15,24-7-33 16,5-9-60-16,-4 4-61 16,-18 0-132-16</inkml:trace>
  <inkml:trace contextRef="#ctx0" brushRef="#br0" timeOffset="34698">9345 4481 198 0,'0'0'3'16,"0"0"16"-16,0 0 2 15,0 0 18-15,0 0-4 16,0 0-7-16,0 0-22 16,0 0 24-16,-14-80-19 15,16 71-6-15,9 0 2 16,3 3-1-16,0 1-1 0,-2 5-3 16,-4 0-2-1,-2 6-5-15,0 17 4 0,-6 8 1 16,0 7 0-16,0 3 1 15,-13 2 8-15,-2 2 0 16,-3-5-1-16,0-6-5 16,6-4 3-16,6-6-3 15,1-7 2-15,5-3-5 16,0-2-1-16,0-2 1 16,5 0 1-16,10 0 2 15,1 2-1-15,-5 0-1 16,1 6 0-16,-4 4-1 0,-7 3-2 15,-1 3 2-15,0 5 7 16,0-2 4-16,0 1-6 16,-5 1 3-16,-6 1-2 15,3 2 2-15,5-2 0 16,-2 6-5-16,5 0 5 16,0 2 2-16,11 4 3 15,13-3-12-15,11 2 2 16,1 2 3-16,1 4-6 15,2 4 6-15,-8 6-2 16,-8 0-3-16,-8-1-1 16,-10-6 0-16,-5-4 1 15,0-7-1-15,-5-6-46 0,-14-14-117 16</inkml:trace>
  <inkml:trace contextRef="#ctx0" brushRef="#br0" timeOffset="35880.46">16943 4461 560 0,'0'0'5'0,"0"0"-5"0,0 0 0 16,0 0 0-16,0 0 4 16,0 0 3-16,110-35-4 15,-88 35-3-15,10 0 0 16,-12 9 2-16,-3 6-2 15,-7 5 0-15,-6 1-6 16,-4 6 4-16,-4 0 1 16,-16 7-3-16,1-5 4 15,-2 0 4-15,2-3-2 16,9-2-2-16,2-2 2 16,4 0-2-16,0 0 0 15,4 0-1-15,0 0 2 0,0 1 0 16,4 1 2-1,8-1-2-15,2 1 0 0,-2-1 0 16,1 0 1-16,-6 2-1 16,-3-1 1-16,-4 3 4 15,0 0-3-15,0 3 8 16,-8 3 1-16,-5-1 0 16,2 1 7-16,0 1-15 15,4-3-1-15,4 1-1 16,3-1-2-16,0-4-2 15,0 5 2-15,17-1 7 16,8 4-7-16,-2 2 2 16,8 4 6-16,-7 5 2 15,0 0 6-15,-7-2-2 16,-16-1-4-16,-1-4-5 0,-6-1 2 16,-21-5 0-16,-10-2-5 15,-6 0-2-15,-6-4-2 16,4-3-65-16,3-8-121 15</inkml:trace>
  <inkml:trace contextRef="#ctx0" brushRef="#br0" timeOffset="59796.48">21749 3969 167 0,'0'0'12'15,"0"0"-11"-15,0 0 4 16,0 0 2-16,0 0 45 16,0 0-23-16,0 0 10 15,0-90-30-15,0 82 29 16,-1-1-20-16,0 1-4 15,-3-1 18-15,0 3-10 16,2 0-18-16,1 3 3 16,-2 2 4-16,3-1 2 15,0 0-6-15,-1 2 0 16,1 0 0-16,0 0-5 16,0 0 1-16,0 0-3 15,0 0-5-15,0 0 0 0,-3 0 0 16,3 7 5-1,0 3 5-15,0 0 6 0,0 0 3 16,0 2 7-16,0-1 10 16,0 0-17-16,0 3-5 15,0-2-2-15,0 0 1 16,0-4-6-16,0-1-1 16,0-2 0-16,0-2-1 15,0-3 1-15,3 0 0 16,-2 0 0-16,-1 0 8 15,3 0 2-15,-3 0 10 16,1 0-13-16,1-3-4 0,-2-2-3 16,1-2-2-1,-1 1 2-15,0 4-1 0,0-1 0 16,0 3 1-16,0 0 1 16,0 0-2-16,0 0-1 15,0 0 1-15,0-3 0 16,3 1 3-16,1-2-1 15,1 0 0-15,6-4-1 16,5-2-1-16,6 5-2 16,6-2 2-16,-1 4 1 15,2 3-1-15,-5 0-1 16,-5 6 1-16,-2 19-3 16,-12 13 1-16,-5 6 2 15,0 3 4-15,-17 3-3 16,-13-1 3-16,-4 1-4 0,-3-5 0 15,1-7 1-15,5-9 1 16,6-11 1-16,13-5-3 16,6-9 3-16,6-4 0 15,0 0 0-15,10-12 9 16,18-17-9-16,10-7-3 16,5-3-3-16,3-3 3 15,-5 3 0-15,-2-1-1 16,-7 2 1-16,-9 4 0 15,-4 2 0-15,-3 3 1 16,-5 4 0-16,-7 5-1 16,3 5 2-16,-7 3-1 0,0 4-1 15,0 5 0 1,0 3 0-16,0 0 0 0,-13 17-7 16,-12 18 7-16,-1 11 1 15,3 6 1-15,3-1-1 16,9-5 1-16,10-2-1 15,1-6-1-15,12-7-3 16,27-8 3-16,18-10-3 16,9-11-25-16,2-2-135 15</inkml:trace>
  <inkml:trace contextRef="#ctx0" brushRef="#br0" timeOffset="61273.35">22397 4006 575 0,'0'0'27'0,"0"0"-20"15,0 0 30-15,0 0 23 16,0 0-17-16,0 0-9 16,12-12-25-16,9 4 1 15,1 2 4-15,3 0-2 16,-1 1-6-16,3-1-6 15,4 5-3-15,0 1-11 16,-4 0-87-16,-18 0-106 16</inkml:trace>
  <inkml:trace contextRef="#ctx0" brushRef="#br0" timeOffset="61433.14">22298 4156 618 0,'0'0'128'16,"0"0"-125"-16,139-54 0 16,-81 40-3-16,-7 7 0 15,-12-2-37-15,-17-1-185 16</inkml:trace>
  <inkml:trace contextRef="#ctx0" brushRef="#br0" timeOffset="62878.68">22947 4072 352 0,'0'0'71'16,"0"0"-67"-16,0 0 32 16,0 0 59-16,0 0-35 15,0 0-8-15,-7-43-29 16,7 26 0-16,0-1 0 15,0 2 11-15,0-4-15 16,6 5 0-16,4 0-3 16,2 3-14-16,7 4 5 0,-2 2-5 15,1 3-2 1,-1 3-1-16,-4 0 0 0,-2 9-6 16,-9 14-4-16,-2 8 2 15,0 12 9-15,-26 7 0 16,-4 10 2-16,-2 1 0 15,-2-3-1-15,5-8-1 16,-1-11 5-16,13-11 6 16,2-7 12-16,8-6-4 15,3-7 3-15,2-2 0 16,2-6-10-16,0 0-2 16,10 0-1-16,29 0 2 15,23 0-1-15,18-9-10 0,1-5-111 16,-8-4-128-16</inkml:trace>
  <inkml:trace contextRef="#ctx0" brushRef="#br0" timeOffset="64029.74">22452 5436 629 0,'0'0'0'0,"0"0"0"15,0 0 8-15,0 0 52 16,0 0-1-16,0 0-36 16,57-61-16-16,-42 61-1 15,2 0-3-15,-2 3-3 16,-3 19 0-16,-8 10-7 15,-4 8 4-15,-4 7 3 16,-20 1-2-16,-6-4 7 0,3-4-5 16,3-6 6-16,8-10-6 15,9-9 0-15,4-8-1 16,3-7-5-16,10 0 6 16,23-14 0-16,12-18 7 15,5-15-7-15,1-6-2 16,-8 0-5-16,-5 5-11 15,-11 11 15-15,-6 8 3 16,-6 6 0-16,-5 6 4 16,-7 7 9-16,-3 7 7 15,0 3-3-15,0 0-17 16,0 10-7-16,-7 17 6 16,-7 9 1-16,1 8 7 15,4 1-4-15,9-1 2 0,0 3-5 16,0-8 0-16,15-7-8 15,11-12-29-15,8-9-40 16,0-11-99-16</inkml:trace>
  <inkml:trace contextRef="#ctx0" brushRef="#br0" timeOffset="64365.85">22904 5084 610 0,'0'0'0'0,"0"0"5"16,0 0 0-16,0 0 39 16,0 0-2-16,0 0-24 15,36-78-13-15,-26 75-3 16,-6 3 5-16,-2 0 0 15,-2 0-7-15,0 17 0 16,0 12 8-16,-14 6 6 16,-8 2-5-16,1-2-5 15,3-1 4-15,4-5 7 16,7-8-10-16,7-5-2 16,0-3-3-16,12-8 5 15,31-5 0-15,19 0-5 0,13-5-69 16,-4-14-69-16</inkml:trace>
  <inkml:trace contextRef="#ctx0" brushRef="#br0" timeOffset="64581.27">23334 5356 696 0,'0'0'20'0,"0"0"-14"16,0 0-6-16,0 0 15 15,0 0-13-15,0 0-2 16,118 0-42-16,-102-1-135 16,-14 1-248-16</inkml:trace>
  <inkml:trace contextRef="#ctx0" brushRef="#br0" timeOffset="64733.38">23312 5527 94 0,'0'0'535'15,"0"0"-533"-15,0 0 33 16,0 0 39-16,0 0 3 16,0 0-38-16,98 9-35 15,-63-9-4-15,-6-5-83 16,-3-12-94-16</inkml:trace>
  <inkml:trace contextRef="#ctx0" brushRef="#br0" timeOffset="65116">24106 5116 763 0,'0'0'0'0,"0"0"-15"15,0 0 15-15,0 0 2 16,0 0 15-16,0 0-11 16,-107 31-4-16,71-10 1 15,1 1-2-15,5-2 12 16,6-1 3-16,9-6-4 15,6-5-11-15,6 1 6 16,3-3-4-16,0 1 0 16,20 0 10-16,17-1 15 15,15 1-1-15,9-2-8 16,2-3-15-16,-5 2 2 16,-14-4-6-16,-12 0-4 15,-13 0-30-15,-15 0-43 0,-4 0-32 16,-3-7-51-16</inkml:trace>
  <inkml:trace contextRef="#ctx0" brushRef="#br0" timeOffset="65316.57">24106 5124 738 0,'0'0'88'0,"0"0"-88"15,0 0 0-15,0 0 44 16,0 136 60-16,0-60-40 0,0 11-35 16,-6 6-23-16,-3 8-6 15,-5-3-15-15,-8-3-115 16,-6-12-145-16</inkml:trace>
  <inkml:trace contextRef="#ctx0" brushRef="#br0" timeOffset="67020.35">21758 4824 134 0,'0'0'448'16,"0"0"-448"-16,0 0-2 0,0 0-4 15,0 0-1-15,115 0-51 16,-60 0-108-16</inkml:trace>
  <inkml:trace contextRef="#ctx0" brushRef="#br0" timeOffset="67996.52">21739 7021 535 0,'0'0'124'0,"0"0"-118"15,0 0 14-15,-22-105 36 16,22 81 3-16,15 0-4 15,5 6-32-15,4 4-19 16,6 3 2-16,2 2-4 16,-1 8-2-16,-1 1 0 15,-1 3 0-15,-11 27-6 16,-8 14 1-16,-10 9 0 16,0 5 5-16,-23 1 3 15,-7-7-2-15,-2-7 1 16,5-5-2-16,2-9 1 0,10-10 8 15,9-8-9 1,4-6-4-16,2-7 4 0,0 0 3 16,0 0-2-16,23-12 3 15,9-11 7-15,8-9-11 16,2-8-3-16,-1-6-29 16,-1 2-3-16,-8 1 20 15,-10 8 9-15,-7 4 6 16,-7 5 4-16,-1 9-2 15,-4 4 7-15,-3 9 12 16,0 3 3-16,0 1-24 16,0 1 0-16,0 21-10 0,-7 7 10 15,-1 5 0 1,2-3 0-16,6 2-1 0,0-2 0 16,0-1-5-16,11-4-36 15,9-4-40-15,2-10-15 16,3-6-99-16,-7-6-111 15</inkml:trace>
  <inkml:trace contextRef="#ctx0" brushRef="#br0" timeOffset="68150.84">22279 7057 708 0,'0'0'19'0,"0"0"6"0,0 0 33 16,0 0-28-16,0 0-30 15,0 0-1-15,112-19-37 16,-85 19-85-16,-9 0-184 16</inkml:trace>
  <inkml:trace contextRef="#ctx0" brushRef="#br0" timeOffset="68313.59">22311 7188 729 0,'0'0'0'0,"0"0"-8"0,0 0 6 16,96 0 2-1,-67 0 0-15,-3 0-56 0,-8 0-168 16</inkml:trace>
  <inkml:trace contextRef="#ctx0" brushRef="#br0" timeOffset="68549.67">22707 6767 718 0,'0'0'32'0,"0"0"-2"0,0 0 29 15,0 0-24 1,0 0-35-16,0 0 4 0,1 109-3 15,-1-53 2 1,0 2-3-16,0-6 0 0,0-8-12 16,0-1-64-16,0-13-49 15,14-14-227-15</inkml:trace>
  <inkml:trace contextRef="#ctx0" brushRef="#br0" timeOffset="68721.2">22895 7181 727 0,'0'0'50'0,"0"0"-44"0,-112 90 50 15,67-47 6-15,0 7-45 16,12 1-16-16,1-2-1 16,1-3-35-16,2-3-110 15,2-11-138-15</inkml:trace>
  <inkml:trace contextRef="#ctx0" brushRef="#br0" timeOffset="69114.45">22796 7683 706 0,'0'0'39'16,"0"0"-37"-16,0 0 26 16,0 0 36-16,0 0-5 15,0 0-42-15,19-12-15 16,-8 12-2-16,5 0-1 16,-4 12 0-16,-3 5-2 15,-9 6 3-15,0 6 0 16,-3 2 4-16,-22 0 2 15,-7-1 5-15,-2 2-2 16,-2-8 3-16,5-4-2 16,10-4-3-16,9-6 0 15,8-6-6-15,4 2 0 0,0-3-1 16,15 0 1-16,21-3 7 16,9 0-8-16,3 0-9 15,-1 0-49-15,-8-12-63 16,-5-1-80-16</inkml:trace>
  <inkml:trace contextRef="#ctx0" brushRef="#br0" timeOffset="69961.98">22400 8731 623 0,'0'0'51'16,"0"0"-51"-1,0 0-15-15,0 0 15 0,0 0 26 16,0 0-12-16,94-53-11 16,-68 53-3-16,-4 0 2 15,-4 17 0-15,-5 3 0 16,-7 5-1-16,-6 2 1 16,0 1-2-16,-19 0 8 15,-6-3-1-15,-4-5-1 16,10-7 4-16,-2-6-6 15,15-4 0-15,6-3 3 16,0 0 0-16,0 0 2 0,13-16 16 16,15-11-25-16,7-7-12 15,4-3 2-15,-4 2-26 16,-6 7 17-16,-8 5 19 16,-12 13 8-16,-5 4 24 15,-4 6 3-15,0 0-27 16,0 3-8-16,0 21 0 15,-4 5 18-15,-4 5-4 16,4 1 0-16,0-4-10 16,4 2 1-16,0-6-5 15,0-1-5-15,1-6-35 16,16-7-18-16,9-10-21 16,6-3-117-16</inkml:trace>
  <inkml:trace contextRef="#ctx0" brushRef="#br0" timeOffset="70265.14">22951 8434 707 0,'0'0'9'15,"0"0"-8"-15,0 0 21 16,0 0 18-16,0 0-1 15,0 0-24-15,32-51-15 0,-32 51 0 16,0 0-5 0,0 8-2-16,0 10 7 0,-15 7 0 15,-7 4 21-15,-6-3-1 16,-1 3-4-16,11-5 7 16,4-5-13-16,13-4-8 15,1-4-2-15,4-2 0 16,28-3-2-16,11-3-20 15,11-3-40-15,1 0-65 16,0-7-134-16</inkml:trace>
  <inkml:trace contextRef="#ctx0" brushRef="#br0" timeOffset="70430.8">23312 8561 579 0,'0'0'246'0,"0"0"-246"16,0 0 0-16,0 0-3 16,98-12-1-16,-77 12-30 15,-7 0-80-15,-11 0-242 16</inkml:trace>
  <inkml:trace contextRef="#ctx0" brushRef="#br0" timeOffset="70573.6">23179 8780 779 0,'0'0'43'16,"0"0"-35"-1,0 0-5-15,0 0-3 0,135 0-3 16,-77 0-44-16,-8-16-222 16</inkml:trace>
  <inkml:trace contextRef="#ctx0" brushRef="#br0" timeOffset="72090.19">24001 8248 625 0,'0'0'35'16,"0"0"-18"-16,0 0 21 15,0 0-28-15,0 0-10 16,0 0 0-16,0 131 27 16,0-64-1-16,-6 0-23 15,2-4 0-15,-3 0-3 0,-2-5-1 16,-3-4-53-16,0-4-9 16,-3-11-121-16,0-11-264 15</inkml:trace>
  <inkml:trace contextRef="#ctx0" brushRef="#br0" timeOffset="72389.16">24229 8792 389 0,'0'0'298'0,"0"0"-298"16,0 0 3-16,0 0 7 15,0 0-8-15,0 0 0 16,-19 22-2-16,-13 4 4 16,-5 2 5-16,-8 5-4 15,-7 3-1-15,-1 1 7 16,-2-3-11-16,1 6-4 15,1-2-19-15,8-6-65 0,12-7-312 16</inkml:trace>
  <inkml:trace contextRef="#ctx0" brushRef="#br0" timeOffset="72913.31">24160 9066 262 0,'0'0'117'0,"0"0"-106"16,0 0 59-16,0 0 6 15,0 0-11-15,0 0-25 16,1-2-40-16,-16 2 5 15,-9 15 11-15,-7 3 1 16,-5 5-4-16,7-1 3 0,-1-1-7 16,9-3 13-1,5 2-14-15,9-7-1 0,6-4-5 16,1 0 0-16,0-2-2 16,7 0 6-16,18-3 5 15,5 2-3-15,9-3-5 16,-3 1-1-16,-2-3-2 15,-10-1-4-15,-6 0-27 16,-10 0 3-16,-8 0-15 16,0 0-74-16,-5-14-287 15</inkml:trace>
  <inkml:trace contextRef="#ctx0" brushRef="#br0" timeOffset="73093.48">24107 9088 681 0,'0'0'61'0,"0"0"-54"16,0 0-4-16,0 0 59 15,0 122-2-15,0-68-38 16,0 4-21-16,0-6-1 16,0-1-57-16,0-10-127 15,0-7-402-15</inkml:trace>
  <inkml:trace contextRef="#ctx0" brushRef="#br0" timeOffset="80079.92">15150 5332 100 0,'0'0'16'0,"0"0"-3"16,0 0 17-16,0 0 5 15,0 0-11-15,0 0-10 16,0 0-3-16,0 0 4 15,0 0 7-15,0 0 6 16,0 0-4-16,0 0-6 16,0 0-6-16,0 0-2 15,0 0-5-15,0 0-5 16,0 0 0-16,0 2 0 0,0-2 0 16,0 0 0-16,0 0 0 15,0 0 1-15,0 0-3 16,0 0 2-16,0 0-1 15,0 2 1-15,3 0 2 16,5-2-1-16,-1 1 2 16,3-1-3-16,-3 0 1 15,2 0 2-15,1 0-1 16,-2 0-2-16,2 0 0 16,4 0 1-16,-7 0-1 15,5 0 1-15,2 0 0 16,-2 0-1-16,4 0 5 15,-5 0 0-15,2 0 1 0,-2 0-6 16,1 0 0-16,-1 0 0 16,-3 4 0-16,0-4 0 15,-2 5 0-15,3-4 1 16,0 2-1-16,-3-1 0 16,2-2 1-16,-4 0 0 15,3 0-1-15,-2 0 4 16,3 0 0-16,2 0 7 15,-1 0 1-15,-1-5-3 16,-1-1-2-16,-1 2-3 16,4 1-2-16,4-1-2 15,3 1 0-15,-5 2 0 0,3 1 0 16,5 0 1 0,-2 0-1-16,-4 0 0 0,8 0-2 15,-8 0 1-15,-1 0 1 16,-3 1-2-16,-3 2 0 15,-2-3 0-15,-2 0 2 16,3 0 0-16,-2 0 2 16,3 0 1-16,-3 0 1 15,8 0-1-15,3-9 4 16,1 2-7-16,-2-1 1 16,0 3 1-16,-2-2-2 15,6 2 0-15,-6 2 0 16,1-2 0-16,-1 5 0 15,5 0-1-15,-6 0 1 16,1 0 0-16,2 0-2 0,-1 0 2 16,2 0 0-16,-3 0-1 15,3 0 3-15,5 0-2 16,-5 0 0-16,1 0 0 16,3 0 1-16,1 0 0 15,1 0 2-15,4-7-3 16,-6-4 2-16,5 2 3 15,-2 1 5-15,-4-1 0 16,-1 2-1-16,-2 1-8 16,-4 2 1-16,2-2-4 15,3 3 4-15,-5-2-4 16,2 3 4-16,1-2-4 0,2 4 2 16,-1 0-1-16,3 0 0 15,2 0 1-15,-3 0-1 16,1 0 0-16,-2 0 0 15,-1 0 1-15,-4 4 0 16,0-2 0-16,2-2 0 16,-1 0 1-16,-1 0 2 15,0 0 0-15,0 0 0 16,2 0 0-16,3-6 0 16,-2-4 11-16,6-1-10 15,-1 3 6-15,1 0 0 16,4 2-7-16,-2 2 1 15,0-1-2-15,3 1-2 0,-7 1 0 16,1 3 0-16,-2 0 0 16,-8 0-1-16,-2 0-2 15,0 0-11-15,0 0-27 16,-3 7-5-16,-2 2-73 16,-2-3-109-16</inkml:trace>
  <inkml:trace contextRef="#ctx0" brushRef="#br0" timeOffset="81261.86">13410 5449 82 0,'0'0'44'15,"0"0"-14"-15,0 0-10 16,0 0 3-16,0 0 30 16,0 0 6-16,-31-13-15 15,31 9-30-15,-4 1 18 0,4 3-3 16,0 0-18 0,0 0-10-16,0 0-1 0,0 0-3 15,0 4 1-15,0 8 2 16,11 1 0-16,-6 1 5 15,5-2-5-15,-1-3 1 16,-2-1-1-16,2-5 3 16,-2-2-3-16,-3-1 0 15,3 0 4-15,2 0 9 16,2-3 13-16,1-7-19 16,-1 2-1-16,-2-3-5 15,1 7 1-15,-4-1-1 16,4 3-1-16,-2 2-5 15,4 0 5-15,0 0 0 16,1 0 0-16,5 0 1 0,0 0-1 16,-1 0 1-16,5 0-1 15,2 0 2-15,7 0-1 16,-4 0 0-16,4-6-1 16,-11-5 0-16,0 4 0 15,-4-2-16-15,-4 3-19 16,0 1-42-16,-1 0-53 15,-2 1-31-15</inkml:trace>
  <inkml:trace contextRef="#ctx0" brushRef="#br0" timeOffset="84646.34">21280 3756 113 0,'0'0'23'0,"0"0"36"16,0 0-35-16,0 0-4 16,0 0 33-16,0 0-18 15,0 0-18-15,-25-75 5 16,23 70 6-16,2 4-18 16,0-2-6-16,0 3 1 15,0 0-1-15,0 0-2 16,0 0-2-16,0 0-3 15,0 0 1-15,0 3-4 16,4 11 6-16,9 4 0 0,-1 5 0 16,1 2 0-16,-5 1 0 15,-1 2 0-15,-7 2 0 16,0 2 0-16,-15 3 0 16,-10 1 2-16,-7 2-2 15,-4 0 3-15,2-4-3 16,-2 0 1-16,4-2 0 15,6-6-1-15,3-5 1 16,8-4-1-16,7-4 0 16,1-1 0-16,7 0 0 0,0-3-1 15,0 5 1-15,0 1 0 16,7-4 0-16,5 7-1 16,1 2 2-16,1 2-1 15,-3 1 0-15,-6 4 0 16,-3 2 1-16,-2-1-1 15,0 7 0-15,-6-1 1 16,-6 2-1-16,-2 0 2 16,3-2-1-16,0 0-1 15,4-3 1-15,1-2-1 16,6 0 0-16,0-2 0 16,0 5 2-16,11 0-1 15,11 4 1-15,5 3-1 16,-4 2-1-16,-2 0 1 15,-6 4-1-15,-9 6 0 0,-6 2 0 16,0 7 1-16,-21 3 4 16,-11 3-2-16,-5 1 2 15,-3 0-1-15,2-1 0 16,6-3-2-16,9-7-1 16,12-5 2-16,10-11 0 15,1-3 12-15,19-8-15 16,24-3-20-16,18-2 15 15,22-11-88-15,5-6-197 16</inkml:trace>
  <inkml:trace contextRef="#ctx0" brushRef="#br0" timeOffset="85913.71">24460 3925 205 0,'0'0'3'16,"0"0"1"-16,0 0-3 15,0 0 0-15,0 0 5 16,0 0 10-16,-3-17-16 16,3 17-3-16,0 0-13 15,11 0 16-15,0 2 3 16,-1 6 5-16,-3 2-6 15,-2 5 3-15,-5 5-1 16,0 8 2-16,0 10 15 0,-9 4-13 16,-9 5 16-16,-6 3-14 15,2-3-3-15,0-1-7 16,1-7 6-16,6-4-4 16,3-5-1-16,2-3 2 15,8-2 2-15,2-1-5 16,0 2 5-16,0 5 0 15,6 2-2-15,4 4 9 16,-2 2 8-16,-5 3-7 16,-3 2-2-16,0-1-3 0,0-1 6 15,-7 0-4 1,-7-2-6-16,3-3 2 0,0-1-3 16,5-3-1-16,4 1 2 15,2-2-4-15,0 2 1 16,0-2 2-16,15-3-3 15,10 3-2-15,3-3-18 16,8-3-29-16,-2 0-97 16,-4-10-61-16</inkml:trace>
  <inkml:trace contextRef="#ctx0" brushRef="#br0" timeOffset="91212.86">9728 6095 84 0,'0'0'8'16,"0"0"-6"-16,0 0 5 15,0 0 4-15,0 0 5 16,0 0 9-16,0 0-15 16,0 0 7-16,-30 77-6 15,30-73 5-15,0 1-10 16,0 1-1-16,0-3 27 0,3 3-24 16,5 1-3-16,-3-3 21 15,4 5-15-15,12-5-3 16,-6-1 2-16,5 1-5 15,3-4-4-15,1 0 8 16,3 0-3-16,-5 0 7 16,2 0-7-16,2 0-4 15,-4-7 4-15,6 0 2 16,0-1 0-16,3-1-1 16,1-4-4-16,1 0 1 15,6-3 0-15,1 0-2 16,-5 0 4-16,6 3 0 15,-5 1 1-15,-9 4-2 16,-4 5-3-16,-4 0-2 0,-5 3-1 16,-2 0 1-16,1 0-1 15,-2 7-3-15,4 4-17 16,-3 2-8-16,8-1-29 16,2 0-42-16,3-4-71 15</inkml:trace>
  <inkml:trace contextRef="#ctx0" brushRef="#br0" timeOffset="95245.65">9759 6714 262 0,'0'0'1'15,"0"0"0"-15,0 0 8 16,0 0 20-16,0 0 16 15,0 0-13-15,0 0-13 16,-36 6-15-16,65-7 20 16,5-18-1-16,20-13 40 15,28-8-24-15,26-18-25 16,22-10 14-16,29-13-13 16,16-9-8-16,15-10-6 0,8 3 13 15,9 0-13-15,-2 5 0 16,-15 12 2-16,-20 5-3 15,-23 9 2-15,-34 14-1 16,-33 14 2-16,-28 12-3 16,-27 11 0-16,-20 4 2 15,-5 5-2-15,0 0 1 16,-5 3-4-16,-13 1 3 16,-7 2-27-16,-1 0-19 15,-6 20-19-15,3 9-43 16,-7-1-43-16,-6 5-93 15</inkml:trace>
  <inkml:trace contextRef="#ctx0" brushRef="#br0" timeOffset="95696.9">10092 6763 167 0,'0'0'40'15,"0"0"-40"-15,0 0 0 16,0 0 57-16,0 0 5 15,100-43-5-15,-31 9-12 16,18-13-18-16,21-6 13 16,19-7-6-16,17-6 0 15,22 0-12-15,8 1-6 16,7-1-7-16,10 4-9 16,-14 2 5-16,-15 6-5 15,-23 8-1-15,-25 6 1 16,-27 10-3-16,-33 4 1 0,-23 9-4 15,-15-1 6 1,-13 5-1-16,-3 1 0 0,0 2-3 16,0 2-8-16,-7 2-13 15,-5 6-33-15,0 0-37 16,-7 0-76-16,-11 0-36 16</inkml:trace>
  <inkml:trace contextRef="#ctx0" brushRef="#br0" timeOffset="96245.71">11078 5830 328 0,'0'0'2'0,"0"0"13"16,0 0-11-16,0 0-4 16,0 0 0-16,0 0 6 15,50-55 11-15,12 32-5 16,10-5 12-16,15-4-13 16,9-3-1-16,10 0 7 15,2 6 0-15,-6 7 2 16,-12 3-12-16,-19 8-5 15,-18 4-1-15,-22 4-1 16,-16 1 0-16,-10 2 0 16,-5 0 0-16,0 0 22 15,0 0 0-15,0 12-20 16,-8 22-2-16,0 25 3 0,-3 21-3 16,3 22 1-16,-1 23-1 15,-3 11 0-15,0 6-28 16,-5-7-99-16,-7-17-36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839C0-D65C-4BB8-8341-A17CC013DA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E25E8-9613-4657-AAFC-41624DEE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E25E8-9613-4657-AAFC-41624DEE679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56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B80C2FC-560A-4935-A76C-C70051D89A92}" type="slidenum">
              <a:rPr lang="en-US" sz="1200">
                <a:latin typeface="Verdana" pitchFamily="34" charset="0"/>
              </a:rPr>
              <a:pPr/>
              <a:t>7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6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D4803B6-D9EA-4B53-B04E-DCB1080445F0}" type="slidenum">
              <a:rPr lang="en-US" sz="1200">
                <a:latin typeface="Verdana" pitchFamily="34" charset="0"/>
              </a:rPr>
              <a:pPr/>
              <a:t>12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9E449-3A47-40E4-A232-E123CF42F0B3}" type="slidenum">
              <a:rPr lang="en-US" sz="1200">
                <a:latin typeface="Verdana" pitchFamily="34" charset="0"/>
              </a:rPr>
              <a:pPr/>
              <a:t>46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9E449-3A47-40E4-A232-E123CF42F0B3}" type="slidenum">
              <a:rPr lang="en-US" sz="1200">
                <a:latin typeface="Verdana" pitchFamily="34" charset="0"/>
              </a:rPr>
              <a:pPr/>
              <a:t>48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8674-ED44-4230-BAFD-DC84244F4E85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A86-B3C2-4FF0-86C3-5C2E66BC88A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E73-4F4E-455E-8F6F-81AB5A7564D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7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16375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9775" y="1066800"/>
            <a:ext cx="401796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9775" y="3733800"/>
            <a:ext cx="401796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FEDD-0010-4409-B827-DDB4AEB85F79}" type="datetime1">
              <a:rPr lang="en-US" smtClean="0"/>
              <a:t>9/14/2023</a:t>
            </a:fld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374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16375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9775" y="1066800"/>
            <a:ext cx="401796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9775" y="3733800"/>
            <a:ext cx="401796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A490F-A666-408B-8852-7D06A77C2CC5}" type="datetime1">
              <a:rPr lang="en-US" smtClean="0"/>
              <a:t>9/14/2023</a:t>
            </a:fld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4EDED-A1F4-4C14-B13F-4DB8BE635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5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3085765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0D5A-969B-4B1E-9245-4F3E7A1E359D}" type="datetime1">
              <a:rPr lang="en-US" smtClean="0"/>
              <a:t>9/14/2023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1FA4-F676-4922-86A8-6FA5B0052B9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A9B1-A2A9-4AB0-80E0-938B8FA77ACA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C60-83CD-4F71-9A23-21B1253706D0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DC8-BA87-4F8F-BD19-13FEE4E61775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1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C19F-2127-461D-8209-851B2B6D17E6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7F3E-40C5-49E2-A3ED-41A2EF9930B0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0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CCF-B69D-45DD-8BFF-038FBA602235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3933-3E48-4FE7-9E90-FD2B73906F55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4739-E73F-4DB1-9EA5-D31AD247CE9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6423915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75EAF49-8678-46F3-8795-218214E8C45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Electrical &amp; Electronics System EE1002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6423915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8.png"/><Relationship Id="rId7" Type="http://schemas.openxmlformats.org/officeDocument/2006/relationships/image" Target="../media/image14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6.w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17.wmf"/><Relationship Id="rId7" Type="http://schemas.openxmlformats.org/officeDocument/2006/relationships/image" Target="../media/image19.emf"/><Relationship Id="rId12" Type="http://schemas.openxmlformats.org/officeDocument/2006/relationships/image" Target="../media/image21.wmf"/><Relationship Id="rId17" Type="http://schemas.openxmlformats.org/officeDocument/2006/relationships/image" Target="../media/image8.png"/><Relationship Id="rId2" Type="http://schemas.openxmlformats.org/officeDocument/2006/relationships/oleObject" Target="../embeddings/oleObject9.bin"/><Relationship Id="rId16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8.emf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8.png"/><Relationship Id="rId7" Type="http://schemas.openxmlformats.org/officeDocument/2006/relationships/image" Target="../media/image2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30.png"/><Relationship Id="rId5" Type="http://schemas.openxmlformats.org/officeDocument/2006/relationships/image" Target="../media/image24.emf"/><Relationship Id="rId10" Type="http://schemas.openxmlformats.org/officeDocument/2006/relationships/customXml" Target="../ink/ink3.xml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2.wmf"/><Relationship Id="rId3" Type="http://schemas.openxmlformats.org/officeDocument/2006/relationships/image" Target="../media/image8.pn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5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1.wmf"/><Relationship Id="rId5" Type="http://schemas.openxmlformats.org/officeDocument/2006/relationships/image" Target="../media/image290.png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4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0.wmf"/><Relationship Id="rId3" Type="http://schemas.openxmlformats.org/officeDocument/2006/relationships/image" Target="../media/image8.pn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5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9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6.wmf"/><Relationship Id="rId3" Type="http://schemas.openxmlformats.org/officeDocument/2006/relationships/oleObject" Target="../embeddings/oleObject37.bin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wmf"/><Relationship Id="rId5" Type="http://schemas.openxmlformats.org/officeDocument/2006/relationships/image" Target="../media/image8.png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42.wmf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43.bin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0.wmf"/><Relationship Id="rId2" Type="http://schemas.openxmlformats.org/officeDocument/2006/relationships/image" Target="../media/image7.png"/><Relationship Id="rId16" Type="http://schemas.openxmlformats.org/officeDocument/2006/relationships/oleObject" Target="../embeddings/oleObject49.bin"/><Relationship Id="rId20" Type="http://schemas.openxmlformats.org/officeDocument/2006/relationships/image" Target="../media/image5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8.png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6.bin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7.wmf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5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image" Target="../media/image8.png"/><Relationship Id="rId10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6.bin"/><Relationship Id="rId3" Type="http://schemas.openxmlformats.org/officeDocument/2006/relationships/image" Target="../media/image8.png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54.wmf"/><Relationship Id="rId2" Type="http://schemas.openxmlformats.org/officeDocument/2006/relationships/image" Target="../media/image7.png"/><Relationship Id="rId16" Type="http://schemas.openxmlformats.org/officeDocument/2006/relationships/oleObject" Target="../embeddings/oleObject65.bin"/><Relationship Id="rId20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45.wmf"/><Relationship Id="rId5" Type="http://schemas.openxmlformats.org/officeDocument/2006/relationships/image" Target="../media/image55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62.bin"/><Relationship Id="rId19" Type="http://schemas.openxmlformats.org/officeDocument/2006/relationships/oleObject" Target="../embeddings/oleObject67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2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4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7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75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image" Target="../media/image65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71.wmf"/><Relationship Id="rId3" Type="http://schemas.openxmlformats.org/officeDocument/2006/relationships/image" Target="../media/image8.png"/><Relationship Id="rId7" Type="http://schemas.openxmlformats.org/officeDocument/2006/relationships/image" Target="../media/image68.emf"/><Relationship Id="rId12" Type="http://schemas.openxmlformats.org/officeDocument/2006/relationships/oleObject" Target="../embeddings/oleObject8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91.bin"/><Relationship Id="rId2" Type="http://schemas.openxmlformats.org/officeDocument/2006/relationships/image" Target="../media/image7.png"/><Relationship Id="rId16" Type="http://schemas.openxmlformats.org/officeDocument/2006/relationships/image" Target="../media/image77.wmf"/><Relationship Id="rId20" Type="http://schemas.openxmlformats.org/officeDocument/2006/relationships/oleObject" Target="../embeddings/oleObject9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45.wmf"/><Relationship Id="rId22" Type="http://schemas.openxmlformats.org/officeDocument/2006/relationships/image" Target="../media/image7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84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85.wmf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8.bin"/><Relationship Id="rId14" Type="http://schemas.openxmlformats.org/officeDocument/2006/relationships/oleObject" Target="../embeddings/oleObject10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3.bin"/><Relationship Id="rId7" Type="http://schemas.openxmlformats.org/officeDocument/2006/relationships/image" Target="../media/image8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104.bin"/><Relationship Id="rId10" Type="http://schemas.openxmlformats.org/officeDocument/2006/relationships/oleObject" Target="../embeddings/oleObject107.bin"/><Relationship Id="rId4" Type="http://schemas.openxmlformats.org/officeDocument/2006/relationships/image" Target="../media/image87.wmf"/><Relationship Id="rId9" Type="http://schemas.openxmlformats.org/officeDocument/2006/relationships/image" Target="../media/image8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6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11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50" y="3590233"/>
            <a:ext cx="8245162" cy="413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</a:t>
            </a:r>
            <a:r>
              <a:rPr lang="en-US" sz="2325" dirty="0"/>
              <a:t>Course name: Electrical &amp; Electronics System (EE1002)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84" y="4003248"/>
            <a:ext cx="8418717" cy="199750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	:   EE 1002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	:   01 (one)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	:   04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	:   </a:t>
            </a:r>
            <a:r>
              <a:rPr lang="en-US" b="1" dirty="0" err="1">
                <a:solidFill>
                  <a:schemeClr val="tx1"/>
                </a:solidFill>
                <a:latin typeface="Abadi Extra Light" panose="020B0604020202020204" pitchFamily="34" charset="0"/>
              </a:rPr>
              <a:t>oFF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 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	:    Himanshu PRIYADARSHI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	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Himanshu.priyadarshil@jaipur.manipal.edu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</a:t>
            </a:r>
            <a:r>
              <a:rPr lang="en-US" b="1" cap="none">
                <a:solidFill>
                  <a:schemeClr val="tx1"/>
                </a:solidFill>
                <a:latin typeface="Abadi Extra Light" panose="020B0604020202020204" pitchFamily="34" charset="0"/>
              </a:rPr>
              <a:t>16 Sept </a:t>
            </a:r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2023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1" y="120015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3" y="120015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1197482"/>
            <a:ext cx="2777490" cy="7391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334900" y="1307044"/>
            <a:ext cx="8469107" cy="228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0384" y="1332358"/>
            <a:ext cx="2666524" cy="5638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96831" y="1302330"/>
            <a:ext cx="956786" cy="837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90" y="4114438"/>
            <a:ext cx="2464949" cy="168300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473194" y="2140053"/>
            <a:ext cx="3071865" cy="940320"/>
          </a:xfrm>
          <a:prstGeom prst="rect">
            <a:avLst/>
          </a:prstGeom>
          <a:effectLst/>
        </p:spPr>
        <p:txBody>
          <a:bodyPr vert="horz" lIns="68580" tIns="34290" rIns="68580" bIns="34290" rtlCol="0" anchor="b">
            <a:normAutofit fontScale="6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   </a:t>
            </a:r>
            <a:r>
              <a:rPr lang="en-US" sz="3975" dirty="0">
                <a:solidFill>
                  <a:schemeClr val="accent6">
                    <a:lumMod val="75000"/>
                  </a:schemeClr>
                </a:solidFill>
              </a:rPr>
              <a:t>B.TECH FIRST YEAR</a:t>
            </a:r>
          </a:p>
          <a:p>
            <a:r>
              <a:rPr lang="en-US" sz="3975" dirty="0"/>
              <a:t>    </a:t>
            </a:r>
            <a:r>
              <a:rPr lang="en-US" sz="2250" dirty="0" err="1"/>
              <a:t>ACADemic</a:t>
            </a:r>
            <a:r>
              <a:rPr lang="en-US" sz="2250" dirty="0"/>
              <a:t> YEAR: 2023-2024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C9DBEA6-A122-B3E6-85EC-49CEF707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The ‘</a:t>
            </a:r>
            <a:r>
              <a:rPr lang="en-US" sz="2800" b="1" i="1" dirty="0"/>
              <a:t>j’</a:t>
            </a:r>
            <a:r>
              <a:rPr lang="en-US" sz="2800" b="1" dirty="0"/>
              <a:t> operator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575050" y="1108075"/>
            <a:ext cx="3054350" cy="2016125"/>
            <a:chOff x="762000" y="228600"/>
            <a:chExt cx="3054350" cy="2016125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448151" y="1829227"/>
              <a:ext cx="1112217" cy="230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423138" y="1411172"/>
              <a:ext cx="184280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632070" y="1599105"/>
              <a:ext cx="184280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1437695" y="838423"/>
              <a:ext cx="10456" cy="1008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360223" y="924080"/>
              <a:ext cx="184280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287215" y="1783202"/>
              <a:ext cx="407769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762000" y="838423"/>
              <a:ext cx="492721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jA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165849" y="1721837"/>
              <a:ext cx="307134" cy="349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284781" y="228600"/>
              <a:ext cx="184280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3200400"/>
            <a:ext cx="8229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Any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phasor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when operated by ‘j’ is rotated in anticlockwise direction by 90 degrees.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OA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/90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j*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- OA = OA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/180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; 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640424"/>
              </p:ext>
            </p:extLst>
          </p:nvPr>
        </p:nvGraphicFramePr>
        <p:xfrm>
          <a:off x="990600" y="5257800"/>
          <a:ext cx="2919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4790" imgH="252363" progId="Equation.3">
                  <p:embed/>
                </p:oleObj>
              </mc:Choice>
              <mc:Fallback>
                <p:oleObj name="Equation" r:id="rId4" imgW="1354790" imgH="25236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2919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96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The ‘</a:t>
            </a:r>
            <a:r>
              <a:rPr lang="en-US" sz="2800" b="1" i="1" dirty="0"/>
              <a:t>j’</a:t>
            </a:r>
            <a:r>
              <a:rPr lang="en-US" sz="2800" b="1" dirty="0"/>
              <a:t> operator …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200400" y="1676400"/>
            <a:ext cx="2590800" cy="1828800"/>
            <a:chOff x="2752" y="608"/>
            <a:chExt cx="2099" cy="1490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2950" y="1841"/>
              <a:ext cx="175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2963" y="1365"/>
              <a:ext cx="1527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 flipV="1">
              <a:off x="3614" y="1628"/>
              <a:ext cx="1" cy="213"/>
            </a:xfrm>
            <a:custGeom>
              <a:avLst/>
              <a:gdLst>
                <a:gd name="T0" fmla="*/ 0 w 1"/>
                <a:gd name="T1" fmla="*/ 0 h 213"/>
                <a:gd name="T2" fmla="*/ 0 w 1"/>
                <a:gd name="T3" fmla="*/ 213 h 213"/>
                <a:gd name="T4" fmla="*/ 0 60000 65536"/>
                <a:gd name="T5" fmla="*/ 0 60000 65536"/>
                <a:gd name="T6" fmla="*/ 0 w 1"/>
                <a:gd name="T7" fmla="*/ 0 h 213"/>
                <a:gd name="T8" fmla="*/ 1 w 1"/>
                <a:gd name="T9" fmla="*/ 213 h 2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3">
                  <a:moveTo>
                    <a:pt x="0" y="0"/>
                  </a:moveTo>
                  <a:cubicBezTo>
                    <a:pt x="0" y="0"/>
                    <a:pt x="0" y="106"/>
                    <a:pt x="0" y="2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3731" y="1533"/>
              <a:ext cx="2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</a:t>
              </a: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4656" y="1680"/>
              <a:ext cx="195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2977" y="870"/>
              <a:ext cx="0" cy="10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4460" y="1380"/>
              <a:ext cx="0" cy="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H="1">
              <a:off x="2946" y="1348"/>
              <a:ext cx="14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4448" y="1152"/>
              <a:ext cx="23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4364" y="1824"/>
              <a:ext cx="22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2752" y="1192"/>
              <a:ext cx="22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2769" y="1776"/>
              <a:ext cx="23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2860" y="608"/>
              <a:ext cx="19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33400" y="37338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 phasor can be resolved into two components at right angles to each other.</a:t>
            </a:r>
          </a:p>
          <a:p>
            <a:pPr marL="908050" marR="0" lvl="1" indent="-4365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OA is a phasor.</a:t>
            </a:r>
          </a:p>
          <a:p>
            <a:pPr marL="908050" marR="0" lvl="1" indent="-4365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Horizontal component = OB </a:t>
            </a:r>
            <a:endParaRPr kumimoji="0" lang="en-US" sz="2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908050" marR="0" lvl="1" indent="-4365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Vertical component OC = AB</a:t>
            </a:r>
            <a:endParaRPr kumimoji="0" lang="en-US" sz="2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908050" marR="0" lvl="1" indent="-4365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OA=OB + jOC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71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66800"/>
            <a:ext cx="8229600" cy="639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b="1" dirty="0" err="1">
                <a:solidFill>
                  <a:schemeClr val="tx1"/>
                </a:solidFill>
              </a:rPr>
              <a:t>Phasor</a:t>
            </a:r>
            <a:r>
              <a:rPr lang="en-US" sz="2800" b="1" dirty="0">
                <a:solidFill>
                  <a:schemeClr val="tx1"/>
                </a:solidFill>
              </a:rPr>
              <a:t> Representation</a:t>
            </a: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44069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800000"/>
                </a:solidFill>
              </a:rPr>
              <a:t>Two forms of representation:</a:t>
            </a:r>
          </a:p>
          <a:p>
            <a:pPr eaLnBrk="1" hangingPunct="1"/>
            <a:endParaRPr lang="en-US" sz="2400" dirty="0">
              <a:solidFill>
                <a:srgbClr val="336600"/>
              </a:solidFill>
            </a:endParaRPr>
          </a:p>
          <a:p>
            <a:pPr eaLnBrk="1" hangingPunct="1"/>
            <a:r>
              <a:rPr lang="en-US" sz="2400" dirty="0">
                <a:solidFill>
                  <a:srgbClr val="336600"/>
                </a:solidFill>
              </a:rPr>
              <a:t>Polar form:</a:t>
            </a:r>
            <a:r>
              <a:rPr lang="en-US" sz="2400" dirty="0">
                <a:solidFill>
                  <a:srgbClr val="800000"/>
                </a:solidFill>
              </a:rPr>
              <a:t>  </a:t>
            </a:r>
            <a:r>
              <a:rPr lang="en-US" sz="2400" dirty="0">
                <a:solidFill>
                  <a:schemeClr val="tx2"/>
                </a:solidFill>
              </a:rPr>
              <a:t>represented by magnitude and the angle</a:t>
            </a:r>
          </a:p>
          <a:p>
            <a:pPr eaLnBrk="1" hangingPunct="1"/>
            <a:endParaRPr lang="en-US" sz="2400" dirty="0">
              <a:solidFill>
                <a:schemeClr val="tx2"/>
              </a:solidFill>
            </a:endParaRPr>
          </a:p>
          <a:p>
            <a:pPr eaLnBrk="1" hangingPunct="1"/>
            <a:endParaRPr lang="en-US" sz="2400" dirty="0">
              <a:solidFill>
                <a:schemeClr val="tx2"/>
              </a:solidFill>
            </a:endParaRPr>
          </a:p>
          <a:p>
            <a:pPr eaLnBrk="1" hangingPunct="1"/>
            <a:endParaRPr lang="en-US" sz="2400" dirty="0">
              <a:solidFill>
                <a:srgbClr val="336600"/>
              </a:solidFill>
            </a:endParaRPr>
          </a:p>
          <a:p>
            <a:pPr eaLnBrk="1" hangingPunct="1"/>
            <a:r>
              <a:rPr lang="en-US" sz="2400" dirty="0">
                <a:solidFill>
                  <a:srgbClr val="336600"/>
                </a:solidFill>
              </a:rPr>
              <a:t>Rectangular form: </a:t>
            </a:r>
            <a:r>
              <a:rPr lang="en-US" sz="2400" dirty="0"/>
              <a:t>represented by its X and Y coordinates</a:t>
            </a:r>
          </a:p>
        </p:txBody>
      </p:sp>
      <p:grpSp>
        <p:nvGrpSpPr>
          <p:cNvPr id="2059" name="Group 57"/>
          <p:cNvGrpSpPr>
            <a:grpSpLocks/>
          </p:cNvGrpSpPr>
          <p:nvPr/>
        </p:nvGrpSpPr>
        <p:grpSpPr bwMode="auto">
          <a:xfrm>
            <a:off x="4572000" y="1828800"/>
            <a:ext cx="4591050" cy="1981200"/>
            <a:chOff x="134" y="576"/>
            <a:chExt cx="2892" cy="1200"/>
          </a:xfrm>
        </p:grpSpPr>
        <p:sp>
          <p:nvSpPr>
            <p:cNvPr id="2078" name="Text Box 21"/>
            <p:cNvSpPr txBox="1">
              <a:spLocks noChangeArrowheads="1"/>
            </p:cNvSpPr>
            <p:nvPr/>
          </p:nvSpPr>
          <p:spPr bwMode="auto">
            <a:xfrm>
              <a:off x="1277" y="1408"/>
              <a:ext cx="116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>
                <a:latin typeface="Times New Roman" pitchFamily="18" charset="0"/>
              </a:endParaRPr>
            </a:p>
          </p:txBody>
        </p:sp>
        <p:sp>
          <p:nvSpPr>
            <p:cNvPr id="2079" name="Line 22"/>
            <p:cNvSpPr>
              <a:spLocks noChangeShapeType="1"/>
            </p:cNvSpPr>
            <p:nvPr/>
          </p:nvSpPr>
          <p:spPr bwMode="auto">
            <a:xfrm flipV="1">
              <a:off x="319" y="585"/>
              <a:ext cx="0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23"/>
            <p:cNvSpPr>
              <a:spLocks noChangeShapeType="1"/>
            </p:cNvSpPr>
            <p:nvPr/>
          </p:nvSpPr>
          <p:spPr bwMode="auto">
            <a:xfrm>
              <a:off x="2364" y="1200"/>
              <a:ext cx="4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Text Box 24"/>
            <p:cNvSpPr txBox="1">
              <a:spLocks noChangeArrowheads="1"/>
            </p:cNvSpPr>
            <p:nvPr/>
          </p:nvSpPr>
          <p:spPr bwMode="auto">
            <a:xfrm>
              <a:off x="2784" y="1056"/>
              <a:ext cx="24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</a:t>
              </a:r>
            </a:p>
          </p:txBody>
        </p:sp>
        <p:sp>
          <p:nvSpPr>
            <p:cNvPr id="2082" name="Text Box 25"/>
            <p:cNvSpPr txBox="1">
              <a:spLocks noChangeArrowheads="1"/>
            </p:cNvSpPr>
            <p:nvPr/>
          </p:nvSpPr>
          <p:spPr bwMode="auto">
            <a:xfrm>
              <a:off x="144" y="1109"/>
              <a:ext cx="21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graphicFrame>
          <p:nvGraphicFramePr>
            <p:cNvPr id="2053" name="Object 26"/>
            <p:cNvGraphicFramePr>
              <a:graphicFrameLocks noChangeAspect="1"/>
            </p:cNvGraphicFramePr>
            <p:nvPr/>
          </p:nvGraphicFramePr>
          <p:xfrm>
            <a:off x="344" y="798"/>
            <a:ext cx="2362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" imgW="1714739" imgH="2142857" progId="MSPhotoEd.3">
                    <p:embed/>
                  </p:oleObj>
                </mc:Choice>
                <mc:Fallback>
                  <p:oleObj name="Photo Editor Photo" r:id="rId3" imgW="1714739" imgH="2142857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" y="798"/>
                          <a:ext cx="2362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3" name="Text Box 27"/>
            <p:cNvSpPr txBox="1">
              <a:spLocks noChangeArrowheads="1"/>
            </p:cNvSpPr>
            <p:nvPr/>
          </p:nvSpPr>
          <p:spPr bwMode="auto">
            <a:xfrm>
              <a:off x="1382" y="1155"/>
              <a:ext cx="221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084" name="Text Box 28"/>
            <p:cNvSpPr txBox="1">
              <a:spLocks noChangeArrowheads="1"/>
            </p:cNvSpPr>
            <p:nvPr/>
          </p:nvSpPr>
          <p:spPr bwMode="auto">
            <a:xfrm>
              <a:off x="2487" y="1159"/>
              <a:ext cx="31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085" name="Line 29"/>
            <p:cNvSpPr>
              <a:spLocks noChangeShapeType="1"/>
            </p:cNvSpPr>
            <p:nvPr/>
          </p:nvSpPr>
          <p:spPr bwMode="auto">
            <a:xfrm flipH="1">
              <a:off x="371" y="819"/>
              <a:ext cx="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Text Box 30"/>
            <p:cNvSpPr txBox="1">
              <a:spLocks noChangeArrowheads="1"/>
            </p:cNvSpPr>
            <p:nvPr/>
          </p:nvSpPr>
          <p:spPr bwMode="auto">
            <a:xfrm>
              <a:off x="912" y="576"/>
              <a:ext cx="2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I</a:t>
              </a:r>
              <a:r>
                <a:rPr lang="en-US" baseline="-250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087" name="Line 31"/>
            <p:cNvSpPr>
              <a:spLocks noChangeShapeType="1"/>
            </p:cNvSpPr>
            <p:nvPr/>
          </p:nvSpPr>
          <p:spPr bwMode="auto">
            <a:xfrm flipV="1">
              <a:off x="1496" y="1139"/>
              <a:ext cx="0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32"/>
            <p:cNvSpPr>
              <a:spLocks noChangeShapeType="1"/>
            </p:cNvSpPr>
            <p:nvPr/>
          </p:nvSpPr>
          <p:spPr bwMode="auto">
            <a:xfrm flipH="1">
              <a:off x="408" y="57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33"/>
            <p:cNvSpPr>
              <a:spLocks noChangeShapeType="1"/>
            </p:cNvSpPr>
            <p:nvPr/>
          </p:nvSpPr>
          <p:spPr bwMode="auto">
            <a:xfrm flipV="1">
              <a:off x="405" y="1200"/>
              <a:ext cx="24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Oval 34"/>
            <p:cNvSpPr>
              <a:spLocks noChangeArrowheads="1"/>
            </p:cNvSpPr>
            <p:nvPr/>
          </p:nvSpPr>
          <p:spPr bwMode="auto">
            <a:xfrm>
              <a:off x="594" y="932"/>
              <a:ext cx="10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1" name="Line 35"/>
            <p:cNvSpPr>
              <a:spLocks noChangeShapeType="1"/>
            </p:cNvSpPr>
            <p:nvPr/>
          </p:nvSpPr>
          <p:spPr bwMode="auto">
            <a:xfrm>
              <a:off x="644" y="1020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Text Box 36"/>
            <p:cNvSpPr txBox="1">
              <a:spLocks noChangeArrowheads="1"/>
            </p:cNvSpPr>
            <p:nvPr/>
          </p:nvSpPr>
          <p:spPr bwMode="auto">
            <a:xfrm>
              <a:off x="433" y="775"/>
              <a:ext cx="21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A</a:t>
              </a:r>
            </a:p>
          </p:txBody>
        </p:sp>
        <p:sp>
          <p:nvSpPr>
            <p:cNvPr id="2093" name="Oval 37"/>
            <p:cNvSpPr>
              <a:spLocks noChangeArrowheads="1"/>
            </p:cNvSpPr>
            <p:nvPr/>
          </p:nvSpPr>
          <p:spPr bwMode="auto">
            <a:xfrm>
              <a:off x="1791" y="1467"/>
              <a:ext cx="110" cy="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4" name="Line 38"/>
            <p:cNvSpPr>
              <a:spLocks noChangeShapeType="1"/>
            </p:cNvSpPr>
            <p:nvPr/>
          </p:nvSpPr>
          <p:spPr bwMode="auto">
            <a:xfrm flipV="1">
              <a:off x="1843" y="119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Line 39"/>
            <p:cNvSpPr>
              <a:spLocks noChangeShapeType="1"/>
            </p:cNvSpPr>
            <p:nvPr/>
          </p:nvSpPr>
          <p:spPr bwMode="auto">
            <a:xfrm>
              <a:off x="444" y="1243"/>
              <a:ext cx="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Text Box 40"/>
            <p:cNvSpPr txBox="1">
              <a:spLocks noChangeArrowheads="1"/>
            </p:cNvSpPr>
            <p:nvPr/>
          </p:nvSpPr>
          <p:spPr bwMode="auto">
            <a:xfrm>
              <a:off x="433" y="1194"/>
              <a:ext cx="24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sz="1800">
                  <a:cs typeface="Arial" charset="0"/>
                </a:rPr>
                <a:t>θ</a:t>
              </a:r>
              <a:r>
                <a:rPr lang="en-US" sz="1800" baseline="-25000">
                  <a:cs typeface="Arial" charset="0"/>
                </a:rPr>
                <a:t>1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2097" name="Line 41"/>
            <p:cNvSpPr>
              <a:spLocks noChangeShapeType="1"/>
            </p:cNvSpPr>
            <p:nvPr/>
          </p:nvSpPr>
          <p:spPr bwMode="auto">
            <a:xfrm>
              <a:off x="444" y="1420"/>
              <a:ext cx="1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Text Box 42"/>
            <p:cNvSpPr txBox="1">
              <a:spLocks noChangeArrowheads="1"/>
            </p:cNvSpPr>
            <p:nvPr/>
          </p:nvSpPr>
          <p:spPr bwMode="auto">
            <a:xfrm>
              <a:off x="893" y="1509"/>
              <a:ext cx="24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sz="1800">
                  <a:cs typeface="Arial" charset="0"/>
                </a:rPr>
                <a:t>θ</a:t>
              </a:r>
              <a:r>
                <a:rPr lang="en-US" sz="1800" baseline="-25000">
                  <a:cs typeface="Arial" charset="0"/>
                </a:rPr>
                <a:t>2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2099" name="Text Box 43"/>
            <p:cNvSpPr txBox="1">
              <a:spLocks noChangeArrowheads="1"/>
            </p:cNvSpPr>
            <p:nvPr/>
          </p:nvSpPr>
          <p:spPr bwMode="auto">
            <a:xfrm>
              <a:off x="1782" y="1531"/>
              <a:ext cx="21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B</a:t>
              </a:r>
            </a:p>
          </p:txBody>
        </p:sp>
        <p:sp>
          <p:nvSpPr>
            <p:cNvPr id="2100" name="Text Box 44"/>
            <p:cNvSpPr txBox="1">
              <a:spLocks noChangeArrowheads="1"/>
            </p:cNvSpPr>
            <p:nvPr/>
          </p:nvSpPr>
          <p:spPr bwMode="auto">
            <a:xfrm>
              <a:off x="644" y="884"/>
              <a:ext cx="22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I</a:t>
              </a:r>
              <a:r>
                <a:rPr lang="en-US" sz="1800" baseline="-25000"/>
                <a:t>A</a:t>
              </a:r>
              <a:endParaRPr lang="en-US" sz="1800"/>
            </a:p>
          </p:txBody>
        </p:sp>
        <p:sp>
          <p:nvSpPr>
            <p:cNvPr id="2101" name="Text Box 45"/>
            <p:cNvSpPr txBox="1">
              <a:spLocks noChangeArrowheads="1"/>
            </p:cNvSpPr>
            <p:nvPr/>
          </p:nvSpPr>
          <p:spPr bwMode="auto">
            <a:xfrm>
              <a:off x="1894" y="1195"/>
              <a:ext cx="34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I</a:t>
              </a:r>
              <a:r>
                <a:rPr lang="en-US" sz="1800" baseline="-25000"/>
                <a:t>B</a:t>
              </a:r>
              <a:endParaRPr lang="en-US" sz="1800"/>
            </a:p>
          </p:txBody>
        </p:sp>
        <p:sp>
          <p:nvSpPr>
            <p:cNvPr id="2102" name="Text Box 46"/>
            <p:cNvSpPr txBox="1">
              <a:spLocks noChangeArrowheads="1"/>
            </p:cNvSpPr>
            <p:nvPr/>
          </p:nvSpPr>
          <p:spPr bwMode="auto">
            <a:xfrm>
              <a:off x="134" y="599"/>
              <a:ext cx="14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i</a:t>
              </a:r>
            </a:p>
          </p:txBody>
        </p:sp>
      </p:grpSp>
      <p:grpSp>
        <p:nvGrpSpPr>
          <p:cNvPr id="2060" name="Group 77"/>
          <p:cNvGrpSpPr>
            <a:grpSpLocks/>
          </p:cNvGrpSpPr>
          <p:nvPr/>
        </p:nvGrpSpPr>
        <p:grpSpPr bwMode="auto">
          <a:xfrm>
            <a:off x="5638800" y="4572000"/>
            <a:ext cx="3009900" cy="1133475"/>
            <a:chOff x="3552" y="2304"/>
            <a:chExt cx="1896" cy="714"/>
          </a:xfrm>
        </p:grpSpPr>
        <p:sp>
          <p:nvSpPr>
            <p:cNvPr id="2070" name="Line 47"/>
            <p:cNvSpPr>
              <a:spLocks noChangeShapeType="1"/>
            </p:cNvSpPr>
            <p:nvPr/>
          </p:nvSpPr>
          <p:spPr bwMode="auto">
            <a:xfrm>
              <a:off x="3893" y="259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48"/>
            <p:cNvSpPr>
              <a:spLocks noChangeShapeType="1"/>
            </p:cNvSpPr>
            <p:nvPr/>
          </p:nvSpPr>
          <p:spPr bwMode="auto">
            <a:xfrm flipV="1">
              <a:off x="3893" y="2304"/>
              <a:ext cx="480" cy="288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49"/>
            <p:cNvSpPr>
              <a:spLocks noChangeShapeType="1"/>
            </p:cNvSpPr>
            <p:nvPr/>
          </p:nvSpPr>
          <p:spPr bwMode="auto">
            <a:xfrm flipH="1">
              <a:off x="3552" y="2592"/>
              <a:ext cx="350" cy="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Arc 50"/>
            <p:cNvSpPr>
              <a:spLocks/>
            </p:cNvSpPr>
            <p:nvPr/>
          </p:nvSpPr>
          <p:spPr bwMode="auto">
            <a:xfrm>
              <a:off x="4037" y="2496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Arc 51"/>
            <p:cNvSpPr>
              <a:spLocks/>
            </p:cNvSpPr>
            <p:nvPr/>
          </p:nvSpPr>
          <p:spPr bwMode="auto">
            <a:xfrm flipH="1">
              <a:off x="3798" y="2544"/>
              <a:ext cx="250" cy="141"/>
            </a:xfrm>
            <a:custGeom>
              <a:avLst/>
              <a:gdLst>
                <a:gd name="T0" fmla="*/ 0 w 37625"/>
                <a:gd name="T1" fmla="*/ 0 h 31640"/>
                <a:gd name="T2" fmla="*/ 0 w 37625"/>
                <a:gd name="T3" fmla="*/ 0 h 31640"/>
                <a:gd name="T4" fmla="*/ 0 w 37625"/>
                <a:gd name="T5" fmla="*/ 0 h 31640"/>
                <a:gd name="T6" fmla="*/ 0 60000 65536"/>
                <a:gd name="T7" fmla="*/ 0 60000 65536"/>
                <a:gd name="T8" fmla="*/ 0 60000 65536"/>
                <a:gd name="T9" fmla="*/ 0 w 37625"/>
                <a:gd name="T10" fmla="*/ 0 h 31640"/>
                <a:gd name="T11" fmla="*/ 37625 w 37625"/>
                <a:gd name="T12" fmla="*/ 31640 h 31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25" h="31640" fill="none" extrusionOk="0">
                  <a:moveTo>
                    <a:pt x="-1" y="7116"/>
                  </a:moveTo>
                  <a:cubicBezTo>
                    <a:pt x="4095" y="2585"/>
                    <a:pt x="9917" y="-1"/>
                    <a:pt x="16025" y="0"/>
                  </a:cubicBezTo>
                  <a:cubicBezTo>
                    <a:pt x="27954" y="0"/>
                    <a:pt x="37625" y="9670"/>
                    <a:pt x="37625" y="21600"/>
                  </a:cubicBezTo>
                  <a:cubicBezTo>
                    <a:pt x="37625" y="25097"/>
                    <a:pt x="36775" y="28543"/>
                    <a:pt x="35149" y="31639"/>
                  </a:cubicBezTo>
                </a:path>
                <a:path w="37625" h="31640" stroke="0" extrusionOk="0">
                  <a:moveTo>
                    <a:pt x="-1" y="7116"/>
                  </a:moveTo>
                  <a:cubicBezTo>
                    <a:pt x="4095" y="2585"/>
                    <a:pt x="9917" y="-1"/>
                    <a:pt x="16025" y="0"/>
                  </a:cubicBezTo>
                  <a:cubicBezTo>
                    <a:pt x="27954" y="0"/>
                    <a:pt x="37625" y="9670"/>
                    <a:pt x="37625" y="21600"/>
                  </a:cubicBezTo>
                  <a:cubicBezTo>
                    <a:pt x="37625" y="25097"/>
                    <a:pt x="36775" y="28543"/>
                    <a:pt x="35149" y="31639"/>
                  </a:cubicBezTo>
                  <a:lnTo>
                    <a:pt x="1602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Text Box 53"/>
            <p:cNvSpPr txBox="1">
              <a:spLocks noChangeArrowheads="1"/>
            </p:cNvSpPr>
            <p:nvPr/>
          </p:nvSpPr>
          <p:spPr bwMode="auto">
            <a:xfrm>
              <a:off x="4037" y="2409"/>
              <a:ext cx="2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sz="1800">
                  <a:cs typeface="Arial" charset="0"/>
                </a:rPr>
                <a:t>θ</a:t>
              </a:r>
              <a:r>
                <a:rPr lang="en-US" sz="1800" baseline="-25000">
                  <a:cs typeface="Arial" charset="0"/>
                </a:rPr>
                <a:t>1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2076" name="Text Box 54"/>
            <p:cNvSpPr txBox="1">
              <a:spLocks noChangeArrowheads="1"/>
            </p:cNvSpPr>
            <p:nvPr/>
          </p:nvSpPr>
          <p:spPr bwMode="auto">
            <a:xfrm>
              <a:off x="3621" y="2361"/>
              <a:ext cx="2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sz="1800">
                  <a:cs typeface="Arial" charset="0"/>
                </a:rPr>
                <a:t>θ</a:t>
              </a:r>
              <a:r>
                <a:rPr lang="en-US" sz="1800" baseline="-25000">
                  <a:cs typeface="Arial" charset="0"/>
                </a:rPr>
                <a:t>2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2077" name="Text Box 55"/>
            <p:cNvSpPr txBox="1">
              <a:spLocks noChangeArrowheads="1"/>
            </p:cNvSpPr>
            <p:nvPr/>
          </p:nvSpPr>
          <p:spPr bwMode="auto">
            <a:xfrm>
              <a:off x="4844" y="2457"/>
              <a:ext cx="6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>
                  <a:cs typeface="Arial" charset="0"/>
                </a:rPr>
                <a:t>X - Ref.</a:t>
              </a:r>
              <a:endParaRPr lang="el-GR" sz="1800">
                <a:cs typeface="Arial" charset="0"/>
              </a:endParaRPr>
            </a:p>
          </p:txBody>
        </p:sp>
      </p:grpSp>
      <p:graphicFrame>
        <p:nvGraphicFramePr>
          <p:cNvPr id="2051" name="Object 6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4996528"/>
              </p:ext>
            </p:extLst>
          </p:nvPr>
        </p:nvGraphicFramePr>
        <p:xfrm>
          <a:off x="1219200" y="5340350"/>
          <a:ext cx="3352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88760" imgH="457200" progId="Equation.DSMT4">
                  <p:embed/>
                </p:oleObj>
              </mc:Choice>
              <mc:Fallback>
                <p:oleObj name="Equation" r:id="rId5" imgW="1688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40350"/>
                        <a:ext cx="33528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5826"/>
              </p:ext>
            </p:extLst>
          </p:nvPr>
        </p:nvGraphicFramePr>
        <p:xfrm>
          <a:off x="1600200" y="3257550"/>
          <a:ext cx="1371600" cy="90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457200" progId="Equation.3">
                  <p:embed/>
                </p:oleObj>
              </mc:Choice>
              <mc:Fallback>
                <p:oleObj name="Equation" r:id="rId7" imgW="672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57550"/>
                        <a:ext cx="1371600" cy="9024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Line 67"/>
          <p:cNvSpPr>
            <a:spLocks noChangeShapeType="1"/>
          </p:cNvSpPr>
          <p:nvPr/>
        </p:nvSpPr>
        <p:spPr bwMode="auto">
          <a:xfrm>
            <a:off x="6172200" y="4114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Line 68"/>
          <p:cNvSpPr>
            <a:spLocks noChangeShapeType="1"/>
          </p:cNvSpPr>
          <p:nvPr/>
        </p:nvSpPr>
        <p:spPr bwMode="auto">
          <a:xfrm flipH="1">
            <a:off x="5105400" y="5056187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Line 69"/>
          <p:cNvSpPr>
            <a:spLocks noChangeShapeType="1"/>
          </p:cNvSpPr>
          <p:nvPr/>
        </p:nvSpPr>
        <p:spPr bwMode="auto">
          <a:xfrm>
            <a:off x="6934200" y="45989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Line 70"/>
          <p:cNvSpPr>
            <a:spLocks noChangeShapeType="1"/>
          </p:cNvSpPr>
          <p:nvPr/>
        </p:nvSpPr>
        <p:spPr bwMode="auto">
          <a:xfrm flipH="1">
            <a:off x="6172200" y="459898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71"/>
          <p:cNvSpPr>
            <a:spLocks noChangeShapeType="1"/>
          </p:cNvSpPr>
          <p:nvPr/>
        </p:nvSpPr>
        <p:spPr bwMode="auto">
          <a:xfrm>
            <a:off x="5638800" y="574198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Line 72"/>
          <p:cNvSpPr>
            <a:spLocks noChangeShapeType="1"/>
          </p:cNvSpPr>
          <p:nvPr/>
        </p:nvSpPr>
        <p:spPr bwMode="auto">
          <a:xfrm flipV="1">
            <a:off x="5638800" y="5056187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Text Box 74"/>
          <p:cNvSpPr txBox="1">
            <a:spLocks noChangeArrowheads="1"/>
          </p:cNvSpPr>
          <p:nvPr/>
        </p:nvSpPr>
        <p:spPr bwMode="auto">
          <a:xfrm>
            <a:off x="5867400" y="3976687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y</a:t>
            </a:r>
            <a:endParaRPr lang="el-GR" sz="1800">
              <a:cs typeface="Arial" charset="0"/>
            </a:endParaRPr>
          </a:p>
        </p:txBody>
      </p:sp>
      <p:sp>
        <p:nvSpPr>
          <p:cNvPr id="2068" name="Text Box 75"/>
          <p:cNvSpPr txBox="1">
            <a:spLocks noChangeArrowheads="1"/>
          </p:cNvSpPr>
          <p:nvPr/>
        </p:nvSpPr>
        <p:spPr bwMode="auto">
          <a:xfrm>
            <a:off x="6902450" y="43576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A</a:t>
            </a:r>
            <a:endParaRPr lang="el-GR" sz="1800">
              <a:cs typeface="Arial" charset="0"/>
            </a:endParaRPr>
          </a:p>
        </p:txBody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5359400" y="5576887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B</a:t>
            </a:r>
            <a:endParaRPr lang="el-GR" sz="1800">
              <a:cs typeface="Arial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4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Exercise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695450"/>
            <a:ext cx="8153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Convert the following into polar form using calculators </a:t>
            </a: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533400" y="3829050"/>
            <a:ext cx="8001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Convert the following   into rectangular form using calculators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688090"/>
              </p:ext>
            </p:extLst>
          </p:nvPr>
        </p:nvGraphicFramePr>
        <p:xfrm>
          <a:off x="1295400" y="2286000"/>
          <a:ext cx="1219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341" imgH="562002" progId="Equation.3">
                  <p:embed/>
                </p:oleObj>
              </mc:Choice>
              <mc:Fallback>
                <p:oleObj name="Equation" r:id="rId4" imgW="495341" imgH="56200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1219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3667"/>
              </p:ext>
            </p:extLst>
          </p:nvPr>
        </p:nvGraphicFramePr>
        <p:xfrm>
          <a:off x="2590800" y="2332038"/>
          <a:ext cx="16002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25" imgH="634725" progId="Equation.3">
                  <p:embed/>
                </p:oleObj>
              </mc:Choice>
              <mc:Fallback>
                <p:oleObj name="Equation" r:id="rId6" imgW="863225" imgH="6347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32038"/>
                        <a:ext cx="1600200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187964"/>
              </p:ext>
            </p:extLst>
          </p:nvPr>
        </p:nvGraphicFramePr>
        <p:xfrm>
          <a:off x="1350962" y="4419600"/>
          <a:ext cx="15240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52595" imgH="647571" progId="Equation.3">
                  <p:embed/>
                </p:oleObj>
              </mc:Choice>
              <mc:Fallback>
                <p:oleObj name="Equation" r:id="rId8" imgW="752595" imgH="64757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2" y="4419600"/>
                        <a:ext cx="15240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672717"/>
              </p:ext>
            </p:extLst>
          </p:nvPr>
        </p:nvGraphicFramePr>
        <p:xfrm>
          <a:off x="2951162" y="4419600"/>
          <a:ext cx="20018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65200" imgH="660400" progId="Equation.3">
                  <p:embed/>
                </p:oleObj>
              </mc:Choice>
              <mc:Fallback>
                <p:oleObj name="Equation" r:id="rId10" imgW="965200" imgH="660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2" y="4419600"/>
                        <a:ext cx="20018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35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057400" y="2438400"/>
            <a:ext cx="4495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sz="2200" b="1" dirty="0">
                <a:solidFill>
                  <a:srgbClr val="003300"/>
                </a:solidFill>
                <a:latin typeface="Times New Roman" pitchFamily="18" charset="0"/>
              </a:rPr>
              <a:t>     Pure resistive circuits</a:t>
            </a:r>
          </a:p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sz="2200" b="1" dirty="0">
                <a:solidFill>
                  <a:srgbClr val="003300"/>
                </a:solidFill>
                <a:latin typeface="Times New Roman" pitchFamily="18" charset="0"/>
              </a:rPr>
              <a:t>     Pure inductive circuits</a:t>
            </a:r>
          </a:p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sz="2200" b="1" dirty="0">
                <a:solidFill>
                  <a:srgbClr val="003300"/>
                </a:solidFill>
                <a:latin typeface="Times New Roman" pitchFamily="18" charset="0"/>
              </a:rPr>
              <a:t>     Pure capacitive circuits</a:t>
            </a:r>
            <a:endParaRPr lang="en-US" b="1" dirty="0">
              <a:solidFill>
                <a:srgbClr val="9933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8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73"/>
          <p:cNvGrpSpPr>
            <a:grpSpLocks/>
          </p:cNvGrpSpPr>
          <p:nvPr/>
        </p:nvGrpSpPr>
        <p:grpSpPr bwMode="auto">
          <a:xfrm>
            <a:off x="2133600" y="4683125"/>
            <a:ext cx="1708150" cy="574675"/>
            <a:chOff x="1008" y="2640"/>
            <a:chExt cx="1076" cy="362"/>
          </a:xfrm>
        </p:grpSpPr>
        <p:grpSp>
          <p:nvGrpSpPr>
            <p:cNvPr id="51" name="Group 14"/>
            <p:cNvGrpSpPr>
              <a:grpSpLocks/>
            </p:cNvGrpSpPr>
            <p:nvPr/>
          </p:nvGrpSpPr>
          <p:grpSpPr bwMode="auto">
            <a:xfrm>
              <a:off x="1660" y="2944"/>
              <a:ext cx="81" cy="58"/>
              <a:chOff x="1248" y="2448"/>
              <a:chExt cx="2016" cy="576"/>
            </a:xfrm>
          </p:grpSpPr>
          <p:graphicFrame>
            <p:nvGraphicFramePr>
              <p:cNvPr id="56" name="Object 15"/>
              <p:cNvGraphicFramePr>
                <a:graphicFrameLocks noChangeAspect="1"/>
              </p:cNvGraphicFramePr>
              <p:nvPr/>
            </p:nvGraphicFramePr>
            <p:xfrm>
              <a:off x="1644" y="2577"/>
              <a:ext cx="45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571320" imgH="406080" progId="Equation.3">
                      <p:embed/>
                    </p:oleObj>
                  </mc:Choice>
                  <mc:Fallback>
                    <p:oleObj name="Equation" r:id="rId2" imgW="57132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4" y="2577"/>
                            <a:ext cx="455" cy="317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16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17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>
              <a:off x="1035" y="2727"/>
              <a:ext cx="89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3" name="Object 42"/>
            <p:cNvGraphicFramePr>
              <a:graphicFrameLocks noChangeAspect="1"/>
            </p:cNvGraphicFramePr>
            <p:nvPr/>
          </p:nvGraphicFramePr>
          <p:xfrm>
            <a:off x="1930" y="2640"/>
            <a:ext cx="15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152280" progId="Equation.3">
                    <p:embed/>
                  </p:oleObj>
                </mc:Choice>
                <mc:Fallback>
                  <p:oleObj name="Equation" r:id="rId4" imgW="1396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2640"/>
                          <a:ext cx="15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43"/>
            <p:cNvSpPr>
              <a:spLocks noChangeShapeType="1"/>
            </p:cNvSpPr>
            <p:nvPr/>
          </p:nvSpPr>
          <p:spPr bwMode="auto">
            <a:xfrm>
              <a:off x="1008" y="2719"/>
              <a:ext cx="69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5" name="Object 44"/>
            <p:cNvGraphicFramePr>
              <a:graphicFrameLocks noChangeAspect="1"/>
            </p:cNvGraphicFramePr>
            <p:nvPr/>
          </p:nvGraphicFramePr>
          <p:xfrm>
            <a:off x="1601" y="2732"/>
            <a:ext cx="11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39680" progId="Equation.3">
                    <p:embed/>
                  </p:oleObj>
                </mc:Choice>
                <mc:Fallback>
                  <p:oleObj name="Equation" r:id="rId6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" y="2732"/>
                          <a:ext cx="11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1. </a:t>
            </a:r>
            <a:r>
              <a:rPr lang="en-US" sz="2800" b="1" dirty="0">
                <a:solidFill>
                  <a:srgbClr val="003300"/>
                </a:solidFill>
              </a:rPr>
              <a:t>Pure resistive circuits</a:t>
            </a:r>
            <a:r>
              <a:rPr lang="en-US" sz="2800" b="1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5486371" y="3733800"/>
            <a:ext cx="3367115" cy="2514600"/>
            <a:chOff x="2785" y="864"/>
            <a:chExt cx="3092" cy="2568"/>
          </a:xfrm>
        </p:grpSpPr>
        <p:sp>
          <p:nvSpPr>
            <p:cNvPr id="8" name="Line 49"/>
            <p:cNvSpPr>
              <a:spLocks noChangeShapeType="1"/>
            </p:cNvSpPr>
            <p:nvPr/>
          </p:nvSpPr>
          <p:spPr bwMode="auto">
            <a:xfrm flipV="1">
              <a:off x="2877" y="2324"/>
              <a:ext cx="2658" cy="4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50"/>
            <p:cNvSpPr txBox="1">
              <a:spLocks noChangeArrowheads="1"/>
            </p:cNvSpPr>
            <p:nvPr/>
          </p:nvSpPr>
          <p:spPr bwMode="auto">
            <a:xfrm>
              <a:off x="5265" y="2292"/>
              <a:ext cx="40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10" name="Line 51"/>
            <p:cNvSpPr>
              <a:spLocks noChangeShapeType="1"/>
            </p:cNvSpPr>
            <p:nvPr/>
          </p:nvSpPr>
          <p:spPr bwMode="auto">
            <a:xfrm>
              <a:off x="5103" y="2323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52"/>
            <p:cNvSpPr txBox="1">
              <a:spLocks noChangeArrowheads="1"/>
            </p:cNvSpPr>
            <p:nvPr/>
          </p:nvSpPr>
          <p:spPr bwMode="auto">
            <a:xfrm>
              <a:off x="5505" y="2179"/>
              <a:ext cx="37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12" name="Line 53"/>
            <p:cNvSpPr>
              <a:spLocks noChangeShapeType="1"/>
            </p:cNvSpPr>
            <p:nvPr/>
          </p:nvSpPr>
          <p:spPr bwMode="auto">
            <a:xfrm flipH="1">
              <a:off x="3567" y="864"/>
              <a:ext cx="9" cy="16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54"/>
            <p:cNvSpPr>
              <a:spLocks noChangeShapeType="1"/>
            </p:cNvSpPr>
            <p:nvPr/>
          </p:nvSpPr>
          <p:spPr bwMode="auto">
            <a:xfrm flipV="1">
              <a:off x="4746" y="867"/>
              <a:ext cx="0" cy="2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57"/>
            <p:cNvSpPr txBox="1">
              <a:spLocks noChangeArrowheads="1"/>
            </p:cNvSpPr>
            <p:nvPr/>
          </p:nvSpPr>
          <p:spPr bwMode="auto">
            <a:xfrm>
              <a:off x="4060" y="1285"/>
              <a:ext cx="47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v(t)</a:t>
              </a:r>
            </a:p>
          </p:txBody>
        </p:sp>
        <p:sp>
          <p:nvSpPr>
            <p:cNvPr id="15" name="Line 58"/>
            <p:cNvSpPr>
              <a:spLocks noChangeShapeType="1"/>
            </p:cNvSpPr>
            <p:nvPr/>
          </p:nvSpPr>
          <p:spPr bwMode="auto">
            <a:xfrm flipH="1">
              <a:off x="3848" y="1467"/>
              <a:ext cx="218" cy="2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59"/>
            <p:cNvSpPr>
              <a:spLocks noChangeShapeType="1"/>
            </p:cNvSpPr>
            <p:nvPr/>
          </p:nvSpPr>
          <p:spPr bwMode="auto">
            <a:xfrm>
              <a:off x="3016" y="892"/>
              <a:ext cx="0" cy="254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60"/>
            <p:cNvSpPr txBox="1">
              <a:spLocks noChangeArrowheads="1"/>
            </p:cNvSpPr>
            <p:nvPr/>
          </p:nvSpPr>
          <p:spPr bwMode="auto">
            <a:xfrm>
              <a:off x="2785" y="2341"/>
              <a:ext cx="28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537" y="2275"/>
              <a:ext cx="459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19" name="Text Box 62"/>
            <p:cNvSpPr txBox="1">
              <a:spLocks noChangeArrowheads="1"/>
            </p:cNvSpPr>
            <p:nvPr/>
          </p:nvSpPr>
          <p:spPr bwMode="auto">
            <a:xfrm>
              <a:off x="4283" y="2275"/>
              <a:ext cx="28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3008" y="1469"/>
              <a:ext cx="1163" cy="884"/>
            </a:xfrm>
            <a:custGeom>
              <a:avLst/>
              <a:gdLst>
                <a:gd name="T0" fmla="*/ 0 w 1742"/>
                <a:gd name="T1" fmla="*/ 630 h 1204"/>
                <a:gd name="T2" fmla="*/ 389 w 1742"/>
                <a:gd name="T3" fmla="*/ 3 h 1204"/>
                <a:gd name="T4" fmla="*/ 776 w 1742"/>
                <a:gd name="T5" fmla="*/ 649 h 1204"/>
                <a:gd name="T6" fmla="*/ 0 60000 65536"/>
                <a:gd name="T7" fmla="*/ 0 60000 65536"/>
                <a:gd name="T8" fmla="*/ 0 60000 65536"/>
                <a:gd name="T9" fmla="*/ 0 w 1742"/>
                <a:gd name="T10" fmla="*/ 0 h 1204"/>
                <a:gd name="T11" fmla="*/ 1742 w 1742"/>
                <a:gd name="T12" fmla="*/ 1204 h 1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2" h="1204">
                  <a:moveTo>
                    <a:pt x="0" y="1168"/>
                  </a:moveTo>
                  <a:cubicBezTo>
                    <a:pt x="290" y="584"/>
                    <a:pt x="581" y="0"/>
                    <a:pt x="871" y="6"/>
                  </a:cubicBezTo>
                  <a:cubicBezTo>
                    <a:pt x="1161" y="12"/>
                    <a:pt x="1451" y="608"/>
                    <a:pt x="1742" y="120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6"/>
            <p:cNvSpPr>
              <a:spLocks/>
            </p:cNvSpPr>
            <p:nvPr/>
          </p:nvSpPr>
          <p:spPr bwMode="auto">
            <a:xfrm flipV="1">
              <a:off x="4170" y="2321"/>
              <a:ext cx="1163" cy="884"/>
            </a:xfrm>
            <a:custGeom>
              <a:avLst/>
              <a:gdLst>
                <a:gd name="T0" fmla="*/ 0 w 1742"/>
                <a:gd name="T1" fmla="*/ 630 h 1204"/>
                <a:gd name="T2" fmla="*/ 389 w 1742"/>
                <a:gd name="T3" fmla="*/ 3 h 1204"/>
                <a:gd name="T4" fmla="*/ 776 w 1742"/>
                <a:gd name="T5" fmla="*/ 649 h 1204"/>
                <a:gd name="T6" fmla="*/ 0 60000 65536"/>
                <a:gd name="T7" fmla="*/ 0 60000 65536"/>
                <a:gd name="T8" fmla="*/ 0 60000 65536"/>
                <a:gd name="T9" fmla="*/ 0 w 1742"/>
                <a:gd name="T10" fmla="*/ 0 h 1204"/>
                <a:gd name="T11" fmla="*/ 1742 w 1742"/>
                <a:gd name="T12" fmla="*/ 1204 h 1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2" h="1204">
                  <a:moveTo>
                    <a:pt x="0" y="1168"/>
                  </a:moveTo>
                  <a:cubicBezTo>
                    <a:pt x="290" y="584"/>
                    <a:pt x="581" y="0"/>
                    <a:pt x="871" y="6"/>
                  </a:cubicBezTo>
                  <a:cubicBezTo>
                    <a:pt x="1161" y="12"/>
                    <a:pt x="1451" y="608"/>
                    <a:pt x="1742" y="120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" name="Group 67"/>
            <p:cNvGrpSpPr>
              <a:grpSpLocks/>
            </p:cNvGrpSpPr>
            <p:nvPr/>
          </p:nvGrpSpPr>
          <p:grpSpPr bwMode="auto">
            <a:xfrm>
              <a:off x="3008" y="1787"/>
              <a:ext cx="2325" cy="989"/>
              <a:chOff x="2078" y="2090"/>
              <a:chExt cx="2867" cy="1199"/>
            </a:xfrm>
          </p:grpSpPr>
          <p:grpSp>
            <p:nvGrpSpPr>
              <p:cNvPr id="23" name="Group 68"/>
              <p:cNvGrpSpPr>
                <a:grpSpLocks/>
              </p:cNvGrpSpPr>
              <p:nvPr/>
            </p:nvGrpSpPr>
            <p:grpSpPr bwMode="auto">
              <a:xfrm>
                <a:off x="2078" y="2236"/>
                <a:ext cx="2867" cy="1053"/>
                <a:chOff x="1719" y="1573"/>
                <a:chExt cx="3483" cy="2365"/>
              </a:xfrm>
            </p:grpSpPr>
            <p:sp>
              <p:nvSpPr>
                <p:cNvPr id="26" name="Freeform 69"/>
                <p:cNvSpPr>
                  <a:spLocks/>
                </p:cNvSpPr>
                <p:nvPr/>
              </p:nvSpPr>
              <p:spPr bwMode="auto">
                <a:xfrm>
                  <a:off x="1719" y="1573"/>
                  <a:ext cx="1742" cy="1204"/>
                </a:xfrm>
                <a:custGeom>
                  <a:avLst/>
                  <a:gdLst>
                    <a:gd name="T0" fmla="*/ 0 w 1742"/>
                    <a:gd name="T1" fmla="*/ 1168 h 1204"/>
                    <a:gd name="T2" fmla="*/ 871 w 1742"/>
                    <a:gd name="T3" fmla="*/ 6 h 1204"/>
                    <a:gd name="T4" fmla="*/ 1742 w 1742"/>
                    <a:gd name="T5" fmla="*/ 1204 h 1204"/>
                    <a:gd name="T6" fmla="*/ 0 60000 65536"/>
                    <a:gd name="T7" fmla="*/ 0 60000 65536"/>
                    <a:gd name="T8" fmla="*/ 0 60000 65536"/>
                    <a:gd name="T9" fmla="*/ 0 w 1742"/>
                    <a:gd name="T10" fmla="*/ 0 h 1204"/>
                    <a:gd name="T11" fmla="*/ 1742 w 1742"/>
                    <a:gd name="T12" fmla="*/ 1204 h 12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42" h="1204">
                      <a:moveTo>
                        <a:pt x="0" y="1168"/>
                      </a:moveTo>
                      <a:cubicBezTo>
                        <a:pt x="290" y="584"/>
                        <a:pt x="581" y="0"/>
                        <a:pt x="871" y="6"/>
                      </a:cubicBezTo>
                      <a:cubicBezTo>
                        <a:pt x="1161" y="12"/>
                        <a:pt x="1451" y="608"/>
                        <a:pt x="1742" y="1204"/>
                      </a:cubicBezTo>
                    </a:path>
                  </a:pathLst>
                </a:cu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Freeform 70"/>
                <p:cNvSpPr>
                  <a:spLocks/>
                </p:cNvSpPr>
                <p:nvPr/>
              </p:nvSpPr>
              <p:spPr bwMode="auto">
                <a:xfrm flipV="1">
                  <a:off x="3460" y="2734"/>
                  <a:ext cx="1742" cy="1204"/>
                </a:xfrm>
                <a:custGeom>
                  <a:avLst/>
                  <a:gdLst>
                    <a:gd name="T0" fmla="*/ 0 w 1742"/>
                    <a:gd name="T1" fmla="*/ 1168 h 1204"/>
                    <a:gd name="T2" fmla="*/ 871 w 1742"/>
                    <a:gd name="T3" fmla="*/ 6 h 1204"/>
                    <a:gd name="T4" fmla="*/ 1742 w 1742"/>
                    <a:gd name="T5" fmla="*/ 1204 h 1204"/>
                    <a:gd name="T6" fmla="*/ 0 60000 65536"/>
                    <a:gd name="T7" fmla="*/ 0 60000 65536"/>
                    <a:gd name="T8" fmla="*/ 0 60000 65536"/>
                    <a:gd name="T9" fmla="*/ 0 w 1742"/>
                    <a:gd name="T10" fmla="*/ 0 h 1204"/>
                    <a:gd name="T11" fmla="*/ 1742 w 1742"/>
                    <a:gd name="T12" fmla="*/ 1204 h 12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42" h="1204">
                      <a:moveTo>
                        <a:pt x="0" y="1168"/>
                      </a:moveTo>
                      <a:cubicBezTo>
                        <a:pt x="290" y="584"/>
                        <a:pt x="581" y="0"/>
                        <a:pt x="871" y="6"/>
                      </a:cubicBezTo>
                      <a:cubicBezTo>
                        <a:pt x="1161" y="12"/>
                        <a:pt x="1451" y="608"/>
                        <a:pt x="1742" y="1204"/>
                      </a:cubicBezTo>
                    </a:path>
                  </a:pathLst>
                </a:cu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4" name="Text Box 71"/>
              <p:cNvSpPr txBox="1">
                <a:spLocks noChangeArrowheads="1"/>
              </p:cNvSpPr>
              <p:nvPr/>
            </p:nvSpPr>
            <p:spPr bwMode="auto">
              <a:xfrm>
                <a:off x="3502" y="2090"/>
                <a:ext cx="51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Arial" charset="0"/>
                  </a:rPr>
                  <a:t>i(t)</a:t>
                </a:r>
              </a:p>
            </p:txBody>
          </p:sp>
          <p:sp>
            <p:nvSpPr>
              <p:cNvPr id="25" name="Line 72"/>
              <p:cNvSpPr>
                <a:spLocks noChangeShapeType="1"/>
              </p:cNvSpPr>
              <p:nvPr/>
            </p:nvSpPr>
            <p:spPr bwMode="auto">
              <a:xfrm flipH="1">
                <a:off x="3031" y="2236"/>
                <a:ext cx="508" cy="10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5486400" y="1600200"/>
            <a:ext cx="2743200" cy="1828800"/>
            <a:chOff x="192" y="1362"/>
            <a:chExt cx="1892" cy="1309"/>
          </a:xfrm>
        </p:grpSpPr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1270" y="136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(t)</a:t>
              </a: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58" y="1650"/>
              <a:ext cx="1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349" y="2658"/>
              <a:ext cx="1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32" name="Object 27"/>
            <p:cNvGraphicFramePr>
              <a:graphicFrameLocks noChangeAspect="1"/>
            </p:cNvGraphicFramePr>
            <p:nvPr/>
          </p:nvGraphicFramePr>
          <p:xfrm>
            <a:off x="192" y="1986"/>
            <a:ext cx="33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9" imgW="301680" imgH="301680" progId="SmartDraw.2">
                    <p:embed/>
                  </p:oleObj>
                </mc:Choice>
                <mc:Fallback>
                  <p:oleObj name="SmartDraw" r:id="rId9" imgW="301680" imgH="3016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986"/>
                          <a:ext cx="33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968" y="2304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990" y="1650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358" y="2322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V="1">
              <a:off x="358" y="1650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37" name="Object 32"/>
            <p:cNvGraphicFramePr>
              <a:graphicFrameLocks noChangeAspect="1"/>
            </p:cNvGraphicFramePr>
            <p:nvPr/>
          </p:nvGraphicFramePr>
          <p:xfrm>
            <a:off x="1875" y="1931"/>
            <a:ext cx="209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11" imgW="228600" imgH="449280" progId="SmartDraw.2">
                    <p:embed/>
                  </p:oleObj>
                </mc:Choice>
                <mc:Fallback>
                  <p:oleObj name="SmartDraw" r:id="rId11" imgW="228600" imgH="4492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5" y="1931"/>
                          <a:ext cx="209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V="1">
              <a:off x="646" y="189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646" y="2034"/>
              <a:ext cx="4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v(t)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1644" y="2012"/>
              <a:ext cx="2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 flipV="1">
              <a:off x="838" y="1637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 flipV="1">
              <a:off x="869" y="2623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 rot="5400000">
              <a:off x="1174" y="1637"/>
              <a:ext cx="144" cy="48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533400" y="1524000"/>
            <a:ext cx="5105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Let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i="1" dirty="0">
                <a:latin typeface="Times New Roman" pitchFamily="18" charset="0"/>
              </a:rPr>
              <a:t>v(t) = </a:t>
            </a:r>
            <a:r>
              <a:rPr lang="en-US" sz="2000" dirty="0" err="1">
                <a:latin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</a:rPr>
              <a:t>m</a:t>
            </a:r>
            <a:r>
              <a:rPr lang="en-US" sz="2000" baseline="-25000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sin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t ---------------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(1)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202251"/>
              </p:ext>
            </p:extLst>
          </p:nvPr>
        </p:nvGraphicFramePr>
        <p:xfrm>
          <a:off x="762000" y="2286000"/>
          <a:ext cx="182086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98197" imgH="393529" progId="Equation.3">
                  <p:embed/>
                </p:oleObj>
              </mc:Choice>
              <mc:Fallback>
                <p:oleObj name="Equation" r:id="rId13" imgW="69819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182086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066800" y="30480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Times New Roman" pitchFamily="18" charset="0"/>
              </a:rPr>
              <a:t>    = </a:t>
            </a:r>
            <a:r>
              <a:rPr lang="en-US" dirty="0" err="1">
                <a:latin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</a:rPr>
              <a:t>  sin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t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-------------</a:t>
            </a:r>
            <a:r>
              <a:rPr lang="en-US" sz="2000" b="1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2)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2876550" y="3708400"/>
            <a:ext cx="192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Where I =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aseline="-25000" dirty="0" err="1">
                <a:latin typeface="Times New Roman" pitchFamily="18" charset="0"/>
              </a:rPr>
              <a:t>rms</a:t>
            </a:r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4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083984"/>
              </p:ext>
            </p:extLst>
          </p:nvPr>
        </p:nvGraphicFramePr>
        <p:xfrm>
          <a:off x="1981200" y="3581400"/>
          <a:ext cx="838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00" imgH="419040" progId="Equation.3">
                  <p:embed/>
                </p:oleObj>
              </mc:Choice>
              <mc:Fallback>
                <p:oleObj name="Equation" r:id="rId15" imgW="469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8382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228600" y="41910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>
                <a:latin typeface="Times New Roman" pitchFamily="18" charset="0"/>
              </a:rPr>
              <a:t>Phasor</a:t>
            </a:r>
            <a:r>
              <a:rPr lang="en-US" b="1" dirty="0">
                <a:latin typeface="Times New Roman" pitchFamily="18" charset="0"/>
              </a:rPr>
              <a:t> diagram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52462" y="5029200"/>
            <a:ext cx="47577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Phase angle between V &amp; I =  0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17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 through the resistor is in phase with the voltage across it.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17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&amp; I are RMS values </a:t>
            </a:r>
          </a:p>
        </p:txBody>
      </p:sp>
    </p:spTree>
    <p:extLst>
      <p:ext uri="{BB962C8B-B14F-4D97-AF65-F5344CB8AC3E}">
        <p14:creationId xmlns:p14="http://schemas.microsoft.com/office/powerpoint/2010/main" val="36304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Pure Resistive Circuits - </a:t>
            </a:r>
            <a:r>
              <a:rPr lang="en-US" sz="2800" dirty="0"/>
              <a:t>Power Consumed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5625" y="1447800"/>
            <a:ext cx="40163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spcAft>
                <a:spcPct val="30000"/>
              </a:spcAft>
              <a:buNone/>
            </a:pPr>
            <a:endParaRPr lang="en-US" sz="1000" dirty="0">
              <a:latin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Aft>
                <a:spcPct val="30000"/>
              </a:spcAft>
            </a:pPr>
            <a:r>
              <a:rPr lang="en-US" sz="2000" dirty="0">
                <a:latin typeface="Times New Roman" pitchFamily="18" charset="0"/>
              </a:rPr>
              <a:t>Instantaneous power,</a:t>
            </a:r>
          </a:p>
          <a:p>
            <a:pPr lvl="1" eaLnBrk="1" hangingPunct="1"/>
            <a:r>
              <a:rPr lang="en-US" sz="2000" i="1" dirty="0">
                <a:latin typeface="Times New Roman" pitchFamily="18" charset="0"/>
              </a:rPr>
              <a:t>p(t) = v(t).</a:t>
            </a:r>
            <a:r>
              <a:rPr lang="en-US" sz="2000" i="1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(t)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i="1" dirty="0">
                <a:latin typeface="Times New Roman" pitchFamily="18" charset="0"/>
              </a:rPr>
              <a:t>	     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000" dirty="0" err="1">
                <a:latin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000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sin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t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734595"/>
              </p:ext>
            </p:extLst>
          </p:nvPr>
        </p:nvGraphicFramePr>
        <p:xfrm>
          <a:off x="990600" y="3505200"/>
          <a:ext cx="32004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7463" imgH="476163" progId="Equation.3">
                  <p:embed/>
                </p:oleObj>
              </mc:Choice>
              <mc:Fallback>
                <p:oleObj name="Equation" r:id="rId4" imgW="1857463" imgH="476163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32004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701313"/>
              </p:ext>
            </p:extLst>
          </p:nvPr>
        </p:nvGraphicFramePr>
        <p:xfrm>
          <a:off x="2654300" y="4495800"/>
          <a:ext cx="1917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83" imgH="380876" progId="Equation.3">
                  <p:embed/>
                </p:oleObj>
              </mc:Choice>
              <mc:Fallback>
                <p:oleObj name="Equation" r:id="rId6" imgW="990683" imgH="380876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495800"/>
                        <a:ext cx="1917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59100"/>
              </p:ext>
            </p:extLst>
          </p:nvPr>
        </p:nvGraphicFramePr>
        <p:xfrm>
          <a:off x="2743200" y="5316538"/>
          <a:ext cx="16764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7332" imgH="409489" progId="Equation.3">
                  <p:embed/>
                </p:oleObj>
              </mc:Choice>
              <mc:Fallback>
                <p:oleObj name="Equation" r:id="rId8" imgW="857332" imgH="40948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16538"/>
                        <a:ext cx="16764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4724400" y="2095500"/>
            <a:ext cx="4206875" cy="3314700"/>
            <a:chOff x="2855" y="864"/>
            <a:chExt cx="2905" cy="2568"/>
          </a:xfrm>
        </p:grpSpPr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V="1">
              <a:off x="2877" y="2324"/>
              <a:ext cx="2658" cy="4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5265" y="2293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5103" y="2323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5505" y="2179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 flipH="1">
              <a:off x="3567" y="864"/>
              <a:ext cx="9" cy="16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4746" y="867"/>
              <a:ext cx="0" cy="2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3993" y="1025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charset="0"/>
                </a:rPr>
                <a:t>p(t)</a:t>
              </a: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H="1">
              <a:off x="3942" y="1230"/>
              <a:ext cx="145" cy="18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4060" y="1285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v(t)</a:t>
              </a: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 flipH="1">
              <a:off x="3951" y="1467"/>
              <a:ext cx="218" cy="2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>
              <a:off x="3016" y="892"/>
              <a:ext cx="0" cy="254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2855" y="23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3537" y="2275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4284" y="2275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2993" y="864"/>
              <a:ext cx="1171" cy="1486"/>
            </a:xfrm>
            <a:custGeom>
              <a:avLst/>
              <a:gdLst>
                <a:gd name="T0" fmla="*/ 0 w 1444"/>
                <a:gd name="T1" fmla="*/ 1225 h 1802"/>
                <a:gd name="T2" fmla="*/ 211 w 1444"/>
                <a:gd name="T3" fmla="*/ 921 h 1802"/>
                <a:gd name="T4" fmla="*/ 478 w 1444"/>
                <a:gd name="T5" fmla="*/ 2 h 1802"/>
                <a:gd name="T6" fmla="*/ 746 w 1444"/>
                <a:gd name="T7" fmla="*/ 909 h 1802"/>
                <a:gd name="T8" fmla="*/ 950 w 1444"/>
                <a:gd name="T9" fmla="*/ 1213 h 18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4"/>
                <a:gd name="T16" fmla="*/ 0 h 1802"/>
                <a:gd name="T17" fmla="*/ 1444 w 1444"/>
                <a:gd name="T18" fmla="*/ 1802 h 18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4" h="1802">
                  <a:moveTo>
                    <a:pt x="0" y="1802"/>
                  </a:moveTo>
                  <a:cubicBezTo>
                    <a:pt x="52" y="1727"/>
                    <a:pt x="199" y="1654"/>
                    <a:pt x="320" y="1354"/>
                  </a:cubicBezTo>
                  <a:cubicBezTo>
                    <a:pt x="441" y="1054"/>
                    <a:pt x="590" y="6"/>
                    <a:pt x="726" y="3"/>
                  </a:cubicBezTo>
                  <a:cubicBezTo>
                    <a:pt x="862" y="0"/>
                    <a:pt x="1014" y="1039"/>
                    <a:pt x="1134" y="1336"/>
                  </a:cubicBezTo>
                  <a:cubicBezTo>
                    <a:pt x="1254" y="1633"/>
                    <a:pt x="1380" y="1691"/>
                    <a:pt x="1444" y="178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4172" y="876"/>
              <a:ext cx="1171" cy="1460"/>
            </a:xfrm>
            <a:custGeom>
              <a:avLst/>
              <a:gdLst>
                <a:gd name="T0" fmla="*/ 0 w 1444"/>
                <a:gd name="T1" fmla="*/ 1204 h 1770"/>
                <a:gd name="T2" fmla="*/ 204 w 1444"/>
                <a:gd name="T3" fmla="*/ 918 h 1770"/>
                <a:gd name="T4" fmla="*/ 470 w 1444"/>
                <a:gd name="T5" fmla="*/ 2 h 1770"/>
                <a:gd name="T6" fmla="*/ 738 w 1444"/>
                <a:gd name="T7" fmla="*/ 908 h 1770"/>
                <a:gd name="T8" fmla="*/ 950 w 1444"/>
                <a:gd name="T9" fmla="*/ 1192 h 17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4"/>
                <a:gd name="T16" fmla="*/ 0 h 1770"/>
                <a:gd name="T17" fmla="*/ 1444 w 1444"/>
                <a:gd name="T18" fmla="*/ 1770 h 17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4" h="1770">
                  <a:moveTo>
                    <a:pt x="0" y="1770"/>
                  </a:moveTo>
                  <a:cubicBezTo>
                    <a:pt x="52" y="1700"/>
                    <a:pt x="191" y="1644"/>
                    <a:pt x="310" y="1349"/>
                  </a:cubicBezTo>
                  <a:cubicBezTo>
                    <a:pt x="429" y="1054"/>
                    <a:pt x="579" y="4"/>
                    <a:pt x="714" y="2"/>
                  </a:cubicBezTo>
                  <a:cubicBezTo>
                    <a:pt x="849" y="0"/>
                    <a:pt x="1000" y="1043"/>
                    <a:pt x="1122" y="1335"/>
                  </a:cubicBezTo>
                  <a:cubicBezTo>
                    <a:pt x="1244" y="1627"/>
                    <a:pt x="1377" y="1665"/>
                    <a:pt x="1444" y="17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3008" y="1469"/>
              <a:ext cx="1163" cy="884"/>
            </a:xfrm>
            <a:custGeom>
              <a:avLst/>
              <a:gdLst>
                <a:gd name="T0" fmla="*/ 0 w 1742"/>
                <a:gd name="T1" fmla="*/ 630 h 1204"/>
                <a:gd name="T2" fmla="*/ 389 w 1742"/>
                <a:gd name="T3" fmla="*/ 3 h 1204"/>
                <a:gd name="T4" fmla="*/ 776 w 1742"/>
                <a:gd name="T5" fmla="*/ 649 h 1204"/>
                <a:gd name="T6" fmla="*/ 0 60000 65536"/>
                <a:gd name="T7" fmla="*/ 0 60000 65536"/>
                <a:gd name="T8" fmla="*/ 0 60000 65536"/>
                <a:gd name="T9" fmla="*/ 0 w 1742"/>
                <a:gd name="T10" fmla="*/ 0 h 1204"/>
                <a:gd name="T11" fmla="*/ 1742 w 1742"/>
                <a:gd name="T12" fmla="*/ 1204 h 1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2" h="1204">
                  <a:moveTo>
                    <a:pt x="0" y="1168"/>
                  </a:moveTo>
                  <a:cubicBezTo>
                    <a:pt x="290" y="584"/>
                    <a:pt x="581" y="0"/>
                    <a:pt x="871" y="6"/>
                  </a:cubicBezTo>
                  <a:cubicBezTo>
                    <a:pt x="1161" y="12"/>
                    <a:pt x="1451" y="608"/>
                    <a:pt x="1742" y="120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 flipV="1">
              <a:off x="4170" y="2321"/>
              <a:ext cx="1163" cy="884"/>
            </a:xfrm>
            <a:custGeom>
              <a:avLst/>
              <a:gdLst>
                <a:gd name="T0" fmla="*/ 0 w 1742"/>
                <a:gd name="T1" fmla="*/ 630 h 1204"/>
                <a:gd name="T2" fmla="*/ 389 w 1742"/>
                <a:gd name="T3" fmla="*/ 3 h 1204"/>
                <a:gd name="T4" fmla="*/ 776 w 1742"/>
                <a:gd name="T5" fmla="*/ 649 h 1204"/>
                <a:gd name="T6" fmla="*/ 0 60000 65536"/>
                <a:gd name="T7" fmla="*/ 0 60000 65536"/>
                <a:gd name="T8" fmla="*/ 0 60000 65536"/>
                <a:gd name="T9" fmla="*/ 0 w 1742"/>
                <a:gd name="T10" fmla="*/ 0 h 1204"/>
                <a:gd name="T11" fmla="*/ 1742 w 1742"/>
                <a:gd name="T12" fmla="*/ 1204 h 1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2" h="1204">
                  <a:moveTo>
                    <a:pt x="0" y="1168"/>
                  </a:moveTo>
                  <a:cubicBezTo>
                    <a:pt x="290" y="584"/>
                    <a:pt x="581" y="0"/>
                    <a:pt x="871" y="6"/>
                  </a:cubicBezTo>
                  <a:cubicBezTo>
                    <a:pt x="1161" y="12"/>
                    <a:pt x="1451" y="608"/>
                    <a:pt x="1742" y="120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oup 47"/>
            <p:cNvGrpSpPr>
              <a:grpSpLocks/>
            </p:cNvGrpSpPr>
            <p:nvPr/>
          </p:nvGrpSpPr>
          <p:grpSpPr bwMode="auto">
            <a:xfrm>
              <a:off x="3008" y="1787"/>
              <a:ext cx="2325" cy="989"/>
              <a:chOff x="2078" y="2090"/>
              <a:chExt cx="2867" cy="1199"/>
            </a:xfrm>
          </p:grpSpPr>
          <p:grpSp>
            <p:nvGrpSpPr>
              <p:cNvPr id="29" name="Group 48"/>
              <p:cNvGrpSpPr>
                <a:grpSpLocks/>
              </p:cNvGrpSpPr>
              <p:nvPr/>
            </p:nvGrpSpPr>
            <p:grpSpPr bwMode="auto">
              <a:xfrm>
                <a:off x="2078" y="2236"/>
                <a:ext cx="2867" cy="1053"/>
                <a:chOff x="1719" y="1573"/>
                <a:chExt cx="3483" cy="2365"/>
              </a:xfrm>
            </p:grpSpPr>
            <p:sp>
              <p:nvSpPr>
                <p:cNvPr id="32" name="Freeform 49"/>
                <p:cNvSpPr>
                  <a:spLocks/>
                </p:cNvSpPr>
                <p:nvPr/>
              </p:nvSpPr>
              <p:spPr bwMode="auto">
                <a:xfrm>
                  <a:off x="1719" y="1573"/>
                  <a:ext cx="1742" cy="1204"/>
                </a:xfrm>
                <a:custGeom>
                  <a:avLst/>
                  <a:gdLst>
                    <a:gd name="T0" fmla="*/ 0 w 1742"/>
                    <a:gd name="T1" fmla="*/ 1168 h 1204"/>
                    <a:gd name="T2" fmla="*/ 871 w 1742"/>
                    <a:gd name="T3" fmla="*/ 6 h 1204"/>
                    <a:gd name="T4" fmla="*/ 1742 w 1742"/>
                    <a:gd name="T5" fmla="*/ 1204 h 1204"/>
                    <a:gd name="T6" fmla="*/ 0 60000 65536"/>
                    <a:gd name="T7" fmla="*/ 0 60000 65536"/>
                    <a:gd name="T8" fmla="*/ 0 60000 65536"/>
                    <a:gd name="T9" fmla="*/ 0 w 1742"/>
                    <a:gd name="T10" fmla="*/ 0 h 1204"/>
                    <a:gd name="T11" fmla="*/ 1742 w 1742"/>
                    <a:gd name="T12" fmla="*/ 1204 h 12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42" h="1204">
                      <a:moveTo>
                        <a:pt x="0" y="1168"/>
                      </a:moveTo>
                      <a:cubicBezTo>
                        <a:pt x="290" y="584"/>
                        <a:pt x="581" y="0"/>
                        <a:pt x="871" y="6"/>
                      </a:cubicBezTo>
                      <a:cubicBezTo>
                        <a:pt x="1161" y="12"/>
                        <a:pt x="1451" y="608"/>
                        <a:pt x="1742" y="1204"/>
                      </a:cubicBezTo>
                    </a:path>
                  </a:pathLst>
                </a:cu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Freeform 50"/>
                <p:cNvSpPr>
                  <a:spLocks/>
                </p:cNvSpPr>
                <p:nvPr/>
              </p:nvSpPr>
              <p:spPr bwMode="auto">
                <a:xfrm flipV="1">
                  <a:off x="3460" y="2734"/>
                  <a:ext cx="1742" cy="1204"/>
                </a:xfrm>
                <a:custGeom>
                  <a:avLst/>
                  <a:gdLst>
                    <a:gd name="T0" fmla="*/ 0 w 1742"/>
                    <a:gd name="T1" fmla="*/ 1168 h 1204"/>
                    <a:gd name="T2" fmla="*/ 871 w 1742"/>
                    <a:gd name="T3" fmla="*/ 6 h 1204"/>
                    <a:gd name="T4" fmla="*/ 1742 w 1742"/>
                    <a:gd name="T5" fmla="*/ 1204 h 1204"/>
                    <a:gd name="T6" fmla="*/ 0 60000 65536"/>
                    <a:gd name="T7" fmla="*/ 0 60000 65536"/>
                    <a:gd name="T8" fmla="*/ 0 60000 65536"/>
                    <a:gd name="T9" fmla="*/ 0 w 1742"/>
                    <a:gd name="T10" fmla="*/ 0 h 1204"/>
                    <a:gd name="T11" fmla="*/ 1742 w 1742"/>
                    <a:gd name="T12" fmla="*/ 1204 h 12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42" h="1204">
                      <a:moveTo>
                        <a:pt x="0" y="1168"/>
                      </a:moveTo>
                      <a:cubicBezTo>
                        <a:pt x="290" y="584"/>
                        <a:pt x="581" y="0"/>
                        <a:pt x="871" y="6"/>
                      </a:cubicBezTo>
                      <a:cubicBezTo>
                        <a:pt x="1161" y="12"/>
                        <a:pt x="1451" y="608"/>
                        <a:pt x="1742" y="1204"/>
                      </a:cubicBezTo>
                    </a:path>
                  </a:pathLst>
                </a:cu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3502" y="2090"/>
                <a:ext cx="350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Arial" charset="0"/>
                  </a:rPr>
                  <a:t>i(t)</a:t>
                </a:r>
              </a:p>
            </p:txBody>
          </p:sp>
          <p:sp>
            <p:nvSpPr>
              <p:cNvPr id="31" name="Line 52"/>
              <p:cNvSpPr>
                <a:spLocks noChangeShapeType="1"/>
              </p:cNvSpPr>
              <p:nvPr/>
            </p:nvSpPr>
            <p:spPr bwMode="auto">
              <a:xfrm flipH="1">
                <a:off x="3031" y="2236"/>
                <a:ext cx="508" cy="10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804597-AC3A-4B8F-BF76-74DED14FEA57}"/>
                  </a:ext>
                </a:extLst>
              </p14:cNvPr>
              <p14:cNvContentPartPr/>
              <p14:nvPr/>
            </p14:nvContentPartPr>
            <p14:xfrm>
              <a:off x="3354120" y="1321920"/>
              <a:ext cx="5466600" cy="209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804597-AC3A-4B8F-BF76-74DED14FEA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4760" y="1312560"/>
                <a:ext cx="5485320" cy="21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5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2.</a:t>
            </a:r>
            <a:r>
              <a:rPr lang="en-US" sz="2800" b="1" dirty="0">
                <a:solidFill>
                  <a:srgbClr val="003300"/>
                </a:solidFill>
              </a:rPr>
              <a:t> Pure Inductive Circuits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57216"/>
              </p:ext>
            </p:extLst>
          </p:nvPr>
        </p:nvGraphicFramePr>
        <p:xfrm>
          <a:off x="842963" y="1371600"/>
          <a:ext cx="42037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98600" imgH="2958840" progId="Equation.DSMT4">
                  <p:embed/>
                </p:oleObj>
              </mc:Choice>
              <mc:Fallback>
                <p:oleObj name="Equation" r:id="rId3" imgW="2298600" imgH="295884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371600"/>
                        <a:ext cx="42037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5487988" y="1841500"/>
            <a:ext cx="3427412" cy="1511300"/>
            <a:chOff x="3391" y="680"/>
            <a:chExt cx="2159" cy="952"/>
          </a:xfrm>
        </p:grpSpPr>
        <p:sp>
          <p:nvSpPr>
            <p:cNvPr id="9" name="Line 65"/>
            <p:cNvSpPr>
              <a:spLocks noChangeShapeType="1"/>
            </p:cNvSpPr>
            <p:nvPr/>
          </p:nvSpPr>
          <p:spPr bwMode="auto">
            <a:xfrm>
              <a:off x="3550" y="733"/>
              <a:ext cx="15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3541" y="1620"/>
              <a:ext cx="1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1" name="Object 67"/>
            <p:cNvGraphicFramePr>
              <a:graphicFrameLocks noChangeAspect="1"/>
            </p:cNvGraphicFramePr>
            <p:nvPr/>
          </p:nvGraphicFramePr>
          <p:xfrm>
            <a:off x="3391" y="1029"/>
            <a:ext cx="32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5" imgW="301680" imgH="301680" progId="SmartDraw.2">
                    <p:embed/>
                  </p:oleObj>
                </mc:Choice>
                <mc:Fallback>
                  <p:oleObj name="SmartDraw" r:id="rId5" imgW="301680" imgH="3016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1" y="1029"/>
                          <a:ext cx="32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68"/>
            <p:cNvSpPr>
              <a:spLocks noChangeShapeType="1"/>
            </p:cNvSpPr>
            <p:nvPr/>
          </p:nvSpPr>
          <p:spPr bwMode="auto">
            <a:xfrm>
              <a:off x="5110" y="1409"/>
              <a:ext cx="0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69"/>
            <p:cNvSpPr>
              <a:spLocks noChangeShapeType="1"/>
            </p:cNvSpPr>
            <p:nvPr/>
          </p:nvSpPr>
          <p:spPr bwMode="auto">
            <a:xfrm flipV="1">
              <a:off x="5110" y="733"/>
              <a:ext cx="0" cy="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 flipV="1">
              <a:off x="3550" y="1325"/>
              <a:ext cx="0" cy="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 flipV="1">
              <a:off x="3550" y="733"/>
              <a:ext cx="0" cy="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6" name="Object 72"/>
            <p:cNvGraphicFramePr>
              <a:graphicFrameLocks noChangeAspect="1"/>
            </p:cNvGraphicFramePr>
            <p:nvPr/>
          </p:nvGraphicFramePr>
          <p:xfrm>
            <a:off x="4988" y="756"/>
            <a:ext cx="256" cy="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7" imgW="292320" imgH="1005840" progId="SmartDraw.2">
                    <p:embed/>
                  </p:oleObj>
                </mc:Choice>
                <mc:Fallback>
                  <p:oleObj name="SmartDraw" r:id="rId7" imgW="292320" imgH="100584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756"/>
                          <a:ext cx="256" cy="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73"/>
            <p:cNvSpPr>
              <a:spLocks noChangeShapeType="1"/>
            </p:cNvSpPr>
            <p:nvPr/>
          </p:nvSpPr>
          <p:spPr bwMode="auto">
            <a:xfrm flipV="1">
              <a:off x="3744" y="960"/>
              <a:ext cx="15" cy="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74"/>
            <p:cNvSpPr txBox="1">
              <a:spLocks noChangeArrowheads="1"/>
            </p:cNvSpPr>
            <p:nvPr/>
          </p:nvSpPr>
          <p:spPr bwMode="auto">
            <a:xfrm>
              <a:off x="3744" y="1071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v(t)</a:t>
              </a:r>
            </a:p>
          </p:txBody>
        </p:sp>
        <p:sp>
          <p:nvSpPr>
            <p:cNvPr id="19" name="Text Box 75"/>
            <p:cNvSpPr txBox="1">
              <a:spLocks noChangeArrowheads="1"/>
            </p:cNvSpPr>
            <p:nvPr/>
          </p:nvSpPr>
          <p:spPr bwMode="auto">
            <a:xfrm>
              <a:off x="4911" y="105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0" name="Text Box 76"/>
            <p:cNvSpPr txBox="1">
              <a:spLocks noChangeArrowheads="1"/>
            </p:cNvSpPr>
            <p:nvPr/>
          </p:nvSpPr>
          <p:spPr bwMode="auto">
            <a:xfrm>
              <a:off x="5104" y="72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1" name="Text Box 77"/>
            <p:cNvSpPr txBox="1">
              <a:spLocks noChangeArrowheads="1"/>
            </p:cNvSpPr>
            <p:nvPr/>
          </p:nvSpPr>
          <p:spPr bwMode="auto">
            <a:xfrm>
              <a:off x="5126" y="1259"/>
              <a:ext cx="18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22" name="Text Box 78"/>
            <p:cNvSpPr txBox="1">
              <a:spLocks noChangeArrowheads="1"/>
            </p:cNvSpPr>
            <p:nvPr/>
          </p:nvSpPr>
          <p:spPr bwMode="auto">
            <a:xfrm>
              <a:off x="5168" y="968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e(t)</a:t>
              </a:r>
            </a:p>
          </p:txBody>
        </p:sp>
        <p:sp>
          <p:nvSpPr>
            <p:cNvPr id="23" name="Oval 79"/>
            <p:cNvSpPr>
              <a:spLocks noChangeArrowheads="1"/>
            </p:cNvSpPr>
            <p:nvPr/>
          </p:nvSpPr>
          <p:spPr bwMode="auto">
            <a:xfrm flipV="1">
              <a:off x="4009" y="722"/>
              <a:ext cx="45" cy="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80"/>
            <p:cNvSpPr>
              <a:spLocks noChangeArrowheads="1"/>
            </p:cNvSpPr>
            <p:nvPr/>
          </p:nvSpPr>
          <p:spPr bwMode="auto">
            <a:xfrm flipV="1">
              <a:off x="4038" y="1589"/>
              <a:ext cx="46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AutoShape 81"/>
            <p:cNvSpPr>
              <a:spLocks noChangeArrowheads="1"/>
            </p:cNvSpPr>
            <p:nvPr/>
          </p:nvSpPr>
          <p:spPr bwMode="auto">
            <a:xfrm rot="5400000">
              <a:off x="4336" y="720"/>
              <a:ext cx="126" cy="4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7140575" y="1447800"/>
            <a:ext cx="55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</a:rPr>
              <a:t>(t)</a:t>
            </a:r>
          </a:p>
        </p:txBody>
      </p:sp>
      <p:grpSp>
        <p:nvGrpSpPr>
          <p:cNvPr id="27" name="Group 101"/>
          <p:cNvGrpSpPr>
            <a:grpSpLocks/>
          </p:cNvGrpSpPr>
          <p:nvPr/>
        </p:nvGrpSpPr>
        <p:grpSpPr bwMode="auto">
          <a:xfrm>
            <a:off x="4800600" y="3651250"/>
            <a:ext cx="4114800" cy="2597150"/>
            <a:chOff x="3216" y="1296"/>
            <a:chExt cx="2400" cy="2016"/>
          </a:xfrm>
        </p:grpSpPr>
        <p:grpSp>
          <p:nvGrpSpPr>
            <p:cNvPr id="28" name="Group 102"/>
            <p:cNvGrpSpPr>
              <a:grpSpLocks/>
            </p:cNvGrpSpPr>
            <p:nvPr/>
          </p:nvGrpSpPr>
          <p:grpSpPr bwMode="auto">
            <a:xfrm>
              <a:off x="3449" y="1536"/>
              <a:ext cx="1599" cy="1776"/>
              <a:chOff x="3312" y="1536"/>
              <a:chExt cx="1599" cy="1776"/>
            </a:xfrm>
          </p:grpSpPr>
          <p:sp>
            <p:nvSpPr>
              <p:cNvPr id="49" name="Freeform 103"/>
              <p:cNvSpPr>
                <a:spLocks/>
              </p:cNvSpPr>
              <p:nvPr/>
            </p:nvSpPr>
            <p:spPr bwMode="auto">
              <a:xfrm>
                <a:off x="3312" y="1548"/>
                <a:ext cx="543" cy="900"/>
              </a:xfrm>
              <a:custGeom>
                <a:avLst/>
                <a:gdLst>
                  <a:gd name="T0" fmla="*/ 0 w 1728"/>
                  <a:gd name="T1" fmla="*/ 703 h 1152"/>
                  <a:gd name="T2" fmla="*/ 85 w 1728"/>
                  <a:gd name="T3" fmla="*/ 0 h 1152"/>
                  <a:gd name="T4" fmla="*/ 171 w 1728"/>
                  <a:gd name="T5" fmla="*/ 703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04"/>
              <p:cNvSpPr>
                <a:spLocks/>
              </p:cNvSpPr>
              <p:nvPr/>
            </p:nvSpPr>
            <p:spPr bwMode="auto">
              <a:xfrm>
                <a:off x="4368" y="1536"/>
                <a:ext cx="543" cy="900"/>
              </a:xfrm>
              <a:custGeom>
                <a:avLst/>
                <a:gdLst>
                  <a:gd name="T0" fmla="*/ 0 w 1728"/>
                  <a:gd name="T1" fmla="*/ 703 h 1152"/>
                  <a:gd name="T2" fmla="*/ 85 w 1728"/>
                  <a:gd name="T3" fmla="*/ 0 h 1152"/>
                  <a:gd name="T4" fmla="*/ 171 w 1728"/>
                  <a:gd name="T5" fmla="*/ 703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05"/>
              <p:cNvSpPr>
                <a:spLocks/>
              </p:cNvSpPr>
              <p:nvPr/>
            </p:nvSpPr>
            <p:spPr bwMode="auto">
              <a:xfrm flipV="1">
                <a:off x="3841" y="2412"/>
                <a:ext cx="543" cy="900"/>
              </a:xfrm>
              <a:custGeom>
                <a:avLst/>
                <a:gdLst>
                  <a:gd name="T0" fmla="*/ 0 w 1728"/>
                  <a:gd name="T1" fmla="*/ 703 h 1152"/>
                  <a:gd name="T2" fmla="*/ 85 w 1728"/>
                  <a:gd name="T3" fmla="*/ 0 h 1152"/>
                  <a:gd name="T4" fmla="*/ 171 w 1728"/>
                  <a:gd name="T5" fmla="*/ 703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3440" y="1536"/>
              <a:ext cx="0" cy="1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3216" y="2448"/>
              <a:ext cx="2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108"/>
            <p:cNvGrpSpPr>
              <a:grpSpLocks/>
            </p:cNvGrpSpPr>
            <p:nvPr/>
          </p:nvGrpSpPr>
          <p:grpSpPr bwMode="auto">
            <a:xfrm>
              <a:off x="3712" y="1968"/>
              <a:ext cx="1584" cy="964"/>
              <a:chOff x="1152" y="1964"/>
              <a:chExt cx="5190" cy="1564"/>
            </a:xfrm>
          </p:grpSpPr>
          <p:sp>
            <p:nvSpPr>
              <p:cNvPr id="46" name="Freeform 109"/>
              <p:cNvSpPr>
                <a:spLocks/>
              </p:cNvSpPr>
              <p:nvPr/>
            </p:nvSpPr>
            <p:spPr bwMode="auto">
              <a:xfrm>
                <a:off x="1152" y="1980"/>
                <a:ext cx="1728" cy="772"/>
              </a:xfrm>
              <a:custGeom>
                <a:avLst/>
                <a:gdLst>
                  <a:gd name="T0" fmla="*/ 0 w 1728"/>
                  <a:gd name="T1" fmla="*/ 517 h 1152"/>
                  <a:gd name="T2" fmla="*/ 864 w 1728"/>
                  <a:gd name="T3" fmla="*/ 0 h 1152"/>
                  <a:gd name="T4" fmla="*/ 1728 w 1728"/>
                  <a:gd name="T5" fmla="*/ 517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10"/>
              <p:cNvSpPr>
                <a:spLocks/>
              </p:cNvSpPr>
              <p:nvPr/>
            </p:nvSpPr>
            <p:spPr bwMode="auto">
              <a:xfrm flipV="1">
                <a:off x="2880" y="2756"/>
                <a:ext cx="1728" cy="772"/>
              </a:xfrm>
              <a:custGeom>
                <a:avLst/>
                <a:gdLst>
                  <a:gd name="T0" fmla="*/ 0 w 1728"/>
                  <a:gd name="T1" fmla="*/ 517 h 1152"/>
                  <a:gd name="T2" fmla="*/ 864 w 1728"/>
                  <a:gd name="T3" fmla="*/ 0 h 1152"/>
                  <a:gd name="T4" fmla="*/ 1728 w 1728"/>
                  <a:gd name="T5" fmla="*/ 517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11"/>
              <p:cNvSpPr>
                <a:spLocks/>
              </p:cNvSpPr>
              <p:nvPr/>
            </p:nvSpPr>
            <p:spPr bwMode="auto">
              <a:xfrm>
                <a:off x="4614" y="1964"/>
                <a:ext cx="1728" cy="772"/>
              </a:xfrm>
              <a:custGeom>
                <a:avLst/>
                <a:gdLst>
                  <a:gd name="T0" fmla="*/ 0 w 1728"/>
                  <a:gd name="T1" fmla="*/ 517 h 1152"/>
                  <a:gd name="T2" fmla="*/ 864 w 1728"/>
                  <a:gd name="T3" fmla="*/ 0 h 1152"/>
                  <a:gd name="T4" fmla="*/ 1728 w 1728"/>
                  <a:gd name="T5" fmla="*/ 517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>
              <a:off x="4771" y="2448"/>
              <a:ext cx="7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13"/>
            <p:cNvSpPr txBox="1">
              <a:spLocks noChangeArrowheads="1"/>
            </p:cNvSpPr>
            <p:nvPr/>
          </p:nvSpPr>
          <p:spPr bwMode="auto">
            <a:xfrm>
              <a:off x="5346" y="2400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34" name="Line 114"/>
            <p:cNvSpPr>
              <a:spLocks noChangeShapeType="1"/>
            </p:cNvSpPr>
            <p:nvPr/>
          </p:nvSpPr>
          <p:spPr bwMode="auto">
            <a:xfrm>
              <a:off x="4776" y="15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15"/>
            <p:cNvSpPr>
              <a:spLocks noChangeShapeType="1"/>
            </p:cNvSpPr>
            <p:nvPr/>
          </p:nvSpPr>
          <p:spPr bwMode="auto">
            <a:xfrm>
              <a:off x="3720" y="15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16"/>
            <p:cNvSpPr>
              <a:spLocks noChangeShapeType="1"/>
            </p:cNvSpPr>
            <p:nvPr/>
          </p:nvSpPr>
          <p:spPr bwMode="auto">
            <a:xfrm>
              <a:off x="4248" y="230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117"/>
            <p:cNvSpPr txBox="1">
              <a:spLocks noChangeArrowheads="1"/>
            </p:cNvSpPr>
            <p:nvPr/>
          </p:nvSpPr>
          <p:spPr bwMode="auto">
            <a:xfrm>
              <a:off x="3544" y="2384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38" name="Text Box 118"/>
            <p:cNvSpPr txBox="1">
              <a:spLocks noChangeArrowheads="1"/>
            </p:cNvSpPr>
            <p:nvPr/>
          </p:nvSpPr>
          <p:spPr bwMode="auto">
            <a:xfrm>
              <a:off x="3856" y="2359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39" name="Text Box 119"/>
            <p:cNvSpPr txBox="1">
              <a:spLocks noChangeArrowheads="1"/>
            </p:cNvSpPr>
            <p:nvPr/>
          </p:nvSpPr>
          <p:spPr bwMode="auto">
            <a:xfrm>
              <a:off x="4024" y="2376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3/2</a:t>
              </a:r>
            </a:p>
          </p:txBody>
        </p:sp>
        <p:sp>
          <p:nvSpPr>
            <p:cNvPr id="40" name="Text Box 120"/>
            <p:cNvSpPr txBox="1">
              <a:spLocks noChangeArrowheads="1"/>
            </p:cNvSpPr>
            <p:nvPr/>
          </p:nvSpPr>
          <p:spPr bwMode="auto">
            <a:xfrm>
              <a:off x="4372" y="2376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41" name="Text Box 121"/>
            <p:cNvSpPr txBox="1">
              <a:spLocks noChangeArrowheads="1"/>
            </p:cNvSpPr>
            <p:nvPr/>
          </p:nvSpPr>
          <p:spPr bwMode="auto">
            <a:xfrm>
              <a:off x="3744" y="1296"/>
              <a:ext cx="3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i="1">
                  <a:solidFill>
                    <a:srgbClr val="0000FF"/>
                  </a:solidFill>
                  <a:latin typeface="Times New Roman" pitchFamily="18" charset="0"/>
                </a:rPr>
                <a:t>v(t)</a:t>
              </a:r>
            </a:p>
          </p:txBody>
        </p:sp>
        <p:sp>
          <p:nvSpPr>
            <p:cNvPr id="42" name="Line 122"/>
            <p:cNvSpPr>
              <a:spLocks noChangeShapeType="1"/>
            </p:cNvSpPr>
            <p:nvPr/>
          </p:nvSpPr>
          <p:spPr bwMode="auto">
            <a:xfrm>
              <a:off x="3860" y="1492"/>
              <a:ext cx="0" cy="34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123"/>
            <p:cNvSpPr txBox="1">
              <a:spLocks noChangeArrowheads="1"/>
            </p:cNvSpPr>
            <p:nvPr/>
          </p:nvSpPr>
          <p:spPr bwMode="auto">
            <a:xfrm>
              <a:off x="4055" y="1807"/>
              <a:ext cx="3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i="1">
                  <a:solidFill>
                    <a:srgbClr val="FF0000"/>
                  </a:solidFill>
                  <a:latin typeface="Times New Roman" pitchFamily="18" charset="0"/>
                </a:rPr>
                <a:t>i(t)</a:t>
              </a:r>
            </a:p>
          </p:txBody>
        </p:sp>
        <p:sp>
          <p:nvSpPr>
            <p:cNvPr id="44" name="Line 124"/>
            <p:cNvSpPr>
              <a:spLocks noChangeShapeType="1"/>
            </p:cNvSpPr>
            <p:nvPr/>
          </p:nvSpPr>
          <p:spPr bwMode="auto">
            <a:xfrm>
              <a:off x="4171" y="1990"/>
              <a:ext cx="0" cy="23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25"/>
            <p:cNvSpPr>
              <a:spLocks noChangeShapeType="1"/>
            </p:cNvSpPr>
            <p:nvPr/>
          </p:nvSpPr>
          <p:spPr bwMode="auto">
            <a:xfrm>
              <a:off x="4512" y="23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04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</a:t>
            </a:r>
            <a:r>
              <a:rPr lang="en-US" sz="2800" b="1" dirty="0">
                <a:solidFill>
                  <a:srgbClr val="003300"/>
                </a:solidFill>
              </a:rPr>
              <a:t>Pure Inductive Circuits - </a:t>
            </a:r>
            <a:r>
              <a:rPr lang="en-US" sz="2800" dirty="0" err="1">
                <a:solidFill>
                  <a:srgbClr val="003300"/>
                </a:solidFill>
              </a:rPr>
              <a:t>Phasor</a:t>
            </a:r>
            <a:r>
              <a:rPr lang="en-US" sz="2800" dirty="0">
                <a:solidFill>
                  <a:srgbClr val="003300"/>
                </a:solidFill>
              </a:rPr>
              <a:t> diagram</a:t>
            </a:r>
            <a:r>
              <a:rPr lang="en-US" sz="2800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447800"/>
                <a:ext cx="5410200" cy="51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300">
                    <a:solidFill>
                      <a:schemeClr val="tx1"/>
                    </a:solidFill>
                    <a:latin typeface="+mn-lt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511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30083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655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9227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sz="2000" dirty="0">
                    <a:cs typeface="Times New Roman" pitchFamily="18" charset="0"/>
                  </a:rPr>
                  <a:t>Current through pure inductor lags the voltage across it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/>
                          </a:rPr>
                          <m:t>90</m:t>
                        </m:r>
                      </m:e>
                      <m:sup>
                        <m:r>
                          <a:rPr lang="en-US" sz="200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>
                    <a:cs typeface="Times New Roman" pitchFamily="18" charset="0"/>
                  </a:rPr>
                  <a:t>.</a:t>
                </a:r>
              </a:p>
              <a:p>
                <a:pPr lvl="1" eaLnBrk="1" hangingPunct="1">
                  <a:lnSpc>
                    <a:spcPct val="120000"/>
                  </a:lnSpc>
                  <a:buClr>
                    <a:schemeClr val="tx1"/>
                  </a:buClr>
                </a:pPr>
                <a:r>
                  <a:rPr lang="en-US" sz="2000" dirty="0" err="1">
                    <a:cs typeface="Times New Roman" pitchFamily="18" charset="0"/>
                  </a:rPr>
                  <a:t>V</a:t>
                </a:r>
                <a:r>
                  <a:rPr lang="en-US" sz="2000" baseline="-25000" dirty="0" err="1">
                    <a:cs typeface="Times New Roman" pitchFamily="18" charset="0"/>
                  </a:rPr>
                  <a:t>m</a:t>
                </a:r>
                <a:r>
                  <a:rPr lang="en-US" sz="2000" dirty="0">
                    <a:cs typeface="Times New Roman" pitchFamily="18" charset="0"/>
                  </a:rPr>
                  <a:t> = </a:t>
                </a:r>
                <a:r>
                  <a:rPr lang="en-US" sz="2000" dirty="0">
                    <a:cs typeface="Times New Roman" pitchFamily="18" charset="0"/>
                    <a:sym typeface="Symbol" pitchFamily="18" charset="2"/>
                  </a:rPr>
                  <a:t>L </a:t>
                </a:r>
                <a:r>
                  <a:rPr lang="en-US" sz="2000" dirty="0" err="1"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lang="en-US" sz="2000" baseline="-25000" dirty="0" err="1">
                    <a:cs typeface="Times New Roman" pitchFamily="18" charset="0"/>
                    <a:sym typeface="Symbol" pitchFamily="18" charset="2"/>
                  </a:rPr>
                  <a:t>m</a:t>
                </a:r>
                <a:r>
                  <a:rPr lang="en-US" sz="2000" baseline="-25000" dirty="0">
                    <a:cs typeface="Times New Roman" pitchFamily="18" charset="0"/>
                    <a:sym typeface="Symbol" pitchFamily="18" charset="2"/>
                  </a:rPr>
                  <a:t>.</a:t>
                </a:r>
              </a:p>
              <a:p>
                <a:pPr marL="471487" lvl="1" indent="0" eaLnBrk="1" hangingPunct="1">
                  <a:lnSpc>
                    <a:spcPct val="120000"/>
                  </a:lnSpc>
                  <a:buClr>
                    <a:schemeClr val="tx1"/>
                  </a:buClr>
                  <a:buNone/>
                </a:pPr>
                <a:r>
                  <a:rPr lang="en-US" sz="2000" dirty="0">
                    <a:cs typeface="Times New Roman" pitchFamily="18" charset="0"/>
                  </a:rPr>
                  <a:t>	      = X</a:t>
                </a:r>
                <a:r>
                  <a:rPr lang="en-US" sz="2000" baseline="-25000" dirty="0">
                    <a:cs typeface="Times New Roman" pitchFamily="18" charset="0"/>
                  </a:rPr>
                  <a:t>L </a:t>
                </a:r>
                <a:r>
                  <a:rPr lang="en-US" sz="2000" dirty="0" err="1"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lang="en-US" sz="2000" baseline="-25000" dirty="0" err="1">
                    <a:cs typeface="Times New Roman" pitchFamily="18" charset="0"/>
                    <a:sym typeface="Symbol" pitchFamily="18" charset="2"/>
                  </a:rPr>
                  <a:t>m</a:t>
                </a:r>
                <a:r>
                  <a:rPr lang="en-US" sz="2000" baseline="-25000" dirty="0">
                    <a:cs typeface="Times New Roman" pitchFamily="18" charset="0"/>
                    <a:sym typeface="Symbol" pitchFamily="18" charset="2"/>
                  </a:rPr>
                  <a:t>.</a:t>
                </a:r>
                <a:r>
                  <a:rPr lang="en-US" sz="2000" baseline="-25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cs typeface="Times New Roman" pitchFamily="18" charset="0"/>
                  </a:rPr>
                  <a:t>	</a:t>
                </a:r>
              </a:p>
              <a:p>
                <a:pPr lvl="1" eaLnBrk="1" hangingPunct="1">
                  <a:lnSpc>
                    <a:spcPct val="120000"/>
                  </a:lnSpc>
                  <a:buClr>
                    <a:schemeClr val="tx1"/>
                  </a:buClr>
                </a:pPr>
                <a:r>
                  <a:rPr lang="en-US" sz="2000" dirty="0">
                    <a:cs typeface="Times New Roman" pitchFamily="18" charset="0"/>
                  </a:rPr>
                  <a:t> X</a:t>
                </a:r>
                <a:r>
                  <a:rPr lang="en-US" sz="2000" baseline="-25000" dirty="0">
                    <a:cs typeface="Times New Roman" pitchFamily="18" charset="0"/>
                  </a:rPr>
                  <a:t>L </a:t>
                </a:r>
                <a:r>
                  <a:rPr lang="en-US" sz="2000" dirty="0">
                    <a:cs typeface="Times New Roman" pitchFamily="18" charset="0"/>
                  </a:rPr>
                  <a:t>= </a:t>
                </a:r>
                <a:r>
                  <a:rPr lang="en-US" sz="2000" dirty="0">
                    <a:cs typeface="Times New Roman" pitchFamily="18" charset="0"/>
                    <a:sym typeface="Symbol" pitchFamily="18" charset="2"/>
                  </a:rPr>
                  <a:t>L = 2f L ----- </a:t>
                </a:r>
                <a:r>
                  <a:rPr lang="en-US" sz="2000" b="1" dirty="0">
                    <a:cs typeface="Times New Roman" pitchFamily="18" charset="0"/>
                    <a:sym typeface="Symbol" pitchFamily="18" charset="2"/>
                  </a:rPr>
                  <a:t>inductive reactance, in ohm</a:t>
                </a:r>
              </a:p>
              <a:p>
                <a:pPr lvl="1" eaLnBrk="1" hangingPunct="1">
                  <a:lnSpc>
                    <a:spcPct val="120000"/>
                  </a:lnSpc>
                  <a:buClr>
                    <a:schemeClr val="tx1"/>
                  </a:buClr>
                </a:pPr>
                <a:endParaRPr lang="en-US" sz="2000" b="1" dirty="0">
                  <a:cs typeface="Times New Roman" pitchFamily="18" charset="0"/>
                  <a:sym typeface="Symbol" pitchFamily="18" charset="2"/>
                </a:endParaRPr>
              </a:p>
              <a:p>
                <a:pPr lvl="1" eaLnBrk="1" hangingPunct="1">
                  <a:lnSpc>
                    <a:spcPct val="120000"/>
                  </a:lnSpc>
                  <a:buClr>
                    <a:schemeClr val="tx1"/>
                  </a:buClr>
                </a:pPr>
                <a:endParaRPr lang="en-US" sz="2000" b="1" dirty="0">
                  <a:cs typeface="Times New Roman" pitchFamily="18" charset="0"/>
                  <a:sym typeface="Symbol" pitchFamily="18" charset="2"/>
                </a:endParaRPr>
              </a:p>
              <a:p>
                <a:pPr lvl="1" eaLnBrk="1" hangingPunct="1">
                  <a:lnSpc>
                    <a:spcPct val="120000"/>
                  </a:lnSpc>
                  <a:buClr>
                    <a:schemeClr val="tx1"/>
                  </a:buClr>
                </a:pPr>
                <a:endParaRPr lang="en-US" sz="2000" b="1" dirty="0">
                  <a:cs typeface="Times New Roman" pitchFamily="18" charset="0"/>
                  <a:sym typeface="Symbol" pitchFamily="18" charset="2"/>
                </a:endParaRPr>
              </a:p>
              <a:p>
                <a:pPr lvl="1" eaLnBrk="1" hangingPunct="1">
                  <a:lnSpc>
                    <a:spcPct val="120000"/>
                  </a:lnSpc>
                  <a:buClr>
                    <a:schemeClr val="tx1"/>
                  </a:buClr>
                </a:pPr>
                <a:r>
                  <a:rPr lang="en-US" sz="2000" b="1" dirty="0" err="1">
                    <a:cs typeface="Times New Roman" pitchFamily="18" charset="0"/>
                    <a:sym typeface="Symbol" pitchFamily="18" charset="2"/>
                  </a:rPr>
                  <a:t>Phasor</a:t>
                </a:r>
                <a:r>
                  <a:rPr lang="en-US" sz="2000" b="1" dirty="0">
                    <a:cs typeface="Times New Roman" pitchFamily="18" charset="0"/>
                    <a:sym typeface="Symbol" pitchFamily="18" charset="2"/>
                  </a:rPr>
                  <a:t> Diagram</a:t>
                </a:r>
              </a:p>
              <a:p>
                <a:pPr eaLnBrk="1" hangingPunct="1"/>
                <a:endParaRPr lang="en-US" sz="20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5410200" cy="5181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044772"/>
              </p:ext>
            </p:extLst>
          </p:nvPr>
        </p:nvGraphicFramePr>
        <p:xfrm>
          <a:off x="1676400" y="3810000"/>
          <a:ext cx="304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600" imgH="469900" progId="Equation.3">
                  <p:embed/>
                </p:oleObj>
              </mc:Choice>
              <mc:Fallback>
                <p:oleObj name="Equation" r:id="rId6" imgW="18796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3048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25649"/>
              </p:ext>
            </p:extLst>
          </p:nvPr>
        </p:nvGraphicFramePr>
        <p:xfrm>
          <a:off x="1752600" y="4495800"/>
          <a:ext cx="274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0" imgH="444500" progId="Equation.3">
                  <p:embed/>
                </p:oleObj>
              </mc:Choice>
              <mc:Fallback>
                <p:oleObj name="Equation" r:id="rId8" imgW="15240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2743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993756"/>
              </p:ext>
            </p:extLst>
          </p:nvPr>
        </p:nvGraphicFramePr>
        <p:xfrm>
          <a:off x="1674813" y="5505450"/>
          <a:ext cx="365918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3100" imgH="596900" progId="Equation.3">
                  <p:embed/>
                </p:oleObj>
              </mc:Choice>
              <mc:Fallback>
                <p:oleObj name="Equation" r:id="rId10" imgW="1943100" imgH="596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505450"/>
                        <a:ext cx="3659187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3"/>
          <p:cNvGrpSpPr>
            <a:grpSpLocks/>
          </p:cNvGrpSpPr>
          <p:nvPr/>
        </p:nvGrpSpPr>
        <p:grpSpPr bwMode="auto">
          <a:xfrm flipV="1">
            <a:off x="6629400" y="3352800"/>
            <a:ext cx="1828800" cy="1524000"/>
            <a:chOff x="3829" y="1680"/>
            <a:chExt cx="1152" cy="960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 rot="16200000" flipV="1">
              <a:off x="4405" y="2064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rot="-5400000">
              <a:off x="3349" y="2160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rot="-5400000">
              <a:off x="3891" y="2524"/>
              <a:ext cx="2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rot="-5400000">
              <a:off x="3916" y="2322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950075" y="3581400"/>
            <a:ext cx="517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90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º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307261"/>
              </p:ext>
            </p:extLst>
          </p:nvPr>
        </p:nvGraphicFramePr>
        <p:xfrm>
          <a:off x="7677150" y="2901950"/>
          <a:ext cx="7810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0474" imgH="215806" progId="Equation.3">
                  <p:embed/>
                </p:oleObj>
              </mc:Choice>
              <mc:Fallback>
                <p:oleObj name="Equation" r:id="rId12" imgW="520474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2901950"/>
                        <a:ext cx="7810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704417"/>
              </p:ext>
            </p:extLst>
          </p:nvPr>
        </p:nvGraphicFramePr>
        <p:xfrm>
          <a:off x="6858000" y="4591050"/>
          <a:ext cx="1104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113" imgH="215806" progId="Equation.3">
                  <p:embed/>
                </p:oleObj>
              </mc:Choice>
              <mc:Fallback>
                <p:oleObj name="Equation" r:id="rId14" imgW="660113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591050"/>
                        <a:ext cx="1104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811838" y="5029200"/>
            <a:ext cx="2951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Phase difference = 90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º</a:t>
            </a:r>
          </a:p>
        </p:txBody>
      </p:sp>
    </p:spTree>
    <p:extLst>
      <p:ext uri="{BB962C8B-B14F-4D97-AF65-F5344CB8AC3E}">
        <p14:creationId xmlns:p14="http://schemas.microsoft.com/office/powerpoint/2010/main" val="94960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Pure Inductive Circuits</a:t>
            </a:r>
            <a:r>
              <a:rPr lang="en-US" sz="2800" dirty="0"/>
              <a:t> </a:t>
            </a:r>
            <a:r>
              <a:rPr lang="en-US" sz="2800" b="1" dirty="0"/>
              <a:t>…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209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  <a:sym typeface="Symbol" pitchFamily="18" charset="2"/>
              </a:rPr>
              <a:t>The inductive reactance is directly proportional to frequency.</a:t>
            </a:r>
          </a:p>
          <a:p>
            <a:pPr marL="471487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  <a:sym typeface="Symbol" pitchFamily="18" charset="2"/>
              </a:rPr>
              <a:t>	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  <a:sym typeface="Symbol" pitchFamily="18" charset="2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  <a:sym typeface="Symbol" pitchFamily="18" charset="2"/>
              </a:rPr>
              <a:t> = L = 2f L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itchFamily="18" charset="0"/>
              <a:sym typeface="Symbol" pitchFamily="18" charset="2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  <a:sym typeface="Symbol" pitchFamily="18" charset="2"/>
              </a:rPr>
              <a:t>The current through pure inductor is inversely proportional to frequency.</a:t>
            </a:r>
          </a:p>
          <a:p>
            <a:pPr marL="471487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  <a:sym typeface="Symbol" pitchFamily="18" charset="2"/>
              </a:rPr>
              <a:t>	I = V/(L)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800600" y="2289583"/>
            <a:ext cx="4038600" cy="3273017"/>
            <a:chOff x="2938" y="950"/>
            <a:chExt cx="2656" cy="2477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68" y="1008"/>
              <a:ext cx="0" cy="18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168" y="2851"/>
              <a:ext cx="20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4838" y="3024"/>
              <a:ext cx="4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320" y="3139"/>
              <a:ext cx="9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Frequency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938" y="28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168" y="1526"/>
              <a:ext cx="1728" cy="13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507" y="960"/>
              <a:ext cx="2087" cy="1664"/>
            </a:xfrm>
            <a:custGeom>
              <a:avLst/>
              <a:gdLst>
                <a:gd name="T0" fmla="*/ 0 w 2087"/>
                <a:gd name="T1" fmla="*/ 0 h 1664"/>
                <a:gd name="T2" fmla="*/ 376 w 2087"/>
                <a:gd name="T3" fmla="*/ 1370 h 1664"/>
                <a:gd name="T4" fmla="*/ 2087 w 2087"/>
                <a:gd name="T5" fmla="*/ 1664 h 1664"/>
                <a:gd name="T6" fmla="*/ 0 60000 65536"/>
                <a:gd name="T7" fmla="*/ 0 60000 65536"/>
                <a:gd name="T8" fmla="*/ 0 60000 65536"/>
                <a:gd name="T9" fmla="*/ 0 w 2087"/>
                <a:gd name="T10" fmla="*/ 0 h 1664"/>
                <a:gd name="T11" fmla="*/ 2087 w 2087"/>
                <a:gd name="T12" fmla="*/ 1664 h 16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7" h="1664">
                  <a:moveTo>
                    <a:pt x="0" y="0"/>
                  </a:moveTo>
                  <a:cubicBezTo>
                    <a:pt x="65" y="228"/>
                    <a:pt x="28" y="1093"/>
                    <a:pt x="376" y="1370"/>
                  </a:cubicBezTo>
                  <a:cubicBezTo>
                    <a:pt x="724" y="1647"/>
                    <a:pt x="1731" y="1603"/>
                    <a:pt x="2087" y="166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320" y="950"/>
              <a:ext cx="84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Inductive</a:t>
              </a:r>
            </a:p>
            <a:p>
              <a:pPr eaLnBrk="1" hangingPunct="1"/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reactance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3" y="1411"/>
              <a:ext cx="0" cy="4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780" y="2119"/>
              <a:ext cx="7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Current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608" y="2275"/>
              <a:ext cx="230" cy="23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45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00" y="2021548"/>
            <a:ext cx="5423838" cy="2740561"/>
          </a:xfrm>
        </p:spPr>
        <p:txBody>
          <a:bodyPr anchor="ctr">
            <a:normAutofit/>
          </a:bodyPr>
          <a:lstStyle/>
          <a:p>
            <a:r>
              <a:rPr lang="en-US" sz="405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738" y="2021548"/>
            <a:ext cx="3046597" cy="2740562"/>
          </a:xfrm>
        </p:spPr>
        <p:txBody>
          <a:bodyPr anchor="ctr">
            <a:normAutofit/>
          </a:bodyPr>
          <a:lstStyle/>
          <a:p>
            <a:r>
              <a:rPr lang="en-US" sz="2100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IN" sz="1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phasor operations and calculation of different quantities pertaining to different combinations of series ac circuits</a:t>
            </a:r>
            <a:r>
              <a:rPr lang="en-US" sz="2100" dirty="0">
                <a:solidFill>
                  <a:srgbClr val="0070C0"/>
                </a:solidFill>
                <a:latin typeface="Agency FB" panose="020B0503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5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Pure Inductive Circuits -</a:t>
            </a:r>
            <a:r>
              <a:rPr lang="en-US" sz="2800" dirty="0"/>
              <a:t>Power Consumed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426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3000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Instantaneous power,</a:t>
            </a: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p(t) = v(t).</a:t>
            </a:r>
            <a:r>
              <a:rPr kumimoji="0" lang="en-US" sz="20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(t)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 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sint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. sin(t-90)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	= -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cost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sint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sym typeface="Symbol" pitchFamily="18" charset="2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		= -(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/2) sin2t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sym typeface="Symbol" pitchFamily="18" charset="2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Average Power Consumed in a Pure Inductor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Symbol" pitchFamily="18" charset="2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sym typeface="Symbol" pitchFamily="18" charset="2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sym typeface="Symbol" pitchFamily="18" charset="2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The net (average/active) power absorbed in a pure Inductor is zero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061147"/>
              </p:ext>
            </p:extLst>
          </p:nvPr>
        </p:nvGraphicFramePr>
        <p:xfrm>
          <a:off x="762000" y="4491038"/>
          <a:ext cx="35194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469800" progId="Equation.DSMT4">
                  <p:embed/>
                </p:oleObj>
              </mc:Choice>
              <mc:Fallback>
                <p:oleObj name="Equation" r:id="rId4" imgW="1574640" imgH="46980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1038"/>
                        <a:ext cx="35194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4191000" y="3581780"/>
            <a:ext cx="4779962" cy="2514220"/>
            <a:chOff x="920" y="1084"/>
            <a:chExt cx="3395" cy="1700"/>
          </a:xfrm>
        </p:grpSpPr>
        <p:sp>
          <p:nvSpPr>
            <p:cNvPr id="10" name="Line 64"/>
            <p:cNvSpPr>
              <a:spLocks noChangeShapeType="1"/>
            </p:cNvSpPr>
            <p:nvPr/>
          </p:nvSpPr>
          <p:spPr bwMode="auto">
            <a:xfrm flipV="1">
              <a:off x="920" y="2024"/>
              <a:ext cx="30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5"/>
            <p:cNvSpPr>
              <a:spLocks/>
            </p:cNvSpPr>
            <p:nvPr/>
          </p:nvSpPr>
          <p:spPr bwMode="auto">
            <a:xfrm>
              <a:off x="1344" y="1234"/>
              <a:ext cx="848" cy="773"/>
            </a:xfrm>
            <a:custGeom>
              <a:avLst/>
              <a:gdLst>
                <a:gd name="T0" fmla="*/ 0 w 1728"/>
                <a:gd name="T1" fmla="*/ 519 h 1152"/>
                <a:gd name="T2" fmla="*/ 208 w 1728"/>
                <a:gd name="T3" fmla="*/ 0 h 1152"/>
                <a:gd name="T4" fmla="*/ 416 w 1728"/>
                <a:gd name="T5" fmla="*/ 519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6"/>
            <p:cNvSpPr>
              <a:spLocks/>
            </p:cNvSpPr>
            <p:nvPr/>
          </p:nvSpPr>
          <p:spPr bwMode="auto">
            <a:xfrm flipV="1">
              <a:off x="2192" y="2011"/>
              <a:ext cx="848" cy="773"/>
            </a:xfrm>
            <a:custGeom>
              <a:avLst/>
              <a:gdLst>
                <a:gd name="T0" fmla="*/ 0 w 1728"/>
                <a:gd name="T1" fmla="*/ 519 h 1152"/>
                <a:gd name="T2" fmla="*/ 208 w 1728"/>
                <a:gd name="T3" fmla="*/ 0 h 1152"/>
                <a:gd name="T4" fmla="*/ 416 w 1728"/>
                <a:gd name="T5" fmla="*/ 519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7"/>
            <p:cNvSpPr>
              <a:spLocks/>
            </p:cNvSpPr>
            <p:nvPr/>
          </p:nvSpPr>
          <p:spPr bwMode="auto">
            <a:xfrm>
              <a:off x="3046" y="1212"/>
              <a:ext cx="848" cy="784"/>
            </a:xfrm>
            <a:custGeom>
              <a:avLst/>
              <a:gdLst>
                <a:gd name="T0" fmla="*/ 0 w 1728"/>
                <a:gd name="T1" fmla="*/ 534 h 1152"/>
                <a:gd name="T2" fmla="*/ 208 w 1728"/>
                <a:gd name="T3" fmla="*/ 0 h 1152"/>
                <a:gd name="T4" fmla="*/ 416 w 1728"/>
                <a:gd name="T5" fmla="*/ 534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8"/>
            <p:cNvSpPr>
              <a:spLocks noChangeShapeType="1"/>
            </p:cNvSpPr>
            <p:nvPr/>
          </p:nvSpPr>
          <p:spPr bwMode="auto">
            <a:xfrm>
              <a:off x="1344" y="1296"/>
              <a:ext cx="0" cy="1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/>
            </p:cNvSpPr>
            <p:nvPr/>
          </p:nvSpPr>
          <p:spPr bwMode="auto">
            <a:xfrm>
              <a:off x="1768" y="1517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/>
          </p:nvSpPr>
          <p:spPr bwMode="auto">
            <a:xfrm flipV="1">
              <a:off x="2616" y="2038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1"/>
            <p:cNvSpPr>
              <a:spLocks/>
            </p:cNvSpPr>
            <p:nvPr/>
          </p:nvSpPr>
          <p:spPr bwMode="auto">
            <a:xfrm>
              <a:off x="3467" y="1506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>
              <a:off x="3696" y="2032"/>
              <a:ext cx="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73"/>
            <p:cNvSpPr txBox="1">
              <a:spLocks noChangeArrowheads="1"/>
            </p:cNvSpPr>
            <p:nvPr/>
          </p:nvSpPr>
          <p:spPr bwMode="auto">
            <a:xfrm>
              <a:off x="4018" y="1872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20" name="Line 74"/>
            <p:cNvSpPr>
              <a:spLocks noChangeShapeType="1"/>
            </p:cNvSpPr>
            <p:nvPr/>
          </p:nvSpPr>
          <p:spPr bwMode="auto">
            <a:xfrm flipH="1">
              <a:off x="2189" y="1536"/>
              <a:ext cx="19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5"/>
            <p:cNvSpPr>
              <a:spLocks noChangeShapeType="1"/>
            </p:cNvSpPr>
            <p:nvPr/>
          </p:nvSpPr>
          <p:spPr bwMode="auto">
            <a:xfrm>
              <a:off x="2610" y="1897"/>
              <a:ext cx="0" cy="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76"/>
            <p:cNvSpPr>
              <a:spLocks noChangeShapeType="1"/>
            </p:cNvSpPr>
            <p:nvPr/>
          </p:nvSpPr>
          <p:spPr bwMode="auto">
            <a:xfrm>
              <a:off x="304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77"/>
            <p:cNvSpPr>
              <a:spLocks noChangeShapeType="1"/>
            </p:cNvSpPr>
            <p:nvPr/>
          </p:nvSpPr>
          <p:spPr bwMode="auto">
            <a:xfrm>
              <a:off x="3464" y="1200"/>
              <a:ext cx="0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78"/>
            <p:cNvSpPr txBox="1">
              <a:spLocks noChangeArrowheads="1"/>
            </p:cNvSpPr>
            <p:nvPr/>
          </p:nvSpPr>
          <p:spPr bwMode="auto">
            <a:xfrm>
              <a:off x="1636" y="2039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25" name="Text Box 79"/>
            <p:cNvSpPr txBox="1">
              <a:spLocks noChangeArrowheads="1"/>
            </p:cNvSpPr>
            <p:nvPr/>
          </p:nvSpPr>
          <p:spPr bwMode="auto">
            <a:xfrm>
              <a:off x="2060" y="2038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6" name="Text Box 80"/>
            <p:cNvSpPr txBox="1">
              <a:spLocks noChangeArrowheads="1"/>
            </p:cNvSpPr>
            <p:nvPr/>
          </p:nvSpPr>
          <p:spPr bwMode="auto">
            <a:xfrm>
              <a:off x="2472" y="2043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3/2</a:t>
              </a:r>
            </a:p>
          </p:txBody>
        </p:sp>
        <p:sp>
          <p:nvSpPr>
            <p:cNvPr id="27" name="Text Box 81"/>
            <p:cNvSpPr txBox="1">
              <a:spLocks noChangeArrowheads="1"/>
            </p:cNvSpPr>
            <p:nvPr/>
          </p:nvSpPr>
          <p:spPr bwMode="auto">
            <a:xfrm>
              <a:off x="2906" y="2031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1937" y="108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>
              <a:off x="1994" y="1299"/>
              <a:ext cx="0" cy="23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84"/>
            <p:cNvSpPr txBox="1">
              <a:spLocks noChangeArrowheads="1"/>
            </p:cNvSpPr>
            <p:nvPr/>
          </p:nvSpPr>
          <p:spPr bwMode="auto">
            <a:xfrm>
              <a:off x="2438" y="1444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1" name="Line 85"/>
            <p:cNvSpPr>
              <a:spLocks noChangeShapeType="1"/>
            </p:cNvSpPr>
            <p:nvPr/>
          </p:nvSpPr>
          <p:spPr bwMode="auto">
            <a:xfrm>
              <a:off x="2503" y="1676"/>
              <a:ext cx="0" cy="15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86"/>
            <p:cNvSpPr>
              <a:spLocks noChangeShapeType="1"/>
            </p:cNvSpPr>
            <p:nvPr/>
          </p:nvSpPr>
          <p:spPr bwMode="auto">
            <a:xfrm flipV="1">
              <a:off x="1966" y="1820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87"/>
            <p:cNvSpPr>
              <a:spLocks noChangeShapeType="1"/>
            </p:cNvSpPr>
            <p:nvPr/>
          </p:nvSpPr>
          <p:spPr bwMode="auto">
            <a:xfrm flipV="1">
              <a:off x="2412" y="2022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8"/>
            <p:cNvSpPr>
              <a:spLocks noChangeShapeType="1"/>
            </p:cNvSpPr>
            <p:nvPr/>
          </p:nvSpPr>
          <p:spPr bwMode="auto">
            <a:xfrm flipV="1">
              <a:off x="2814" y="1796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89"/>
            <p:cNvSpPr>
              <a:spLocks noChangeShapeType="1"/>
            </p:cNvSpPr>
            <p:nvPr/>
          </p:nvSpPr>
          <p:spPr bwMode="auto">
            <a:xfrm flipV="1">
              <a:off x="3260" y="2015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90"/>
            <p:cNvSpPr>
              <a:spLocks noChangeShapeType="1"/>
            </p:cNvSpPr>
            <p:nvPr/>
          </p:nvSpPr>
          <p:spPr bwMode="auto">
            <a:xfrm flipV="1">
              <a:off x="3662" y="1810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1"/>
            <p:cNvSpPr>
              <a:spLocks/>
            </p:cNvSpPr>
            <p:nvPr/>
          </p:nvSpPr>
          <p:spPr bwMode="auto">
            <a:xfrm>
              <a:off x="1774" y="1806"/>
              <a:ext cx="424" cy="215"/>
            </a:xfrm>
            <a:custGeom>
              <a:avLst/>
              <a:gdLst>
                <a:gd name="T0" fmla="*/ 0 w 864"/>
                <a:gd name="T1" fmla="*/ 161 h 288"/>
                <a:gd name="T2" fmla="*/ 97 w 864"/>
                <a:gd name="T3" fmla="*/ 0 h 288"/>
                <a:gd name="T4" fmla="*/ 20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2"/>
            <p:cNvSpPr>
              <a:spLocks/>
            </p:cNvSpPr>
            <p:nvPr/>
          </p:nvSpPr>
          <p:spPr bwMode="auto">
            <a:xfrm>
              <a:off x="2198" y="2021"/>
              <a:ext cx="424" cy="215"/>
            </a:xfrm>
            <a:custGeom>
              <a:avLst/>
              <a:gdLst>
                <a:gd name="T0" fmla="*/ 0 w 864"/>
                <a:gd name="T1" fmla="*/ 0 h 288"/>
                <a:gd name="T2" fmla="*/ 111 w 864"/>
                <a:gd name="T3" fmla="*/ 161 h 288"/>
                <a:gd name="T4" fmla="*/ 208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0"/>
                  </a:moveTo>
                  <a:cubicBezTo>
                    <a:pt x="158" y="144"/>
                    <a:pt x="317" y="288"/>
                    <a:pt x="461" y="288"/>
                  </a:cubicBezTo>
                  <a:cubicBezTo>
                    <a:pt x="605" y="288"/>
                    <a:pt x="797" y="48"/>
                    <a:pt x="864" y="0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93"/>
            <p:cNvSpPr>
              <a:spLocks/>
            </p:cNvSpPr>
            <p:nvPr/>
          </p:nvSpPr>
          <p:spPr bwMode="auto">
            <a:xfrm>
              <a:off x="2622" y="1806"/>
              <a:ext cx="424" cy="215"/>
            </a:xfrm>
            <a:custGeom>
              <a:avLst/>
              <a:gdLst>
                <a:gd name="T0" fmla="*/ 0 w 864"/>
                <a:gd name="T1" fmla="*/ 161 h 288"/>
                <a:gd name="T2" fmla="*/ 97 w 864"/>
                <a:gd name="T3" fmla="*/ 0 h 288"/>
                <a:gd name="T4" fmla="*/ 20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4"/>
            <p:cNvSpPr>
              <a:spLocks/>
            </p:cNvSpPr>
            <p:nvPr/>
          </p:nvSpPr>
          <p:spPr bwMode="auto">
            <a:xfrm>
              <a:off x="3046" y="2021"/>
              <a:ext cx="424" cy="215"/>
            </a:xfrm>
            <a:custGeom>
              <a:avLst/>
              <a:gdLst>
                <a:gd name="T0" fmla="*/ 0 w 864"/>
                <a:gd name="T1" fmla="*/ 0 h 288"/>
                <a:gd name="T2" fmla="*/ 111 w 864"/>
                <a:gd name="T3" fmla="*/ 161 h 288"/>
                <a:gd name="T4" fmla="*/ 208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0"/>
                  </a:moveTo>
                  <a:cubicBezTo>
                    <a:pt x="158" y="144"/>
                    <a:pt x="317" y="288"/>
                    <a:pt x="461" y="288"/>
                  </a:cubicBezTo>
                  <a:cubicBezTo>
                    <a:pt x="605" y="288"/>
                    <a:pt x="734" y="144"/>
                    <a:pt x="864" y="0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95"/>
            <p:cNvSpPr>
              <a:spLocks/>
            </p:cNvSpPr>
            <p:nvPr/>
          </p:nvSpPr>
          <p:spPr bwMode="auto">
            <a:xfrm>
              <a:off x="3470" y="1806"/>
              <a:ext cx="453" cy="215"/>
            </a:xfrm>
            <a:custGeom>
              <a:avLst/>
              <a:gdLst>
                <a:gd name="T0" fmla="*/ 0 w 864"/>
                <a:gd name="T1" fmla="*/ 161 h 288"/>
                <a:gd name="T2" fmla="*/ 111 w 864"/>
                <a:gd name="T3" fmla="*/ 0 h 288"/>
                <a:gd name="T4" fmla="*/ 23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96"/>
            <p:cNvSpPr txBox="1">
              <a:spLocks noChangeArrowheads="1"/>
            </p:cNvSpPr>
            <p:nvPr/>
          </p:nvSpPr>
          <p:spPr bwMode="auto">
            <a:xfrm>
              <a:off x="2899" y="139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>
                  <a:solidFill>
                    <a:srgbClr val="DE14C6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43" name="Line 97"/>
            <p:cNvSpPr>
              <a:spLocks noChangeShapeType="1"/>
            </p:cNvSpPr>
            <p:nvPr/>
          </p:nvSpPr>
          <p:spPr bwMode="auto">
            <a:xfrm>
              <a:off x="2927" y="1724"/>
              <a:ext cx="0" cy="129"/>
            </a:xfrm>
            <a:prstGeom prst="line">
              <a:avLst/>
            </a:prstGeom>
            <a:noFill/>
            <a:ln w="9525">
              <a:solidFill>
                <a:srgbClr val="DE14C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98"/>
            <p:cNvSpPr txBox="1">
              <a:spLocks noChangeArrowheads="1"/>
            </p:cNvSpPr>
            <p:nvPr/>
          </p:nvSpPr>
          <p:spPr bwMode="auto">
            <a:xfrm>
              <a:off x="1184" y="19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" name="Freeform 99"/>
            <p:cNvSpPr>
              <a:spLocks/>
            </p:cNvSpPr>
            <p:nvPr/>
          </p:nvSpPr>
          <p:spPr bwMode="auto">
            <a:xfrm flipV="1">
              <a:off x="920" y="2026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0"/>
            <p:cNvSpPr>
              <a:spLocks/>
            </p:cNvSpPr>
            <p:nvPr/>
          </p:nvSpPr>
          <p:spPr bwMode="auto">
            <a:xfrm flipV="1">
              <a:off x="1336" y="2033"/>
              <a:ext cx="424" cy="215"/>
            </a:xfrm>
            <a:custGeom>
              <a:avLst/>
              <a:gdLst>
                <a:gd name="T0" fmla="*/ 0 w 864"/>
                <a:gd name="T1" fmla="*/ 161 h 288"/>
                <a:gd name="T2" fmla="*/ 97 w 864"/>
                <a:gd name="T3" fmla="*/ 0 h 288"/>
                <a:gd name="T4" fmla="*/ 20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1"/>
            <p:cNvSpPr>
              <a:spLocks noChangeShapeType="1"/>
            </p:cNvSpPr>
            <p:nvPr/>
          </p:nvSpPr>
          <p:spPr bwMode="auto">
            <a:xfrm>
              <a:off x="1768" y="1224"/>
              <a:ext cx="0" cy="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40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3. </a:t>
            </a:r>
            <a:r>
              <a:rPr lang="en-US" sz="2800" b="1" dirty="0">
                <a:solidFill>
                  <a:srgbClr val="003300"/>
                </a:solidFill>
              </a:rPr>
              <a:t>Pure Capacitive Circuits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834871"/>
              </p:ext>
            </p:extLst>
          </p:nvPr>
        </p:nvGraphicFramePr>
        <p:xfrm>
          <a:off x="762000" y="1506537"/>
          <a:ext cx="4457700" cy="481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7200" imgH="1866900" progId="Equation.3">
                  <p:embed/>
                </p:oleObj>
              </mc:Choice>
              <mc:Fallback>
                <p:oleObj name="Equation" r:id="rId3" imgW="1727200" imgH="186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6537"/>
                        <a:ext cx="4457700" cy="481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227637" y="1600200"/>
            <a:ext cx="3382963" cy="1912938"/>
            <a:chOff x="3226" y="1066"/>
            <a:chExt cx="2131" cy="1205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>
              <a:off x="3802" y="1066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itchFamily="18" charset="0"/>
                </a:rPr>
                <a:t>i(t)</a:t>
              </a:r>
            </a:p>
          </p:txBody>
        </p: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3226" y="1411"/>
              <a:ext cx="2131" cy="860"/>
              <a:chOff x="2880" y="1442"/>
              <a:chExt cx="2131" cy="860"/>
            </a:xfrm>
          </p:grpSpPr>
          <p:graphicFrame>
            <p:nvGraphicFramePr>
              <p:cNvPr id="10" name="Object 31"/>
              <p:cNvGraphicFramePr>
                <a:graphicFrameLocks noChangeAspect="1"/>
              </p:cNvGraphicFramePr>
              <p:nvPr/>
            </p:nvGraphicFramePr>
            <p:xfrm>
              <a:off x="2880" y="1642"/>
              <a:ext cx="346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SmartDraw" r:id="rId5" imgW="301680" imgH="301680" progId="SmartDraw.2">
                      <p:embed/>
                    </p:oleObj>
                  </mc:Choice>
                  <mc:Fallback>
                    <p:oleObj name="SmartDraw" r:id="rId5" imgW="301680" imgH="301680" progId="SmartDraw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642"/>
                            <a:ext cx="346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Line 32"/>
              <p:cNvSpPr>
                <a:spLocks noChangeShapeType="1"/>
              </p:cNvSpPr>
              <p:nvPr/>
            </p:nvSpPr>
            <p:spPr bwMode="auto">
              <a:xfrm>
                <a:off x="3053" y="1469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33"/>
              <p:cNvSpPr>
                <a:spLocks noChangeShapeType="1"/>
              </p:cNvSpPr>
              <p:nvPr/>
            </p:nvSpPr>
            <p:spPr bwMode="auto">
              <a:xfrm>
                <a:off x="3053" y="2275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3" name="Object 34"/>
              <p:cNvGraphicFramePr>
                <a:graphicFrameLocks noChangeAspect="1"/>
              </p:cNvGraphicFramePr>
              <p:nvPr/>
            </p:nvGraphicFramePr>
            <p:xfrm>
              <a:off x="4550" y="1697"/>
              <a:ext cx="461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SmartDraw" r:id="rId7" imgW="411480" imgH="208440" progId="SmartDraw.2">
                      <p:embed/>
                    </p:oleObj>
                  </mc:Choice>
                  <mc:Fallback>
                    <p:oleObj name="SmartDraw" r:id="rId7" imgW="411480" imgH="208440" progId="SmartDraw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0" y="1697"/>
                            <a:ext cx="461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Line 35"/>
              <p:cNvSpPr>
                <a:spLocks noChangeShapeType="1"/>
              </p:cNvSpPr>
              <p:nvPr/>
            </p:nvSpPr>
            <p:spPr bwMode="auto">
              <a:xfrm flipV="1">
                <a:off x="3053" y="1469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36"/>
              <p:cNvSpPr>
                <a:spLocks noChangeShapeType="1"/>
              </p:cNvSpPr>
              <p:nvPr/>
            </p:nvSpPr>
            <p:spPr bwMode="auto">
              <a:xfrm>
                <a:off x="3053" y="1987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7"/>
              <p:cNvSpPr>
                <a:spLocks noChangeShapeType="1"/>
              </p:cNvSpPr>
              <p:nvPr/>
            </p:nvSpPr>
            <p:spPr bwMode="auto">
              <a:xfrm flipV="1">
                <a:off x="4781" y="1469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8"/>
              <p:cNvSpPr>
                <a:spLocks noChangeShapeType="1"/>
              </p:cNvSpPr>
              <p:nvPr/>
            </p:nvSpPr>
            <p:spPr bwMode="auto">
              <a:xfrm>
                <a:off x="4781" y="1814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9"/>
              <p:cNvSpPr>
                <a:spLocks noChangeShapeType="1"/>
              </p:cNvSpPr>
              <p:nvPr/>
            </p:nvSpPr>
            <p:spPr bwMode="auto">
              <a:xfrm flipV="1">
                <a:off x="3283" y="1642"/>
                <a:ext cx="0" cy="3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40"/>
              <p:cNvSpPr txBox="1">
                <a:spLocks noChangeArrowheads="1"/>
              </p:cNvSpPr>
              <p:nvPr/>
            </p:nvSpPr>
            <p:spPr bwMode="auto">
              <a:xfrm>
                <a:off x="3398" y="1658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i="1" dirty="0">
                    <a:latin typeface="Times New Roman" pitchFamily="18" charset="0"/>
                  </a:rPr>
                  <a:t>v(t)</a:t>
                </a:r>
              </a:p>
            </p:txBody>
          </p:sp>
          <p:sp>
            <p:nvSpPr>
              <p:cNvPr id="20" name="Text Box 41"/>
              <p:cNvSpPr txBox="1">
                <a:spLocks noChangeArrowheads="1"/>
              </p:cNvSpPr>
              <p:nvPr/>
            </p:nvSpPr>
            <p:spPr bwMode="auto">
              <a:xfrm>
                <a:off x="4550" y="187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1" name="Oval 42"/>
              <p:cNvSpPr>
                <a:spLocks noChangeArrowheads="1"/>
              </p:cNvSpPr>
              <p:nvPr/>
            </p:nvSpPr>
            <p:spPr bwMode="auto">
              <a:xfrm flipV="1">
                <a:off x="3686" y="1442"/>
                <a:ext cx="57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43"/>
              <p:cNvSpPr>
                <a:spLocks noChangeArrowheads="1"/>
              </p:cNvSpPr>
              <p:nvPr/>
            </p:nvSpPr>
            <p:spPr bwMode="auto">
              <a:xfrm flipV="1">
                <a:off x="3732" y="2244"/>
                <a:ext cx="57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4"/>
              <p:cNvSpPr>
                <a:spLocks noChangeArrowheads="1"/>
              </p:cNvSpPr>
              <p:nvPr/>
            </p:nvSpPr>
            <p:spPr bwMode="auto">
              <a:xfrm rot="5400000">
                <a:off x="4234" y="1414"/>
                <a:ext cx="58" cy="115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105400" y="3657600"/>
            <a:ext cx="3671887" cy="2590800"/>
            <a:chOff x="5105400" y="2819400"/>
            <a:chExt cx="3886200" cy="3200400"/>
          </a:xfrm>
        </p:grpSpPr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5156200" y="3902075"/>
              <a:ext cx="836613" cy="755650"/>
            </a:xfrm>
            <a:custGeom>
              <a:avLst/>
              <a:gdLst>
                <a:gd name="T0" fmla="*/ 0 w 1728"/>
                <a:gd name="T1" fmla="*/ 495665685 h 1152"/>
                <a:gd name="T2" fmla="*/ 202523773 w 1728"/>
                <a:gd name="T3" fmla="*/ 0 h 1152"/>
                <a:gd name="T4" fmla="*/ 405047062 w 1728"/>
                <a:gd name="T5" fmla="*/ 495665685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 flipV="1">
              <a:off x="5992813" y="4660900"/>
              <a:ext cx="838200" cy="755650"/>
            </a:xfrm>
            <a:custGeom>
              <a:avLst/>
              <a:gdLst>
                <a:gd name="T0" fmla="*/ 0 w 1728"/>
                <a:gd name="T1" fmla="*/ 495665685 h 1152"/>
                <a:gd name="T2" fmla="*/ 203292607 w 1728"/>
                <a:gd name="T3" fmla="*/ 0 h 1152"/>
                <a:gd name="T4" fmla="*/ 406585215 w 1728"/>
                <a:gd name="T5" fmla="*/ 495665685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6834188" y="3886200"/>
              <a:ext cx="836612" cy="755650"/>
            </a:xfrm>
            <a:custGeom>
              <a:avLst/>
              <a:gdLst>
                <a:gd name="T0" fmla="*/ 0 w 1728"/>
                <a:gd name="T1" fmla="*/ 495665685 h 1152"/>
                <a:gd name="T2" fmla="*/ 202523047 w 1728"/>
                <a:gd name="T3" fmla="*/ 0 h 1152"/>
                <a:gd name="T4" fmla="*/ 405046094 w 1728"/>
                <a:gd name="T5" fmla="*/ 495665685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7016750" y="4533900"/>
              <a:ext cx="450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5105400" y="3630613"/>
              <a:ext cx="492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i="1" dirty="0" err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lang="en-US" sz="2000" i="1" dirty="0">
                  <a:solidFill>
                    <a:srgbClr val="FF0000"/>
                  </a:solidFill>
                  <a:latin typeface="Times New Roman" pitchFamily="18" charset="0"/>
                </a:rPr>
                <a:t>(t)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181600" y="2819400"/>
              <a:ext cx="3810000" cy="3200400"/>
              <a:chOff x="5181600" y="2819400"/>
              <a:chExt cx="3810000" cy="3200400"/>
            </a:xfrm>
          </p:grpSpPr>
          <p:grpSp>
            <p:nvGrpSpPr>
              <p:cNvPr id="55" name="Group 5"/>
              <p:cNvGrpSpPr>
                <a:grpSpLocks/>
              </p:cNvGrpSpPr>
              <p:nvPr/>
            </p:nvGrpSpPr>
            <p:grpSpPr bwMode="auto">
              <a:xfrm>
                <a:off x="5551488" y="3200400"/>
                <a:ext cx="2538412" cy="2819400"/>
                <a:chOff x="3312" y="1536"/>
                <a:chExt cx="1599" cy="1776"/>
              </a:xfrm>
            </p:grpSpPr>
            <p:sp>
              <p:nvSpPr>
                <p:cNvPr id="71" name="Freeform 6"/>
                <p:cNvSpPr>
                  <a:spLocks/>
                </p:cNvSpPr>
                <p:nvPr/>
              </p:nvSpPr>
              <p:spPr bwMode="auto">
                <a:xfrm>
                  <a:off x="3312" y="1548"/>
                  <a:ext cx="543" cy="900"/>
                </a:xfrm>
                <a:custGeom>
                  <a:avLst/>
                  <a:gdLst>
                    <a:gd name="T0" fmla="*/ 0 w 1728"/>
                    <a:gd name="T1" fmla="*/ 703 h 1152"/>
                    <a:gd name="T2" fmla="*/ 85 w 1728"/>
                    <a:gd name="T3" fmla="*/ 0 h 1152"/>
                    <a:gd name="T4" fmla="*/ 171 w 1728"/>
                    <a:gd name="T5" fmla="*/ 703 h 1152"/>
                    <a:gd name="T6" fmla="*/ 0 60000 65536"/>
                    <a:gd name="T7" fmla="*/ 0 60000 65536"/>
                    <a:gd name="T8" fmla="*/ 0 60000 65536"/>
                    <a:gd name="T9" fmla="*/ 0 w 1728"/>
                    <a:gd name="T10" fmla="*/ 0 h 1152"/>
                    <a:gd name="T11" fmla="*/ 1728 w 1728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8" h="1152">
                      <a:moveTo>
                        <a:pt x="0" y="1152"/>
                      </a:moveTo>
                      <a:cubicBezTo>
                        <a:pt x="288" y="576"/>
                        <a:pt x="576" y="0"/>
                        <a:pt x="864" y="0"/>
                      </a:cubicBezTo>
                      <a:cubicBezTo>
                        <a:pt x="1152" y="0"/>
                        <a:pt x="1594" y="960"/>
                        <a:pt x="1728" y="1152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7"/>
                <p:cNvSpPr>
                  <a:spLocks/>
                </p:cNvSpPr>
                <p:nvPr/>
              </p:nvSpPr>
              <p:spPr bwMode="auto">
                <a:xfrm>
                  <a:off x="4368" y="1536"/>
                  <a:ext cx="543" cy="900"/>
                </a:xfrm>
                <a:custGeom>
                  <a:avLst/>
                  <a:gdLst>
                    <a:gd name="T0" fmla="*/ 0 w 1728"/>
                    <a:gd name="T1" fmla="*/ 703 h 1152"/>
                    <a:gd name="T2" fmla="*/ 85 w 1728"/>
                    <a:gd name="T3" fmla="*/ 0 h 1152"/>
                    <a:gd name="T4" fmla="*/ 171 w 1728"/>
                    <a:gd name="T5" fmla="*/ 703 h 1152"/>
                    <a:gd name="T6" fmla="*/ 0 60000 65536"/>
                    <a:gd name="T7" fmla="*/ 0 60000 65536"/>
                    <a:gd name="T8" fmla="*/ 0 60000 65536"/>
                    <a:gd name="T9" fmla="*/ 0 w 1728"/>
                    <a:gd name="T10" fmla="*/ 0 h 1152"/>
                    <a:gd name="T11" fmla="*/ 1728 w 1728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8" h="1152">
                      <a:moveTo>
                        <a:pt x="0" y="1152"/>
                      </a:moveTo>
                      <a:cubicBezTo>
                        <a:pt x="288" y="576"/>
                        <a:pt x="576" y="0"/>
                        <a:pt x="864" y="0"/>
                      </a:cubicBezTo>
                      <a:cubicBezTo>
                        <a:pt x="1152" y="0"/>
                        <a:pt x="1594" y="960"/>
                        <a:pt x="1728" y="1152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8"/>
                <p:cNvSpPr>
                  <a:spLocks/>
                </p:cNvSpPr>
                <p:nvPr/>
              </p:nvSpPr>
              <p:spPr bwMode="auto">
                <a:xfrm flipV="1">
                  <a:off x="3841" y="2412"/>
                  <a:ext cx="543" cy="900"/>
                </a:xfrm>
                <a:custGeom>
                  <a:avLst/>
                  <a:gdLst>
                    <a:gd name="T0" fmla="*/ 0 w 1728"/>
                    <a:gd name="T1" fmla="*/ 703 h 1152"/>
                    <a:gd name="T2" fmla="*/ 85 w 1728"/>
                    <a:gd name="T3" fmla="*/ 0 h 1152"/>
                    <a:gd name="T4" fmla="*/ 171 w 1728"/>
                    <a:gd name="T5" fmla="*/ 703 h 1152"/>
                    <a:gd name="T6" fmla="*/ 0 60000 65536"/>
                    <a:gd name="T7" fmla="*/ 0 60000 65536"/>
                    <a:gd name="T8" fmla="*/ 0 60000 65536"/>
                    <a:gd name="T9" fmla="*/ 0 w 1728"/>
                    <a:gd name="T10" fmla="*/ 0 h 1152"/>
                    <a:gd name="T11" fmla="*/ 1728 w 1728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8" h="1152">
                      <a:moveTo>
                        <a:pt x="0" y="1152"/>
                      </a:moveTo>
                      <a:cubicBezTo>
                        <a:pt x="288" y="576"/>
                        <a:pt x="576" y="0"/>
                        <a:pt x="864" y="0"/>
                      </a:cubicBezTo>
                      <a:cubicBezTo>
                        <a:pt x="1152" y="0"/>
                        <a:pt x="1594" y="960"/>
                        <a:pt x="1728" y="1152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Line 9"/>
              <p:cNvSpPr>
                <a:spLocks noChangeShapeType="1"/>
              </p:cNvSpPr>
              <p:nvPr/>
            </p:nvSpPr>
            <p:spPr bwMode="auto">
              <a:xfrm>
                <a:off x="5537200" y="3200400"/>
                <a:ext cx="0" cy="27638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>
                <a:off x="5181600" y="4648200"/>
                <a:ext cx="36877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7650163" y="4648200"/>
                <a:ext cx="11890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 Box 15"/>
              <p:cNvSpPr txBox="1">
                <a:spLocks noChangeArrowheads="1"/>
              </p:cNvSpPr>
              <p:nvPr/>
            </p:nvSpPr>
            <p:spPr bwMode="auto">
              <a:xfrm>
                <a:off x="8562975" y="4572000"/>
                <a:ext cx="42862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Times New Roman" pitchFamily="18" charset="0"/>
                    <a:sym typeface="Symbol" pitchFamily="18" charset="2"/>
                  </a:rPr>
                  <a:t>t</a:t>
                </a: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7658100" y="3200400"/>
                <a:ext cx="0" cy="1600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>
                <a:off x="5981700" y="3200400"/>
                <a:ext cx="0" cy="1600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8"/>
              <p:cNvSpPr>
                <a:spLocks noChangeShapeType="1"/>
              </p:cNvSpPr>
              <p:nvPr/>
            </p:nvSpPr>
            <p:spPr bwMode="auto">
              <a:xfrm>
                <a:off x="6819900" y="4419600"/>
                <a:ext cx="0" cy="1600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9"/>
              <p:cNvSpPr txBox="1">
                <a:spLocks noChangeArrowheads="1"/>
              </p:cNvSpPr>
              <p:nvPr/>
            </p:nvSpPr>
            <p:spPr bwMode="auto">
              <a:xfrm>
                <a:off x="5702300" y="4546600"/>
                <a:ext cx="5207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/2</a:t>
                </a:r>
              </a:p>
            </p:txBody>
          </p:sp>
          <p:sp>
            <p:nvSpPr>
              <p:cNvPr id="64" name="Text Box 20"/>
              <p:cNvSpPr txBox="1">
                <a:spLocks noChangeArrowheads="1"/>
              </p:cNvSpPr>
              <p:nvPr/>
            </p:nvSpPr>
            <p:spPr bwMode="auto">
              <a:xfrm>
                <a:off x="6197600" y="4506913"/>
                <a:ext cx="3238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Times New Roman" pitchFamily="18" charset="0"/>
                    <a:sym typeface="Symbol" pitchFamily="18" charset="2"/>
                  </a:rPr>
                  <a:t></a:t>
                </a:r>
              </a:p>
            </p:txBody>
          </p:sp>
          <p:sp>
            <p:nvSpPr>
              <p:cNvPr id="65" name="Text Box 21"/>
              <p:cNvSpPr txBox="1">
                <a:spLocks noChangeArrowheads="1"/>
              </p:cNvSpPr>
              <p:nvPr/>
            </p:nvSpPr>
            <p:spPr bwMode="auto">
              <a:xfrm>
                <a:off x="6464300" y="4533900"/>
                <a:ext cx="6477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Times New Roman" pitchFamily="18" charset="0"/>
                    <a:sym typeface="Symbol" pitchFamily="18" charset="2"/>
                  </a:rPr>
                  <a:t>3/2</a:t>
                </a:r>
              </a:p>
            </p:txBody>
          </p:sp>
          <p:sp>
            <p:nvSpPr>
              <p:cNvPr id="66" name="Text Box 23"/>
              <p:cNvSpPr txBox="1">
                <a:spLocks noChangeArrowheads="1"/>
              </p:cNvSpPr>
              <p:nvPr/>
            </p:nvSpPr>
            <p:spPr bwMode="auto">
              <a:xfrm>
                <a:off x="6019800" y="2819400"/>
                <a:ext cx="53498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 i="1">
                    <a:solidFill>
                      <a:srgbClr val="0000FF"/>
                    </a:solidFill>
                    <a:latin typeface="Times New Roman" pitchFamily="18" charset="0"/>
                  </a:rPr>
                  <a:t>v(t)</a:t>
                </a:r>
              </a:p>
            </p:txBody>
          </p:sp>
          <p:sp>
            <p:nvSpPr>
              <p:cNvPr id="67" name="Line 24"/>
              <p:cNvSpPr>
                <a:spLocks noChangeShapeType="1"/>
              </p:cNvSpPr>
              <p:nvPr/>
            </p:nvSpPr>
            <p:spPr bwMode="auto">
              <a:xfrm>
                <a:off x="6203950" y="3130550"/>
                <a:ext cx="0" cy="5476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26"/>
              <p:cNvSpPr>
                <a:spLocks noChangeShapeType="1"/>
              </p:cNvSpPr>
              <p:nvPr/>
            </p:nvSpPr>
            <p:spPr bwMode="auto">
              <a:xfrm>
                <a:off x="5289550" y="3921125"/>
                <a:ext cx="0" cy="3651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7"/>
              <p:cNvSpPr>
                <a:spLocks noChangeShapeType="1"/>
              </p:cNvSpPr>
              <p:nvPr/>
            </p:nvSpPr>
            <p:spPr bwMode="auto">
              <a:xfrm>
                <a:off x="7239000" y="4419600"/>
                <a:ext cx="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45"/>
              <p:cNvSpPr>
                <a:spLocks/>
              </p:cNvSpPr>
              <p:nvPr/>
            </p:nvSpPr>
            <p:spPr bwMode="auto">
              <a:xfrm flipV="1">
                <a:off x="7659688" y="4654550"/>
                <a:ext cx="836612" cy="755650"/>
              </a:xfrm>
              <a:custGeom>
                <a:avLst/>
                <a:gdLst>
                  <a:gd name="T0" fmla="*/ 0 w 1728"/>
                  <a:gd name="T1" fmla="*/ 495665685 h 1152"/>
                  <a:gd name="T2" fmla="*/ 202523047 w 1728"/>
                  <a:gd name="T3" fmla="*/ 0 h 1152"/>
                  <a:gd name="T4" fmla="*/ 405046094 w 1728"/>
                  <a:gd name="T5" fmla="*/ 495665685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021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</a:t>
            </a:r>
            <a:r>
              <a:rPr lang="en-US" sz="2800" b="1" dirty="0">
                <a:solidFill>
                  <a:srgbClr val="003300"/>
                </a:solidFill>
              </a:rPr>
              <a:t>Pure Capacitive circuits - </a:t>
            </a:r>
            <a:r>
              <a:rPr lang="en-US" sz="2800" b="1" dirty="0" err="1">
                <a:solidFill>
                  <a:srgbClr val="003300"/>
                </a:solidFill>
              </a:rPr>
              <a:t>Phasor</a:t>
            </a:r>
            <a:r>
              <a:rPr lang="en-US" sz="2800" b="1" dirty="0">
                <a:solidFill>
                  <a:srgbClr val="003300"/>
                </a:solidFill>
              </a:rPr>
              <a:t> diagram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5410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000" dirty="0">
                <a:cs typeface="Times New Roman" pitchFamily="18" charset="0"/>
              </a:rPr>
              <a:t>Current through pure Capacitor leads the voltage across it by 90º.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sz="2000" dirty="0" err="1">
                <a:cs typeface="Times New Roman" pitchFamily="18" charset="0"/>
              </a:rPr>
              <a:t>V</a:t>
            </a:r>
            <a:r>
              <a:rPr lang="en-US" sz="2000" baseline="-25000" dirty="0" err="1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 = </a:t>
            </a:r>
            <a:r>
              <a:rPr lang="en-US" sz="2000" dirty="0" err="1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000" baseline="-25000" dirty="0" err="1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/(C)</a:t>
            </a:r>
            <a:endParaRPr lang="en-US" sz="2000" baseline="-25000" dirty="0">
              <a:cs typeface="Times New Roman" pitchFamily="18" charset="0"/>
              <a:sym typeface="Symbol" pitchFamily="18" charset="2"/>
            </a:endParaRPr>
          </a:p>
          <a:p>
            <a:pPr marL="471487" lvl="1" indent="0" eaLnBrk="1" hangingPunct="1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sz="2000" dirty="0">
                <a:cs typeface="Times New Roman" pitchFamily="18" charset="0"/>
              </a:rPr>
              <a:t>	       = X</a:t>
            </a:r>
            <a:r>
              <a:rPr lang="en-US" sz="2000" baseline="-25000" dirty="0">
                <a:cs typeface="Times New Roman" pitchFamily="18" charset="0"/>
              </a:rPr>
              <a:t>C </a:t>
            </a:r>
            <a:r>
              <a:rPr lang="en-US" sz="2000" dirty="0" err="1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000" baseline="-25000" dirty="0" err="1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000" baseline="-250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sz="2000" baseline="-25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	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sz="2000" dirty="0">
                <a:cs typeface="Times New Roman" pitchFamily="18" charset="0"/>
              </a:rPr>
              <a:t> X</a:t>
            </a:r>
            <a:r>
              <a:rPr lang="en-US" sz="2000" baseline="-25000" dirty="0">
                <a:cs typeface="Times New Roman" pitchFamily="18" charset="0"/>
              </a:rPr>
              <a:t>C </a:t>
            </a:r>
            <a:r>
              <a:rPr lang="en-US" sz="2000" dirty="0">
                <a:cs typeface="Times New Roman" pitchFamily="18" charset="0"/>
              </a:rPr>
              <a:t>= 1/(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C) = 1/(2f C) ----- </a:t>
            </a:r>
          </a:p>
          <a:p>
            <a:pPr marL="471487" lvl="1" indent="0" eaLnBrk="1" hangingPunct="1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sz="2000" b="1" dirty="0">
                <a:cs typeface="Times New Roman" pitchFamily="18" charset="0"/>
                <a:sym typeface="Symbol" pitchFamily="18" charset="2"/>
              </a:rPr>
              <a:t>	Capacitive reactance, in ohm</a:t>
            </a:r>
          </a:p>
          <a:p>
            <a:pPr marL="471487" lvl="1" indent="0" eaLnBrk="1" hangingPunct="1">
              <a:lnSpc>
                <a:spcPct val="120000"/>
              </a:lnSpc>
              <a:buClr>
                <a:schemeClr val="tx1"/>
              </a:buClr>
              <a:buNone/>
            </a:pPr>
            <a:endParaRPr lang="en-US" sz="1000" b="1" dirty="0">
              <a:cs typeface="Times New Roman" pitchFamily="18" charset="0"/>
              <a:sym typeface="Symbol" pitchFamily="18" charset="2"/>
            </a:endParaRPr>
          </a:p>
          <a:p>
            <a:pPr marL="471487" lvl="1" indent="0" eaLnBrk="1" hangingPunct="1">
              <a:lnSpc>
                <a:spcPct val="120000"/>
              </a:lnSpc>
              <a:buClr>
                <a:schemeClr val="tx1"/>
              </a:buClr>
              <a:buNone/>
            </a:pPr>
            <a:endParaRPr lang="en-US" sz="2000" b="1" dirty="0"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</a:pPr>
            <a:endParaRPr lang="en-US" sz="2000" b="1" dirty="0"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sz="2000" b="1" dirty="0" err="1">
                <a:cs typeface="Times New Roman" pitchFamily="18" charset="0"/>
                <a:sym typeface="Symbol" pitchFamily="18" charset="2"/>
              </a:rPr>
              <a:t>Phasor</a:t>
            </a:r>
            <a:r>
              <a:rPr lang="en-US" sz="2000" b="1" dirty="0">
                <a:cs typeface="Times New Roman" pitchFamily="18" charset="0"/>
                <a:sym typeface="Symbol" pitchFamily="18" charset="2"/>
              </a:rPr>
              <a:t> Diagram</a:t>
            </a:r>
          </a:p>
          <a:p>
            <a:pPr eaLnBrk="1" hangingPunct="1"/>
            <a:endParaRPr lang="en-US" sz="2000" dirty="0">
              <a:cs typeface="Times New Roman" pitchFamily="18" charset="0"/>
            </a:endParaRP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6076950" y="2076450"/>
            <a:ext cx="2152650" cy="2114550"/>
            <a:chOff x="3600" y="1356"/>
            <a:chExt cx="1356" cy="13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3637" y="147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637" y="2630"/>
              <a:ext cx="12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637" y="245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68" y="2459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600" y="2438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90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4464" y="2458"/>
            <a:ext cx="49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20560" imgH="215640" progId="Equation.3">
                    <p:embed/>
                  </p:oleObj>
                </mc:Choice>
                <mc:Fallback>
                  <p:oleObj name="Equation" r:id="rId4" imgW="5205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458"/>
                          <a:ext cx="49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3708" y="1356"/>
            <a:ext cx="57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45760" imgH="215640" progId="Equation.3">
                    <p:embed/>
                  </p:oleObj>
                </mc:Choice>
                <mc:Fallback>
                  <p:oleObj name="Equation" r:id="rId6" imgW="545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1356"/>
                          <a:ext cx="57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019800" y="4343400"/>
            <a:ext cx="248837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err="1">
                <a:latin typeface="Times New Roman" pitchFamily="18" charset="0"/>
              </a:rPr>
              <a:t>Phasor</a:t>
            </a:r>
            <a:r>
              <a:rPr lang="en-US" sz="2000" dirty="0">
                <a:latin typeface="Times New Roman" pitchFamily="18" charset="0"/>
              </a:rPr>
              <a:t> diagram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Phase difference = 90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º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42689"/>
              </p:ext>
            </p:extLst>
          </p:nvPr>
        </p:nvGraphicFramePr>
        <p:xfrm>
          <a:off x="1828800" y="3968750"/>
          <a:ext cx="2819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7589" imgH="406224" progId="Equation.3">
                  <p:embed/>
                </p:oleObj>
              </mc:Choice>
              <mc:Fallback>
                <p:oleObj name="Equation" r:id="rId8" imgW="1637589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8750"/>
                        <a:ext cx="28194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796709"/>
              </p:ext>
            </p:extLst>
          </p:nvPr>
        </p:nvGraphicFramePr>
        <p:xfrm>
          <a:off x="1905000" y="4543425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20227" imgH="380835" progId="Equation.3">
                  <p:embed/>
                </p:oleObj>
              </mc:Choice>
              <mc:Fallback>
                <p:oleObj name="Equation" r:id="rId10" imgW="1320227" imgH="3808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43425"/>
                        <a:ext cx="2514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600498"/>
              </p:ext>
            </p:extLst>
          </p:nvPr>
        </p:nvGraphicFramePr>
        <p:xfrm>
          <a:off x="1828800" y="5505450"/>
          <a:ext cx="36115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17700" imgH="596900" progId="Equation.3">
                  <p:embed/>
                </p:oleObj>
              </mc:Choice>
              <mc:Fallback>
                <p:oleObj name="Equation" r:id="rId12" imgW="1917700" imgH="596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05450"/>
                        <a:ext cx="361156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</a:t>
            </a:r>
            <a:r>
              <a:rPr lang="en-US" sz="2800" b="1" dirty="0">
                <a:latin typeface="Times New Roman" pitchFamily="18" charset="0"/>
              </a:rPr>
              <a:t>Pure Capacitive Circuits</a:t>
            </a:r>
            <a:r>
              <a:rPr lang="en-US" sz="2800" dirty="0">
                <a:latin typeface="Times New Roman" pitchFamily="18" charset="0"/>
              </a:rPr>
              <a:t>…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057400"/>
            <a:ext cx="4495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The capacitive reactance is inversely proportional to frequency.</a:t>
            </a: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	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=  1/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 C)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current through a pure capacitor is directly proportional to frequency.</a:t>
            </a: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I =  C V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664075" y="2179637"/>
            <a:ext cx="4133850" cy="3154363"/>
            <a:chOff x="2938" y="1008"/>
            <a:chExt cx="2864" cy="2415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68" y="1008"/>
              <a:ext cx="0" cy="18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168" y="2851"/>
              <a:ext cx="20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4838" y="3024"/>
              <a:ext cx="4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320" y="3135"/>
              <a:ext cx="11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Frequency,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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938" y="28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168" y="1526"/>
              <a:ext cx="1728" cy="13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435" y="1011"/>
              <a:ext cx="2005" cy="1658"/>
            </a:xfrm>
            <a:custGeom>
              <a:avLst/>
              <a:gdLst>
                <a:gd name="T0" fmla="*/ 34 w 2005"/>
                <a:gd name="T1" fmla="*/ 0 h 1658"/>
                <a:gd name="T2" fmla="*/ 328 w 2005"/>
                <a:gd name="T3" fmla="*/ 1383 h 1658"/>
                <a:gd name="T4" fmla="*/ 2005 w 2005"/>
                <a:gd name="T5" fmla="*/ 1651 h 1658"/>
                <a:gd name="T6" fmla="*/ 0 60000 65536"/>
                <a:gd name="T7" fmla="*/ 0 60000 65536"/>
                <a:gd name="T8" fmla="*/ 0 60000 65536"/>
                <a:gd name="T9" fmla="*/ 0 w 2005"/>
                <a:gd name="T10" fmla="*/ 0 h 1658"/>
                <a:gd name="T11" fmla="*/ 2005 w 2005"/>
                <a:gd name="T12" fmla="*/ 1658 h 16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5" h="1658">
                  <a:moveTo>
                    <a:pt x="34" y="0"/>
                  </a:moveTo>
                  <a:cubicBezTo>
                    <a:pt x="83" y="230"/>
                    <a:pt x="0" y="1108"/>
                    <a:pt x="328" y="1383"/>
                  </a:cubicBezTo>
                  <a:cubicBezTo>
                    <a:pt x="656" y="1658"/>
                    <a:pt x="1656" y="1595"/>
                    <a:pt x="2005" y="1651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090" y="1008"/>
              <a:ext cx="1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Capacitor current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3" y="1411"/>
              <a:ext cx="0" cy="40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032" y="1987"/>
              <a:ext cx="1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Capacitive Reactance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608" y="2275"/>
              <a:ext cx="230" cy="2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44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Pure Capacitive Circuits - </a:t>
            </a:r>
            <a:r>
              <a:rPr lang="en-US" sz="2800" dirty="0"/>
              <a:t>Power Consumed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464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120000"/>
              </a:lnSpc>
              <a:spcAft>
                <a:spcPct val="30000"/>
              </a:spcAft>
            </a:pPr>
            <a:r>
              <a:rPr lang="en-US" sz="2000" dirty="0">
                <a:latin typeface="Times New Roman" pitchFamily="18" charset="0"/>
              </a:rPr>
              <a:t>Instantaneous power,</a:t>
            </a:r>
          </a:p>
          <a:p>
            <a:pPr lvl="1" eaLnBrk="1" hangingPunct="1"/>
            <a:r>
              <a:rPr lang="en-US" sz="2000" i="1" dirty="0">
                <a:latin typeface="Times New Roman" pitchFamily="18" charset="0"/>
              </a:rPr>
              <a:t>p(t) = v(t).</a:t>
            </a:r>
            <a:r>
              <a:rPr lang="en-US" sz="2000" i="1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(t)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i="1" dirty="0">
                <a:latin typeface="Times New Roman" pitchFamily="18" charset="0"/>
              </a:rPr>
              <a:t>	     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000" dirty="0" err="1">
                <a:latin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000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sint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. sin(t+90)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       = </a:t>
            </a:r>
            <a:r>
              <a:rPr lang="en-US" sz="2000" dirty="0" err="1">
                <a:latin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000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cost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.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sint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	      = (</a:t>
            </a:r>
            <a:r>
              <a:rPr lang="en-US" sz="2000" dirty="0" err="1">
                <a:latin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000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/2) sin2t</a:t>
            </a:r>
          </a:p>
          <a:p>
            <a:pPr marL="0" indent="0" algn="just" eaLnBrk="1" hangingPunct="1">
              <a:buNone/>
            </a:pPr>
            <a:endParaRPr lang="en-US" sz="1000" dirty="0">
              <a:latin typeface="Times New Roman" pitchFamily="18" charset="0"/>
              <a:sym typeface="Symbol" pitchFamily="18" charset="2"/>
            </a:endParaRPr>
          </a:p>
          <a:p>
            <a:pPr algn="just"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Average Power Consumed in a Pure Capacitor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765331"/>
              </p:ext>
            </p:extLst>
          </p:nvPr>
        </p:nvGraphicFramePr>
        <p:xfrm>
          <a:off x="381000" y="4567238"/>
          <a:ext cx="35194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469800" progId="Equation.DSMT4">
                  <p:embed/>
                </p:oleObj>
              </mc:Choice>
              <mc:Fallback>
                <p:oleObj name="Equation" r:id="rId4" imgW="1574640" imgH="469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67238"/>
                        <a:ext cx="35194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962400" y="3857625"/>
            <a:ext cx="4979587" cy="2238375"/>
            <a:chOff x="2456" y="2400"/>
            <a:chExt cx="3400" cy="1638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2461" y="3278"/>
              <a:ext cx="30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885" y="2488"/>
              <a:ext cx="848" cy="773"/>
            </a:xfrm>
            <a:custGeom>
              <a:avLst/>
              <a:gdLst>
                <a:gd name="T0" fmla="*/ 0 w 1728"/>
                <a:gd name="T1" fmla="*/ 519 h 1152"/>
                <a:gd name="T2" fmla="*/ 208 w 1728"/>
                <a:gd name="T3" fmla="*/ 0 h 1152"/>
                <a:gd name="T4" fmla="*/ 416 w 1728"/>
                <a:gd name="T5" fmla="*/ 519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 flipV="1">
              <a:off x="3733" y="3265"/>
              <a:ext cx="848" cy="773"/>
            </a:xfrm>
            <a:custGeom>
              <a:avLst/>
              <a:gdLst>
                <a:gd name="T0" fmla="*/ 0 w 1728"/>
                <a:gd name="T1" fmla="*/ 519 h 1152"/>
                <a:gd name="T2" fmla="*/ 208 w 1728"/>
                <a:gd name="T3" fmla="*/ 0 h 1152"/>
                <a:gd name="T4" fmla="*/ 416 w 1728"/>
                <a:gd name="T5" fmla="*/ 519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587" y="2466"/>
              <a:ext cx="848" cy="784"/>
            </a:xfrm>
            <a:custGeom>
              <a:avLst/>
              <a:gdLst>
                <a:gd name="T0" fmla="*/ 0 w 1728"/>
                <a:gd name="T1" fmla="*/ 534 h 1152"/>
                <a:gd name="T2" fmla="*/ 208 w 1728"/>
                <a:gd name="T3" fmla="*/ 0 h 1152"/>
                <a:gd name="T4" fmla="*/ 416 w 1728"/>
                <a:gd name="T5" fmla="*/ 534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885" y="2550"/>
              <a:ext cx="0" cy="1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464" y="2771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flipV="1">
              <a:off x="3312" y="3292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163" y="2760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5237" y="3278"/>
              <a:ext cx="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5559" y="3126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3730" y="2790"/>
              <a:ext cx="19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151" y="3151"/>
              <a:ext cx="0" cy="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581" y="312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005" y="2454"/>
              <a:ext cx="0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177" y="3293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601" y="3292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4013" y="3297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3/2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4447" y="3285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3478" y="240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535" y="2553"/>
              <a:ext cx="0" cy="23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527" y="2747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592" y="2890"/>
              <a:ext cx="0" cy="15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3507" y="3074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3953" y="3276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V="1">
              <a:off x="4355" y="3050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V="1">
              <a:off x="4801" y="3269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V="1">
              <a:off x="5203" y="3064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4440" y="27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DE14C6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4468" y="2978"/>
              <a:ext cx="0" cy="129"/>
            </a:xfrm>
            <a:prstGeom prst="line">
              <a:avLst/>
            </a:prstGeom>
            <a:noFill/>
            <a:ln w="9525">
              <a:solidFill>
                <a:srgbClr val="DE14C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725" y="32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 flipV="1">
              <a:off x="5008" y="3280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3309" y="2478"/>
              <a:ext cx="0" cy="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 flipV="1">
              <a:off x="2456" y="3271"/>
              <a:ext cx="424" cy="215"/>
            </a:xfrm>
            <a:custGeom>
              <a:avLst/>
              <a:gdLst>
                <a:gd name="T0" fmla="*/ 0 w 864"/>
                <a:gd name="T1" fmla="*/ 161 h 288"/>
                <a:gd name="T2" fmla="*/ 97 w 864"/>
                <a:gd name="T3" fmla="*/ 0 h 288"/>
                <a:gd name="T4" fmla="*/ 20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/>
          </p:nvSpPr>
          <p:spPr bwMode="auto">
            <a:xfrm flipV="1">
              <a:off x="2880" y="3056"/>
              <a:ext cx="424" cy="215"/>
            </a:xfrm>
            <a:custGeom>
              <a:avLst/>
              <a:gdLst>
                <a:gd name="T0" fmla="*/ 0 w 864"/>
                <a:gd name="T1" fmla="*/ 0 h 288"/>
                <a:gd name="T2" fmla="*/ 111 w 864"/>
                <a:gd name="T3" fmla="*/ 161 h 288"/>
                <a:gd name="T4" fmla="*/ 208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0"/>
                  </a:moveTo>
                  <a:cubicBezTo>
                    <a:pt x="158" y="144"/>
                    <a:pt x="317" y="288"/>
                    <a:pt x="461" y="288"/>
                  </a:cubicBezTo>
                  <a:cubicBezTo>
                    <a:pt x="605" y="288"/>
                    <a:pt x="797" y="48"/>
                    <a:pt x="864" y="0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 flipV="1">
              <a:off x="3304" y="3271"/>
              <a:ext cx="424" cy="215"/>
            </a:xfrm>
            <a:custGeom>
              <a:avLst/>
              <a:gdLst>
                <a:gd name="T0" fmla="*/ 0 w 864"/>
                <a:gd name="T1" fmla="*/ 161 h 288"/>
                <a:gd name="T2" fmla="*/ 97 w 864"/>
                <a:gd name="T3" fmla="*/ 0 h 288"/>
                <a:gd name="T4" fmla="*/ 20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auto">
            <a:xfrm flipV="1">
              <a:off x="3728" y="3056"/>
              <a:ext cx="424" cy="215"/>
            </a:xfrm>
            <a:custGeom>
              <a:avLst/>
              <a:gdLst>
                <a:gd name="T0" fmla="*/ 0 w 864"/>
                <a:gd name="T1" fmla="*/ 0 h 288"/>
                <a:gd name="T2" fmla="*/ 111 w 864"/>
                <a:gd name="T3" fmla="*/ 161 h 288"/>
                <a:gd name="T4" fmla="*/ 208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0"/>
                  </a:moveTo>
                  <a:cubicBezTo>
                    <a:pt x="158" y="144"/>
                    <a:pt x="317" y="288"/>
                    <a:pt x="461" y="288"/>
                  </a:cubicBezTo>
                  <a:cubicBezTo>
                    <a:pt x="605" y="288"/>
                    <a:pt x="734" y="144"/>
                    <a:pt x="864" y="0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 flipV="1">
              <a:off x="4571" y="3060"/>
              <a:ext cx="429" cy="215"/>
            </a:xfrm>
            <a:custGeom>
              <a:avLst/>
              <a:gdLst>
                <a:gd name="T0" fmla="*/ 0 w 864"/>
                <a:gd name="T1" fmla="*/ 0 h 288"/>
                <a:gd name="T2" fmla="*/ 114 w 864"/>
                <a:gd name="T3" fmla="*/ 161 h 288"/>
                <a:gd name="T4" fmla="*/ 213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0"/>
                  </a:moveTo>
                  <a:cubicBezTo>
                    <a:pt x="158" y="144"/>
                    <a:pt x="317" y="288"/>
                    <a:pt x="461" y="288"/>
                  </a:cubicBezTo>
                  <a:cubicBezTo>
                    <a:pt x="605" y="288"/>
                    <a:pt x="734" y="144"/>
                    <a:pt x="864" y="0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 flipV="1">
              <a:off x="4995" y="3275"/>
              <a:ext cx="453" cy="215"/>
            </a:xfrm>
            <a:custGeom>
              <a:avLst/>
              <a:gdLst>
                <a:gd name="T0" fmla="*/ 0 w 864"/>
                <a:gd name="T1" fmla="*/ 161 h 288"/>
                <a:gd name="T2" fmla="*/ 111 w 864"/>
                <a:gd name="T3" fmla="*/ 0 h 288"/>
                <a:gd name="T4" fmla="*/ 23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 flipV="1">
              <a:off x="4152" y="3280"/>
              <a:ext cx="424" cy="215"/>
            </a:xfrm>
            <a:custGeom>
              <a:avLst/>
              <a:gdLst>
                <a:gd name="T0" fmla="*/ 0 w 864"/>
                <a:gd name="T1" fmla="*/ 161 h 288"/>
                <a:gd name="T2" fmla="*/ 97 w 864"/>
                <a:gd name="T3" fmla="*/ 0 h 288"/>
                <a:gd name="T4" fmla="*/ 20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380999" y="6076890"/>
            <a:ext cx="8323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000" b="1" dirty="0">
                <a:latin typeface="Times New Roman" pitchFamily="18" charset="0"/>
              </a:rPr>
              <a:t>   The average/active power consumed by  a pure Capacitor is zero.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09800" y="2514600"/>
            <a:ext cx="4495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  Series RL Circuits</a:t>
            </a:r>
          </a:p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  Series RC Circuits</a:t>
            </a:r>
          </a:p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  Illustrations</a:t>
            </a:r>
            <a:endParaRPr lang="en-US" b="1" dirty="0">
              <a:solidFill>
                <a:srgbClr val="00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46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1. Series RL Circuit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860099"/>
              </p:ext>
            </p:extLst>
          </p:nvPr>
        </p:nvGraphicFramePr>
        <p:xfrm>
          <a:off x="746125" y="2581275"/>
          <a:ext cx="4359275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1676400" progId="Equation.3">
                  <p:embed/>
                </p:oleObj>
              </mc:Choice>
              <mc:Fallback>
                <p:oleObj name="Equation" r:id="rId3" imgW="2451100" imgH="16764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581275"/>
                        <a:ext cx="4359275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26"/>
          <p:cNvSpPr>
            <a:spLocks noChangeArrowheads="1"/>
          </p:cNvSpPr>
          <p:nvPr/>
        </p:nvSpPr>
        <p:spPr bwMode="auto">
          <a:xfrm>
            <a:off x="457200" y="1676400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5"/>
              </a:buBlip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Phasor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Diagram - </a:t>
            </a:r>
          </a:p>
        </p:txBody>
      </p:sp>
      <p:grpSp>
        <p:nvGrpSpPr>
          <p:cNvPr id="9" name="Group 173"/>
          <p:cNvGrpSpPr>
            <a:grpSpLocks/>
          </p:cNvGrpSpPr>
          <p:nvPr/>
        </p:nvGrpSpPr>
        <p:grpSpPr bwMode="auto">
          <a:xfrm>
            <a:off x="5322887" y="4152900"/>
            <a:ext cx="3516313" cy="1866900"/>
            <a:chOff x="3497" y="2390"/>
            <a:chExt cx="2215" cy="1176"/>
          </a:xfrm>
        </p:grpSpPr>
        <p:graphicFrame>
          <p:nvGraphicFramePr>
            <p:cNvPr id="10" name="Object 151"/>
            <p:cNvGraphicFramePr>
              <a:graphicFrameLocks noChangeAspect="1"/>
            </p:cNvGraphicFramePr>
            <p:nvPr/>
          </p:nvGraphicFramePr>
          <p:xfrm>
            <a:off x="3898" y="2537"/>
            <a:ext cx="18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152280" progId="Equation.3">
                    <p:embed/>
                  </p:oleObj>
                </mc:Choice>
                <mc:Fallback>
                  <p:oleObj name="Equation" r:id="rId6" imgW="1396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2537"/>
                          <a:ext cx="18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52"/>
            <p:cNvGraphicFramePr>
              <a:graphicFrameLocks noChangeAspect="1"/>
            </p:cNvGraphicFramePr>
            <p:nvPr/>
          </p:nvGraphicFramePr>
          <p:xfrm>
            <a:off x="4440" y="2544"/>
            <a:ext cx="110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76240" imgH="190440" progId="Equation.3">
                    <p:embed/>
                  </p:oleObj>
                </mc:Choice>
                <mc:Fallback>
                  <p:oleObj name="Equation" r:id="rId8" imgW="876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2544"/>
                          <a:ext cx="110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53"/>
            <p:cNvSpPr>
              <a:spLocks noChangeShapeType="1"/>
            </p:cNvSpPr>
            <p:nvPr/>
          </p:nvSpPr>
          <p:spPr bwMode="auto">
            <a:xfrm>
              <a:off x="3497" y="3152"/>
              <a:ext cx="1923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54"/>
            <p:cNvSpPr>
              <a:spLocks noChangeShapeType="1"/>
            </p:cNvSpPr>
            <p:nvPr/>
          </p:nvSpPr>
          <p:spPr bwMode="auto">
            <a:xfrm flipV="1">
              <a:off x="3497" y="2390"/>
              <a:ext cx="943" cy="76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55"/>
            <p:cNvSpPr>
              <a:spLocks noChangeShapeType="1"/>
            </p:cNvSpPr>
            <p:nvPr/>
          </p:nvSpPr>
          <p:spPr bwMode="auto">
            <a:xfrm flipV="1">
              <a:off x="4431" y="2427"/>
              <a:ext cx="9" cy="72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56"/>
            <p:cNvSpPr>
              <a:spLocks noChangeShapeType="1"/>
            </p:cNvSpPr>
            <p:nvPr/>
          </p:nvSpPr>
          <p:spPr bwMode="auto">
            <a:xfrm>
              <a:off x="3533" y="3152"/>
              <a:ext cx="871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57"/>
            <p:cNvSpPr>
              <a:spLocks noChangeShapeType="1"/>
            </p:cNvSpPr>
            <p:nvPr/>
          </p:nvSpPr>
          <p:spPr bwMode="auto">
            <a:xfrm>
              <a:off x="4440" y="3044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58"/>
            <p:cNvSpPr>
              <a:spLocks noChangeShapeType="1"/>
            </p:cNvSpPr>
            <p:nvPr/>
          </p:nvSpPr>
          <p:spPr bwMode="auto">
            <a:xfrm>
              <a:off x="4585" y="3044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159"/>
            <p:cNvSpPr txBox="1">
              <a:spLocks noChangeArrowheads="1"/>
            </p:cNvSpPr>
            <p:nvPr/>
          </p:nvSpPr>
          <p:spPr bwMode="auto">
            <a:xfrm>
              <a:off x="4549" y="2862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90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9" name="Freeform 160"/>
            <p:cNvSpPr>
              <a:spLocks/>
            </p:cNvSpPr>
            <p:nvPr/>
          </p:nvSpPr>
          <p:spPr bwMode="auto">
            <a:xfrm>
              <a:off x="3714" y="2971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161"/>
            <p:cNvSpPr txBox="1">
              <a:spLocks noChangeArrowheads="1"/>
            </p:cNvSpPr>
            <p:nvPr/>
          </p:nvSpPr>
          <p:spPr bwMode="auto">
            <a:xfrm>
              <a:off x="3874" y="2789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21" name="Object 163"/>
            <p:cNvGraphicFramePr>
              <a:graphicFrameLocks noChangeAspect="1"/>
            </p:cNvGraphicFramePr>
            <p:nvPr/>
          </p:nvGraphicFramePr>
          <p:xfrm>
            <a:off x="5402" y="3055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39680" progId="Equation.3">
                    <p:embed/>
                  </p:oleObj>
                </mc:Choice>
                <mc:Fallback>
                  <p:oleObj name="Equation" r:id="rId10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2" y="3055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64"/>
            <p:cNvSpPr txBox="1">
              <a:spLocks noChangeArrowheads="1"/>
            </p:cNvSpPr>
            <p:nvPr/>
          </p:nvSpPr>
          <p:spPr bwMode="auto">
            <a:xfrm>
              <a:off x="4800" y="3216"/>
              <a:ext cx="9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Reference 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(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phasor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23" name="Object 172"/>
            <p:cNvGraphicFramePr>
              <a:graphicFrameLocks noChangeAspect="1"/>
            </p:cNvGraphicFramePr>
            <p:nvPr/>
          </p:nvGraphicFramePr>
          <p:xfrm>
            <a:off x="3914" y="3181"/>
            <a:ext cx="59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240" imgH="190440" progId="Equation.3">
                    <p:embed/>
                  </p:oleObj>
                </mc:Choice>
                <mc:Fallback>
                  <p:oleObj name="Equation" r:id="rId12" imgW="444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3181"/>
                          <a:ext cx="59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23"/>
          <p:cNvGrpSpPr>
            <a:grpSpLocks/>
          </p:cNvGrpSpPr>
          <p:nvPr/>
        </p:nvGrpSpPr>
        <p:grpSpPr bwMode="auto">
          <a:xfrm>
            <a:off x="5334000" y="1595438"/>
            <a:ext cx="3155950" cy="2290762"/>
            <a:chOff x="3562" y="365"/>
            <a:chExt cx="1814" cy="1275"/>
          </a:xfrm>
        </p:grpSpPr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3884" y="365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</a:t>
              </a:r>
            </a:p>
          </p:txBody>
        </p:sp>
        <p:grpSp>
          <p:nvGrpSpPr>
            <p:cNvPr id="26" name="Group 122"/>
            <p:cNvGrpSpPr>
              <a:grpSpLocks/>
            </p:cNvGrpSpPr>
            <p:nvPr/>
          </p:nvGrpSpPr>
          <p:grpSpPr bwMode="auto">
            <a:xfrm>
              <a:off x="3562" y="395"/>
              <a:ext cx="1814" cy="1245"/>
              <a:chOff x="3246" y="395"/>
              <a:chExt cx="1814" cy="1245"/>
            </a:xfrm>
          </p:grpSpPr>
          <p:sp>
            <p:nvSpPr>
              <p:cNvPr id="27" name="Text Box 75"/>
              <p:cNvSpPr txBox="1">
                <a:spLocks noChangeArrowheads="1"/>
              </p:cNvSpPr>
              <p:nvPr/>
            </p:nvSpPr>
            <p:spPr bwMode="auto">
              <a:xfrm>
                <a:off x="4330" y="3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28" name="Line 77"/>
              <p:cNvSpPr>
                <a:spLocks noChangeShapeType="1"/>
              </p:cNvSpPr>
              <p:nvPr/>
            </p:nvSpPr>
            <p:spPr bwMode="auto">
              <a:xfrm flipV="1">
                <a:off x="3640" y="1025"/>
                <a:ext cx="0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9" name="Object 78"/>
              <p:cNvGraphicFramePr>
                <a:graphicFrameLocks noChangeAspect="1"/>
              </p:cNvGraphicFramePr>
              <p:nvPr/>
            </p:nvGraphicFramePr>
            <p:xfrm>
              <a:off x="3246" y="1072"/>
              <a:ext cx="359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SmartDraw" r:id="rId14" imgW="301680" imgH="301680" progId="SmartDraw.2">
                      <p:embed/>
                    </p:oleObj>
                  </mc:Choice>
                  <mc:Fallback>
                    <p:oleObj name="SmartDraw" r:id="rId14" imgW="301680" imgH="301680" progId="SmartDraw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6" y="1072"/>
                            <a:ext cx="359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Line 79"/>
              <p:cNvSpPr>
                <a:spLocks noChangeShapeType="1"/>
              </p:cNvSpPr>
              <p:nvPr/>
            </p:nvSpPr>
            <p:spPr bwMode="auto">
              <a:xfrm>
                <a:off x="4992" y="722"/>
                <a:ext cx="0" cy="9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80"/>
              <p:cNvSpPr>
                <a:spLocks noChangeShapeType="1"/>
              </p:cNvSpPr>
              <p:nvPr/>
            </p:nvSpPr>
            <p:spPr bwMode="auto">
              <a:xfrm flipH="1">
                <a:off x="3388" y="1632"/>
                <a:ext cx="1604" cy="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81"/>
              <p:cNvSpPr>
                <a:spLocks noChangeShapeType="1"/>
              </p:cNvSpPr>
              <p:nvPr/>
            </p:nvSpPr>
            <p:spPr bwMode="auto">
              <a:xfrm>
                <a:off x="3400" y="1425"/>
                <a:ext cx="3" cy="20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82"/>
              <p:cNvSpPr>
                <a:spLocks noChangeShapeType="1"/>
              </p:cNvSpPr>
              <p:nvPr/>
            </p:nvSpPr>
            <p:spPr bwMode="auto">
              <a:xfrm flipV="1">
                <a:off x="3410" y="719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Text Box 83"/>
              <p:cNvSpPr txBox="1">
                <a:spLocks noChangeArrowheads="1"/>
              </p:cNvSpPr>
              <p:nvPr/>
            </p:nvSpPr>
            <p:spPr bwMode="auto">
              <a:xfrm>
                <a:off x="3606" y="1076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v(t)</a:t>
                </a:r>
              </a:p>
            </p:txBody>
          </p:sp>
          <p:sp>
            <p:nvSpPr>
              <p:cNvPr id="35" name="Text Box 84"/>
              <p:cNvSpPr txBox="1">
                <a:spLocks noChangeArrowheads="1"/>
              </p:cNvSpPr>
              <p:nvPr/>
            </p:nvSpPr>
            <p:spPr bwMode="auto">
              <a:xfrm>
                <a:off x="4168" y="1112"/>
                <a:ext cx="350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i</a:t>
                </a:r>
                <a:r>
                  <a: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(t)</a:t>
                </a:r>
              </a:p>
            </p:txBody>
          </p:sp>
          <p:sp>
            <p:nvSpPr>
              <p:cNvPr id="36" name="Arc 88"/>
              <p:cNvSpPr>
                <a:spLocks/>
              </p:cNvSpPr>
              <p:nvPr/>
            </p:nvSpPr>
            <p:spPr bwMode="auto">
              <a:xfrm>
                <a:off x="4120" y="776"/>
                <a:ext cx="720" cy="712"/>
              </a:xfrm>
              <a:custGeom>
                <a:avLst/>
                <a:gdLst>
                  <a:gd name="T0" fmla="*/ 0 w 21600"/>
                  <a:gd name="T1" fmla="*/ 0 h 42471"/>
                  <a:gd name="T2" fmla="*/ 0 w 21600"/>
                  <a:gd name="T3" fmla="*/ 0 h 42471"/>
                  <a:gd name="T4" fmla="*/ 0 w 21600"/>
                  <a:gd name="T5" fmla="*/ 0 h 4247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471"/>
                  <a:gd name="T11" fmla="*/ 21600 w 21600"/>
                  <a:gd name="T12" fmla="*/ 42471 h 424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4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1385"/>
                      <a:pt x="15021" y="39948"/>
                      <a:pt x="5565" y="42470"/>
                    </a:cubicBezTo>
                  </a:path>
                  <a:path w="21600" h="424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1385"/>
                      <a:pt x="15021" y="39948"/>
                      <a:pt x="5565" y="424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Line 93"/>
              <p:cNvSpPr>
                <a:spLocks noChangeShapeType="1"/>
              </p:cNvSpPr>
              <p:nvPr/>
            </p:nvSpPr>
            <p:spPr bwMode="auto">
              <a:xfrm>
                <a:off x="3406" y="712"/>
                <a:ext cx="68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Line 94"/>
              <p:cNvSpPr>
                <a:spLocks noChangeShapeType="1"/>
              </p:cNvSpPr>
              <p:nvPr/>
            </p:nvSpPr>
            <p:spPr bwMode="auto">
              <a:xfrm>
                <a:off x="3594" y="716"/>
                <a:ext cx="300" cy="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95"/>
              <p:cNvSpPr>
                <a:spLocks noChangeShapeType="1"/>
              </p:cNvSpPr>
              <p:nvPr/>
            </p:nvSpPr>
            <p:spPr bwMode="auto">
              <a:xfrm>
                <a:off x="3608" y="625"/>
                <a:ext cx="39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96"/>
              <p:cNvSpPr>
                <a:spLocks noChangeShapeType="1"/>
              </p:cNvSpPr>
              <p:nvPr/>
            </p:nvSpPr>
            <p:spPr bwMode="auto">
              <a:xfrm flipV="1">
                <a:off x="3647" y="623"/>
                <a:ext cx="40" cy="16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97"/>
              <p:cNvSpPr>
                <a:spLocks noChangeShapeType="1"/>
              </p:cNvSpPr>
              <p:nvPr/>
            </p:nvSpPr>
            <p:spPr bwMode="auto">
              <a:xfrm>
                <a:off x="3687" y="625"/>
                <a:ext cx="39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98"/>
              <p:cNvSpPr>
                <a:spLocks noChangeShapeType="1"/>
              </p:cNvSpPr>
              <p:nvPr/>
            </p:nvSpPr>
            <p:spPr bwMode="auto">
              <a:xfrm flipV="1">
                <a:off x="3726" y="623"/>
                <a:ext cx="41" cy="16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99"/>
              <p:cNvSpPr>
                <a:spLocks noChangeShapeType="1"/>
              </p:cNvSpPr>
              <p:nvPr/>
            </p:nvSpPr>
            <p:spPr bwMode="auto">
              <a:xfrm>
                <a:off x="3768" y="625"/>
                <a:ext cx="39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100"/>
              <p:cNvSpPr>
                <a:spLocks noChangeShapeType="1"/>
              </p:cNvSpPr>
              <p:nvPr/>
            </p:nvSpPr>
            <p:spPr bwMode="auto">
              <a:xfrm flipV="1">
                <a:off x="3807" y="623"/>
                <a:ext cx="40" cy="16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101"/>
              <p:cNvSpPr>
                <a:spLocks noChangeShapeType="1"/>
              </p:cNvSpPr>
              <p:nvPr/>
            </p:nvSpPr>
            <p:spPr bwMode="auto">
              <a:xfrm>
                <a:off x="3847" y="625"/>
                <a:ext cx="39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102"/>
              <p:cNvSpPr>
                <a:spLocks noChangeShapeType="1"/>
              </p:cNvSpPr>
              <p:nvPr/>
            </p:nvSpPr>
            <p:spPr bwMode="auto">
              <a:xfrm flipV="1">
                <a:off x="3886" y="712"/>
                <a:ext cx="21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103"/>
              <p:cNvSpPr>
                <a:spLocks noChangeShapeType="1"/>
              </p:cNvSpPr>
              <p:nvPr/>
            </p:nvSpPr>
            <p:spPr bwMode="auto">
              <a:xfrm flipV="1">
                <a:off x="3588" y="623"/>
                <a:ext cx="20" cy="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106"/>
              <p:cNvSpPr>
                <a:spLocks noChangeShapeType="1"/>
              </p:cNvSpPr>
              <p:nvPr/>
            </p:nvSpPr>
            <p:spPr bwMode="auto">
              <a:xfrm>
                <a:off x="4087" y="712"/>
                <a:ext cx="68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Arc 107"/>
              <p:cNvSpPr>
                <a:spLocks/>
              </p:cNvSpPr>
              <p:nvPr/>
            </p:nvSpPr>
            <p:spPr bwMode="auto">
              <a:xfrm>
                <a:off x="4248" y="639"/>
                <a:ext cx="94" cy="74"/>
              </a:xfrm>
              <a:custGeom>
                <a:avLst/>
                <a:gdLst>
                  <a:gd name="T0" fmla="*/ 0 w 43200"/>
                  <a:gd name="T1" fmla="*/ 0 h 32093"/>
                  <a:gd name="T2" fmla="*/ 0 w 43200"/>
                  <a:gd name="T3" fmla="*/ 0 h 32093"/>
                  <a:gd name="T4" fmla="*/ 0 w 43200"/>
                  <a:gd name="T5" fmla="*/ 0 h 3209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2093"/>
                  <a:gd name="T11" fmla="*/ 43200 w 43200"/>
                  <a:gd name="T12" fmla="*/ 32093 h 320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2093" fill="none" extrusionOk="0">
                    <a:moveTo>
                      <a:pt x="2719" y="32093"/>
                    </a:moveTo>
                    <a:cubicBezTo>
                      <a:pt x="936" y="28883"/>
                      <a:pt x="0" y="2527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197"/>
                      <a:pt x="42301" y="28738"/>
                      <a:pt x="40585" y="31900"/>
                    </a:cubicBezTo>
                  </a:path>
                  <a:path w="43200" h="32093" stroke="0" extrusionOk="0">
                    <a:moveTo>
                      <a:pt x="2719" y="32093"/>
                    </a:moveTo>
                    <a:cubicBezTo>
                      <a:pt x="936" y="28883"/>
                      <a:pt x="0" y="2527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197"/>
                      <a:pt x="42301" y="28738"/>
                      <a:pt x="40585" y="319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109"/>
              <p:cNvSpPr>
                <a:spLocks noChangeShapeType="1"/>
              </p:cNvSpPr>
              <p:nvPr/>
            </p:nvSpPr>
            <p:spPr bwMode="auto">
              <a:xfrm>
                <a:off x="4259" y="713"/>
                <a:ext cx="332" cy="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Arc 110"/>
              <p:cNvSpPr>
                <a:spLocks/>
              </p:cNvSpPr>
              <p:nvPr/>
            </p:nvSpPr>
            <p:spPr bwMode="auto">
              <a:xfrm>
                <a:off x="4336" y="639"/>
                <a:ext cx="95" cy="74"/>
              </a:xfrm>
              <a:custGeom>
                <a:avLst/>
                <a:gdLst>
                  <a:gd name="T0" fmla="*/ 0 w 43200"/>
                  <a:gd name="T1" fmla="*/ 0 h 32178"/>
                  <a:gd name="T2" fmla="*/ 0 w 43200"/>
                  <a:gd name="T3" fmla="*/ 0 h 32178"/>
                  <a:gd name="T4" fmla="*/ 0 w 43200"/>
                  <a:gd name="T5" fmla="*/ 0 h 3217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2178"/>
                  <a:gd name="T11" fmla="*/ 43200 w 43200"/>
                  <a:gd name="T12" fmla="*/ 32178 h 32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2178" fill="none" extrusionOk="0">
                    <a:moveTo>
                      <a:pt x="2660" y="31984"/>
                    </a:moveTo>
                    <a:cubicBezTo>
                      <a:pt x="914" y="28801"/>
                      <a:pt x="0" y="2523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305"/>
                      <a:pt x="42246" y="28947"/>
                      <a:pt x="40432" y="32178"/>
                    </a:cubicBezTo>
                  </a:path>
                  <a:path w="43200" h="32178" stroke="0" extrusionOk="0">
                    <a:moveTo>
                      <a:pt x="2660" y="31984"/>
                    </a:moveTo>
                    <a:cubicBezTo>
                      <a:pt x="914" y="28801"/>
                      <a:pt x="0" y="2523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305"/>
                      <a:pt x="42246" y="28947"/>
                      <a:pt x="40432" y="3217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Arc 111"/>
              <p:cNvSpPr>
                <a:spLocks/>
              </p:cNvSpPr>
              <p:nvPr/>
            </p:nvSpPr>
            <p:spPr bwMode="auto">
              <a:xfrm>
                <a:off x="4423" y="639"/>
                <a:ext cx="95" cy="74"/>
              </a:xfrm>
              <a:custGeom>
                <a:avLst/>
                <a:gdLst>
                  <a:gd name="T0" fmla="*/ 0 w 43200"/>
                  <a:gd name="T1" fmla="*/ 0 h 32178"/>
                  <a:gd name="T2" fmla="*/ 0 w 43200"/>
                  <a:gd name="T3" fmla="*/ 0 h 32178"/>
                  <a:gd name="T4" fmla="*/ 0 w 43200"/>
                  <a:gd name="T5" fmla="*/ 0 h 3217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2178"/>
                  <a:gd name="T11" fmla="*/ 43200 w 43200"/>
                  <a:gd name="T12" fmla="*/ 32178 h 32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2178" fill="none" extrusionOk="0">
                    <a:moveTo>
                      <a:pt x="2767" y="32178"/>
                    </a:moveTo>
                    <a:cubicBezTo>
                      <a:pt x="953" y="28947"/>
                      <a:pt x="0" y="2530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230"/>
                      <a:pt x="42285" y="28801"/>
                      <a:pt x="40539" y="31984"/>
                    </a:cubicBezTo>
                  </a:path>
                  <a:path w="43200" h="32178" stroke="0" extrusionOk="0">
                    <a:moveTo>
                      <a:pt x="2767" y="32178"/>
                    </a:moveTo>
                    <a:cubicBezTo>
                      <a:pt x="953" y="28947"/>
                      <a:pt x="0" y="2530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230"/>
                      <a:pt x="42285" y="28801"/>
                      <a:pt x="40539" y="3198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Arc 112"/>
              <p:cNvSpPr>
                <a:spLocks/>
              </p:cNvSpPr>
              <p:nvPr/>
            </p:nvSpPr>
            <p:spPr bwMode="auto">
              <a:xfrm>
                <a:off x="4511" y="639"/>
                <a:ext cx="96" cy="74"/>
              </a:xfrm>
              <a:custGeom>
                <a:avLst/>
                <a:gdLst>
                  <a:gd name="T0" fmla="*/ 0 w 43200"/>
                  <a:gd name="T1" fmla="*/ 0 h 32263"/>
                  <a:gd name="T2" fmla="*/ 0 w 43200"/>
                  <a:gd name="T3" fmla="*/ 0 h 32263"/>
                  <a:gd name="T4" fmla="*/ 0 w 43200"/>
                  <a:gd name="T5" fmla="*/ 0 h 3226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2263"/>
                  <a:gd name="T11" fmla="*/ 43200 w 43200"/>
                  <a:gd name="T12" fmla="*/ 32263 h 322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2263" fill="none" extrusionOk="0">
                    <a:moveTo>
                      <a:pt x="2815" y="32262"/>
                    </a:moveTo>
                    <a:cubicBezTo>
                      <a:pt x="970" y="29012"/>
                      <a:pt x="0" y="2533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262"/>
                      <a:pt x="42268" y="28865"/>
                      <a:pt x="40493" y="32069"/>
                    </a:cubicBezTo>
                  </a:path>
                  <a:path w="43200" h="32263" stroke="0" extrusionOk="0">
                    <a:moveTo>
                      <a:pt x="2815" y="32262"/>
                    </a:moveTo>
                    <a:cubicBezTo>
                      <a:pt x="970" y="29012"/>
                      <a:pt x="0" y="2533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262"/>
                      <a:pt x="42268" y="28865"/>
                      <a:pt x="40493" y="3206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Line 116"/>
              <p:cNvSpPr>
                <a:spLocks noChangeShapeType="1"/>
              </p:cNvSpPr>
              <p:nvPr/>
            </p:nvSpPr>
            <p:spPr bwMode="auto">
              <a:xfrm flipH="1">
                <a:off x="5032" y="712"/>
                <a:ext cx="28" cy="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Line 121"/>
              <p:cNvSpPr>
                <a:spLocks noChangeShapeType="1"/>
              </p:cNvSpPr>
              <p:nvPr/>
            </p:nvSpPr>
            <p:spPr bwMode="auto">
              <a:xfrm>
                <a:off x="4688" y="712"/>
                <a:ext cx="3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7687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Series RL Circuit</a:t>
            </a:r>
            <a:r>
              <a:rPr lang="en-US" sz="2800" b="1" dirty="0">
                <a:sym typeface="Symbol" pitchFamily="18" charset="2"/>
              </a:rPr>
              <a:t> - </a:t>
            </a:r>
            <a:r>
              <a:rPr lang="en-US" sz="2800" dirty="0">
                <a:sym typeface="Symbol" pitchFamily="18" charset="2"/>
              </a:rPr>
              <a:t>Complex Impedance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66299"/>
              </p:ext>
            </p:extLst>
          </p:nvPr>
        </p:nvGraphicFramePr>
        <p:xfrm>
          <a:off x="1093787" y="2282825"/>
          <a:ext cx="4164013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46300" imgH="1651000" progId="Equation.3">
                  <p:embed/>
                </p:oleObj>
              </mc:Choice>
              <mc:Fallback>
                <p:oleObj name="Equation" r:id="rId3" imgW="2146300" imgH="16510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7" y="2282825"/>
                        <a:ext cx="4164013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2"/>
          <p:cNvSpPr>
            <a:spLocks noChangeArrowheads="1"/>
          </p:cNvSpPr>
          <p:nvPr/>
        </p:nvSpPr>
        <p:spPr bwMode="auto">
          <a:xfrm>
            <a:off x="609600" y="5638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5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phase difference between V &amp; I  is termed as phase angle 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.</a:t>
            </a:r>
          </a:p>
          <a:p>
            <a:pPr marL="469900" marR="0" lvl="0" indent="-469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5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Also  is termed as 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Impedance angle</a:t>
            </a:r>
          </a:p>
          <a:p>
            <a:pPr marL="469900" marR="0" lvl="0" indent="-469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Tx/>
              <a:buFont typeface="Wingdings" pitchFamily="2" charset="2"/>
              <a:buChar char="ü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</p:txBody>
      </p:sp>
      <p:sp>
        <p:nvSpPr>
          <p:cNvPr id="8" name="Rectangle 109"/>
          <p:cNvSpPr>
            <a:spLocks noChangeArrowheads="1"/>
          </p:cNvSpPr>
          <p:nvPr/>
        </p:nvSpPr>
        <p:spPr bwMode="auto">
          <a:xfrm>
            <a:off x="457200" y="1600200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5"/>
              </a:buBlip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Complex Impedance</a:t>
            </a:r>
          </a:p>
        </p:txBody>
      </p:sp>
      <p:grpSp>
        <p:nvGrpSpPr>
          <p:cNvPr id="9" name="Group 125"/>
          <p:cNvGrpSpPr>
            <a:grpSpLocks/>
          </p:cNvGrpSpPr>
          <p:nvPr/>
        </p:nvGrpSpPr>
        <p:grpSpPr bwMode="auto">
          <a:xfrm>
            <a:off x="5399087" y="1943100"/>
            <a:ext cx="3516313" cy="1866900"/>
            <a:chOff x="3360" y="696"/>
            <a:chExt cx="2215" cy="1176"/>
          </a:xfrm>
        </p:grpSpPr>
        <p:graphicFrame>
          <p:nvGraphicFramePr>
            <p:cNvPr id="10" name="Object 111"/>
            <p:cNvGraphicFramePr>
              <a:graphicFrameLocks noChangeAspect="1"/>
            </p:cNvGraphicFramePr>
            <p:nvPr/>
          </p:nvGraphicFramePr>
          <p:xfrm>
            <a:off x="3408" y="863"/>
            <a:ext cx="52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152280" progId="Equation.3">
                    <p:embed/>
                  </p:oleObj>
                </mc:Choice>
                <mc:Fallback>
                  <p:oleObj name="Equation" r:id="rId6" imgW="3934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863"/>
                          <a:ext cx="52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2"/>
            <p:cNvGraphicFramePr>
              <a:graphicFrameLocks noChangeAspect="1"/>
            </p:cNvGraphicFramePr>
            <p:nvPr/>
          </p:nvGraphicFramePr>
          <p:xfrm>
            <a:off x="4303" y="850"/>
            <a:ext cx="110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76240" imgH="190440" progId="Equation.3">
                    <p:embed/>
                  </p:oleObj>
                </mc:Choice>
                <mc:Fallback>
                  <p:oleObj name="Equation" r:id="rId8" imgW="876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850"/>
                          <a:ext cx="110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13"/>
            <p:cNvSpPr>
              <a:spLocks noChangeShapeType="1"/>
            </p:cNvSpPr>
            <p:nvPr/>
          </p:nvSpPr>
          <p:spPr bwMode="auto">
            <a:xfrm>
              <a:off x="3360" y="1458"/>
              <a:ext cx="1923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14"/>
            <p:cNvSpPr>
              <a:spLocks noChangeShapeType="1"/>
            </p:cNvSpPr>
            <p:nvPr/>
          </p:nvSpPr>
          <p:spPr bwMode="auto">
            <a:xfrm flipV="1">
              <a:off x="3360" y="696"/>
              <a:ext cx="943" cy="76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15"/>
            <p:cNvSpPr>
              <a:spLocks noChangeShapeType="1"/>
            </p:cNvSpPr>
            <p:nvPr/>
          </p:nvSpPr>
          <p:spPr bwMode="auto">
            <a:xfrm flipV="1">
              <a:off x="4294" y="733"/>
              <a:ext cx="9" cy="72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16"/>
            <p:cNvSpPr>
              <a:spLocks noChangeShapeType="1"/>
            </p:cNvSpPr>
            <p:nvPr/>
          </p:nvSpPr>
          <p:spPr bwMode="auto">
            <a:xfrm>
              <a:off x="3396" y="1458"/>
              <a:ext cx="871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17"/>
            <p:cNvSpPr>
              <a:spLocks noChangeShapeType="1"/>
            </p:cNvSpPr>
            <p:nvPr/>
          </p:nvSpPr>
          <p:spPr bwMode="auto">
            <a:xfrm>
              <a:off x="4303" y="1350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18"/>
            <p:cNvSpPr>
              <a:spLocks noChangeShapeType="1"/>
            </p:cNvSpPr>
            <p:nvPr/>
          </p:nvSpPr>
          <p:spPr bwMode="auto">
            <a:xfrm>
              <a:off x="4448" y="1350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119"/>
            <p:cNvSpPr txBox="1">
              <a:spLocks noChangeArrowheads="1"/>
            </p:cNvSpPr>
            <p:nvPr/>
          </p:nvSpPr>
          <p:spPr bwMode="auto">
            <a:xfrm>
              <a:off x="4412" y="1168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90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3577" y="1277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121"/>
            <p:cNvSpPr txBox="1">
              <a:spLocks noChangeArrowheads="1"/>
            </p:cNvSpPr>
            <p:nvPr/>
          </p:nvSpPr>
          <p:spPr bwMode="auto">
            <a:xfrm>
              <a:off x="3737" y="1095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21" name="Object 122"/>
            <p:cNvGraphicFramePr>
              <a:graphicFrameLocks noChangeAspect="1"/>
            </p:cNvGraphicFramePr>
            <p:nvPr/>
          </p:nvGraphicFramePr>
          <p:xfrm>
            <a:off x="5265" y="1361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39680" progId="Equation.3">
                    <p:embed/>
                  </p:oleObj>
                </mc:Choice>
                <mc:Fallback>
                  <p:oleObj name="Equation" r:id="rId10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5" y="1361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23"/>
            <p:cNvSpPr txBox="1">
              <a:spLocks noChangeArrowheads="1"/>
            </p:cNvSpPr>
            <p:nvPr/>
          </p:nvSpPr>
          <p:spPr bwMode="auto">
            <a:xfrm>
              <a:off x="4663" y="1522"/>
              <a:ext cx="9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Reference 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(</a:t>
              </a: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phasor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23" name="Object 124"/>
            <p:cNvGraphicFramePr>
              <a:graphicFrameLocks noChangeAspect="1"/>
            </p:cNvGraphicFramePr>
            <p:nvPr/>
          </p:nvGraphicFramePr>
          <p:xfrm>
            <a:off x="3777" y="1487"/>
            <a:ext cx="59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240" imgH="190440" progId="Equation.3">
                    <p:embed/>
                  </p:oleObj>
                </mc:Choice>
                <mc:Fallback>
                  <p:oleObj name="Equation" r:id="rId12" imgW="444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1487"/>
                          <a:ext cx="59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41"/>
          <p:cNvGrpSpPr>
            <a:grpSpLocks/>
          </p:cNvGrpSpPr>
          <p:nvPr/>
        </p:nvGrpSpPr>
        <p:grpSpPr bwMode="auto">
          <a:xfrm>
            <a:off x="5562600" y="3886200"/>
            <a:ext cx="2971800" cy="1808162"/>
            <a:chOff x="3456" y="2173"/>
            <a:chExt cx="1872" cy="1139"/>
          </a:xfrm>
        </p:grpSpPr>
        <p:graphicFrame>
          <p:nvGraphicFramePr>
            <p:cNvPr id="25" name="Object 127"/>
            <p:cNvGraphicFramePr>
              <a:graphicFrameLocks noChangeAspect="1"/>
            </p:cNvGraphicFramePr>
            <p:nvPr/>
          </p:nvGraphicFramePr>
          <p:xfrm>
            <a:off x="3666" y="2303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9680" imgH="139680" progId="Equation.3">
                    <p:embed/>
                  </p:oleObj>
                </mc:Choice>
                <mc:Fallback>
                  <p:oleObj name="Equation" r:id="rId14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2303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28"/>
            <p:cNvGraphicFramePr>
              <a:graphicFrameLocks noChangeAspect="1"/>
            </p:cNvGraphicFramePr>
            <p:nvPr/>
          </p:nvGraphicFramePr>
          <p:xfrm>
            <a:off x="4416" y="2290"/>
            <a:ext cx="65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82400" imgH="190440" progId="Equation.3">
                    <p:embed/>
                  </p:oleObj>
                </mc:Choice>
                <mc:Fallback>
                  <p:oleObj name="Equation" r:id="rId16" imgW="4824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290"/>
                          <a:ext cx="65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129"/>
            <p:cNvSpPr>
              <a:spLocks noChangeShapeType="1"/>
            </p:cNvSpPr>
            <p:nvPr/>
          </p:nvSpPr>
          <p:spPr bwMode="auto">
            <a:xfrm>
              <a:off x="3456" y="2898"/>
              <a:ext cx="148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130"/>
            <p:cNvSpPr>
              <a:spLocks noChangeShapeType="1"/>
            </p:cNvSpPr>
            <p:nvPr/>
          </p:nvSpPr>
          <p:spPr bwMode="auto">
            <a:xfrm flipV="1">
              <a:off x="3456" y="2200"/>
              <a:ext cx="864" cy="6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31"/>
            <p:cNvSpPr>
              <a:spLocks noChangeShapeType="1"/>
            </p:cNvSpPr>
            <p:nvPr/>
          </p:nvSpPr>
          <p:spPr bwMode="auto">
            <a:xfrm flipV="1">
              <a:off x="4320" y="2173"/>
              <a:ext cx="9" cy="7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132"/>
            <p:cNvSpPr>
              <a:spLocks noChangeShapeType="1"/>
            </p:cNvSpPr>
            <p:nvPr/>
          </p:nvSpPr>
          <p:spPr bwMode="auto">
            <a:xfrm>
              <a:off x="3492" y="2898"/>
              <a:ext cx="87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133"/>
            <p:cNvSpPr>
              <a:spLocks noChangeShapeType="1"/>
            </p:cNvSpPr>
            <p:nvPr/>
          </p:nvSpPr>
          <p:spPr bwMode="auto">
            <a:xfrm>
              <a:off x="4320" y="2790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134"/>
            <p:cNvSpPr>
              <a:spLocks noChangeShapeType="1"/>
            </p:cNvSpPr>
            <p:nvPr/>
          </p:nvSpPr>
          <p:spPr bwMode="auto">
            <a:xfrm>
              <a:off x="4465" y="2790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Text Box 135"/>
            <p:cNvSpPr txBox="1">
              <a:spLocks noChangeArrowheads="1"/>
            </p:cNvSpPr>
            <p:nvPr/>
          </p:nvSpPr>
          <p:spPr bwMode="auto">
            <a:xfrm>
              <a:off x="4416" y="2608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90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34" name="Freeform 136"/>
            <p:cNvSpPr>
              <a:spLocks/>
            </p:cNvSpPr>
            <p:nvPr/>
          </p:nvSpPr>
          <p:spPr bwMode="auto">
            <a:xfrm>
              <a:off x="3673" y="2717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Box 137"/>
            <p:cNvSpPr txBox="1">
              <a:spLocks noChangeArrowheads="1"/>
            </p:cNvSpPr>
            <p:nvPr/>
          </p:nvSpPr>
          <p:spPr bwMode="auto">
            <a:xfrm>
              <a:off x="3833" y="2535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36" name="Object 138"/>
            <p:cNvGraphicFramePr>
              <a:graphicFrameLocks noChangeAspect="1"/>
            </p:cNvGraphicFramePr>
            <p:nvPr/>
          </p:nvGraphicFramePr>
          <p:xfrm>
            <a:off x="4944" y="2801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120" imgH="139680" progId="Equation.3">
                    <p:embed/>
                  </p:oleObj>
                </mc:Choice>
                <mc:Fallback>
                  <p:oleObj name="Equation" r:id="rId18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801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139"/>
            <p:cNvSpPr txBox="1">
              <a:spLocks noChangeArrowheads="1"/>
            </p:cNvSpPr>
            <p:nvPr/>
          </p:nvSpPr>
          <p:spPr bwMode="auto">
            <a:xfrm>
              <a:off x="4416" y="2962"/>
              <a:ext cx="9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Reference 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(</a:t>
              </a: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phasor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38" name="Object 140"/>
            <p:cNvGraphicFramePr>
              <a:graphicFrameLocks noChangeAspect="1"/>
            </p:cNvGraphicFramePr>
            <p:nvPr/>
          </p:nvGraphicFramePr>
          <p:xfrm>
            <a:off x="4078" y="2961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39680" imgH="139680" progId="Equation.3">
                    <p:embed/>
                  </p:oleObj>
                </mc:Choice>
                <mc:Fallback>
                  <p:oleObj name="Equation" r:id="rId1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2961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131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Series RL Circuit - </a:t>
            </a:r>
            <a:r>
              <a:rPr lang="en-US" sz="2800" dirty="0"/>
              <a:t>Waveforms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035543"/>
              </p:ext>
            </p:extLst>
          </p:nvPr>
        </p:nvGraphicFramePr>
        <p:xfrm>
          <a:off x="614363" y="1655763"/>
          <a:ext cx="296068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655763"/>
                        <a:ext cx="296068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457200" y="5410200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5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current lags behind the voltage by a phase angle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</a:t>
            </a: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200400" y="2773362"/>
            <a:ext cx="5622925" cy="2636838"/>
            <a:chOff x="2218" y="1296"/>
            <a:chExt cx="3542" cy="1661"/>
          </a:xfrm>
        </p:grpSpPr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2229" y="2300"/>
              <a:ext cx="3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2399" y="1329"/>
              <a:ext cx="0" cy="1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399" y="1868"/>
              <a:ext cx="3119" cy="883"/>
              <a:chOff x="1152" y="1964"/>
              <a:chExt cx="5190" cy="1564"/>
            </a:xfrm>
          </p:grpSpPr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1152" y="1980"/>
                <a:ext cx="1728" cy="772"/>
              </a:xfrm>
              <a:custGeom>
                <a:avLst/>
                <a:gdLst>
                  <a:gd name="T0" fmla="*/ 0 w 1728"/>
                  <a:gd name="T1" fmla="*/ 517 h 1152"/>
                  <a:gd name="T2" fmla="*/ 864 w 1728"/>
                  <a:gd name="T3" fmla="*/ 0 h 1152"/>
                  <a:gd name="T4" fmla="*/ 1728 w 1728"/>
                  <a:gd name="T5" fmla="*/ 517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 flipV="1">
                <a:off x="2880" y="2756"/>
                <a:ext cx="1728" cy="772"/>
              </a:xfrm>
              <a:custGeom>
                <a:avLst/>
                <a:gdLst>
                  <a:gd name="T0" fmla="*/ 0 w 1728"/>
                  <a:gd name="T1" fmla="*/ 517 h 1152"/>
                  <a:gd name="T2" fmla="*/ 864 w 1728"/>
                  <a:gd name="T3" fmla="*/ 0 h 1152"/>
                  <a:gd name="T4" fmla="*/ 1728 w 1728"/>
                  <a:gd name="T5" fmla="*/ 517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614" y="1964"/>
                <a:ext cx="1728" cy="772"/>
              </a:xfrm>
              <a:custGeom>
                <a:avLst/>
                <a:gdLst>
                  <a:gd name="T0" fmla="*/ 0 w 1728"/>
                  <a:gd name="T1" fmla="*/ 517 h 1152"/>
                  <a:gd name="T2" fmla="*/ 864 w 1728"/>
                  <a:gd name="T3" fmla="*/ 0 h 1152"/>
                  <a:gd name="T4" fmla="*/ 1728 w 1728"/>
                  <a:gd name="T5" fmla="*/ 517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2218" y="1636"/>
              <a:ext cx="3123" cy="1321"/>
              <a:chOff x="576" y="1552"/>
              <a:chExt cx="5197" cy="2342"/>
            </a:xfrm>
          </p:grpSpPr>
          <p:sp>
            <p:nvSpPr>
              <p:cNvPr id="30" name="Freeform 35"/>
              <p:cNvSpPr>
                <a:spLocks/>
              </p:cNvSpPr>
              <p:nvPr/>
            </p:nvSpPr>
            <p:spPr bwMode="auto">
              <a:xfrm>
                <a:off x="576" y="1584"/>
                <a:ext cx="1728" cy="1152"/>
              </a:xfrm>
              <a:custGeom>
                <a:avLst/>
                <a:gdLst>
                  <a:gd name="T0" fmla="*/ 0 w 1728"/>
                  <a:gd name="T1" fmla="*/ 1152 h 1152"/>
                  <a:gd name="T2" fmla="*/ 864 w 1728"/>
                  <a:gd name="T3" fmla="*/ 0 h 1152"/>
                  <a:gd name="T4" fmla="*/ 1728 w 1728"/>
                  <a:gd name="T5" fmla="*/ 1152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36"/>
              <p:cNvSpPr>
                <a:spLocks/>
              </p:cNvSpPr>
              <p:nvPr/>
            </p:nvSpPr>
            <p:spPr bwMode="auto">
              <a:xfrm flipV="1">
                <a:off x="2304" y="2742"/>
                <a:ext cx="1728" cy="1152"/>
              </a:xfrm>
              <a:custGeom>
                <a:avLst/>
                <a:gdLst>
                  <a:gd name="T0" fmla="*/ 0 w 1728"/>
                  <a:gd name="T1" fmla="*/ 1152 h 1152"/>
                  <a:gd name="T2" fmla="*/ 864 w 1728"/>
                  <a:gd name="T3" fmla="*/ 0 h 1152"/>
                  <a:gd name="T4" fmla="*/ 1728 w 1728"/>
                  <a:gd name="T5" fmla="*/ 1152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37"/>
              <p:cNvSpPr>
                <a:spLocks/>
              </p:cNvSpPr>
              <p:nvPr/>
            </p:nvSpPr>
            <p:spPr bwMode="auto">
              <a:xfrm>
                <a:off x="4045" y="1552"/>
                <a:ext cx="1728" cy="1168"/>
              </a:xfrm>
              <a:custGeom>
                <a:avLst/>
                <a:gdLst>
                  <a:gd name="T0" fmla="*/ 0 w 1728"/>
                  <a:gd name="T1" fmla="*/ 1184 h 1152"/>
                  <a:gd name="T2" fmla="*/ 864 w 1728"/>
                  <a:gd name="T3" fmla="*/ 0 h 1152"/>
                  <a:gd name="T4" fmla="*/ 1728 w 1728"/>
                  <a:gd name="T5" fmla="*/ 1184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4649" y="2369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4718" y="2401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2928" y="187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3957" y="2304"/>
              <a:ext cx="0" cy="4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4476" y="2142"/>
              <a:ext cx="0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2702" y="2265"/>
              <a:ext cx="3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3312" y="225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3744" y="2256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3/2</a:t>
              </a: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4320" y="2256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2676" y="129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2745" y="1458"/>
              <a:ext cx="0" cy="1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3222" y="1776"/>
              <a:ext cx="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3299" y="2011"/>
              <a:ext cx="0" cy="13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2218" y="2304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2226" y="2499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54"/>
            <p:cNvSpPr txBox="1">
              <a:spLocks noChangeArrowheads="1"/>
            </p:cNvSpPr>
            <p:nvPr/>
          </p:nvSpPr>
          <p:spPr bwMode="auto">
            <a:xfrm>
              <a:off x="2226" y="2531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>
              <a:off x="3424" y="2064"/>
              <a:ext cx="0" cy="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183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2. Series RC Circuit – </a:t>
            </a:r>
            <a:r>
              <a:rPr lang="en-US" sz="2800" dirty="0" err="1"/>
              <a:t>Phasor</a:t>
            </a:r>
            <a:r>
              <a:rPr lang="en-US" sz="2800" dirty="0"/>
              <a:t> diagram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0115"/>
              </p:ext>
            </p:extLst>
          </p:nvPr>
        </p:nvGraphicFramePr>
        <p:xfrm>
          <a:off x="685800" y="2286000"/>
          <a:ext cx="37338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800" imgH="1905000" progId="Equation.3">
                  <p:embed/>
                </p:oleObj>
              </mc:Choice>
              <mc:Fallback>
                <p:oleObj name="Equation" r:id="rId3" imgW="1955800" imgH="190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37338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4727813" y="1790700"/>
            <a:ext cx="3882787" cy="2628900"/>
            <a:chOff x="3552" y="765"/>
            <a:chExt cx="1796" cy="1275"/>
          </a:xfrm>
        </p:grpSpPr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3856" y="765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4416" y="79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" name="Line 64"/>
            <p:cNvSpPr>
              <a:spLocks noChangeShapeType="1"/>
            </p:cNvSpPr>
            <p:nvPr/>
          </p:nvSpPr>
          <p:spPr bwMode="auto">
            <a:xfrm flipV="1">
              <a:off x="3856" y="1425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" name="Object 65"/>
            <p:cNvGraphicFramePr>
              <a:graphicFrameLocks noChangeAspect="1"/>
            </p:cNvGraphicFramePr>
            <p:nvPr/>
          </p:nvGraphicFramePr>
          <p:xfrm>
            <a:off x="3552" y="1472"/>
            <a:ext cx="25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5" imgW="301680" imgH="301680" progId="SmartDraw.2">
                    <p:embed/>
                  </p:oleObj>
                </mc:Choice>
                <mc:Fallback>
                  <p:oleObj name="SmartDraw" r:id="rId5" imgW="301680" imgH="3016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472"/>
                          <a:ext cx="25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5280" y="1122"/>
              <a:ext cx="0" cy="9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 flipH="1">
              <a:off x="3676" y="2032"/>
              <a:ext cx="160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8"/>
            <p:cNvSpPr>
              <a:spLocks noChangeShapeType="1"/>
            </p:cNvSpPr>
            <p:nvPr/>
          </p:nvSpPr>
          <p:spPr bwMode="auto">
            <a:xfrm>
              <a:off x="3688" y="1825"/>
              <a:ext cx="3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9"/>
            <p:cNvSpPr>
              <a:spLocks noChangeShapeType="1"/>
            </p:cNvSpPr>
            <p:nvPr/>
          </p:nvSpPr>
          <p:spPr bwMode="auto">
            <a:xfrm flipV="1">
              <a:off x="3698" y="1119"/>
              <a:ext cx="0" cy="3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70"/>
            <p:cNvSpPr txBox="1">
              <a:spLocks noChangeArrowheads="1"/>
            </p:cNvSpPr>
            <p:nvPr/>
          </p:nvSpPr>
          <p:spPr bwMode="auto">
            <a:xfrm>
              <a:off x="3894" y="1476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itchFamily="18" charset="0"/>
                </a:rPr>
                <a:t>v(t)</a:t>
              </a:r>
            </a:p>
          </p:txBody>
        </p:sp>
        <p:sp>
          <p:nvSpPr>
            <p:cNvPr id="17" name="Text Box 71"/>
            <p:cNvSpPr txBox="1">
              <a:spLocks noChangeArrowheads="1"/>
            </p:cNvSpPr>
            <p:nvPr/>
          </p:nvSpPr>
          <p:spPr bwMode="auto">
            <a:xfrm>
              <a:off x="4456" y="1512"/>
              <a:ext cx="3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itchFamily="18" charset="0"/>
                </a:rPr>
                <a:t>i(t)</a:t>
              </a:r>
            </a:p>
          </p:txBody>
        </p:sp>
        <p:sp>
          <p:nvSpPr>
            <p:cNvPr id="18" name="Arc 72"/>
            <p:cNvSpPr>
              <a:spLocks/>
            </p:cNvSpPr>
            <p:nvPr/>
          </p:nvSpPr>
          <p:spPr bwMode="auto">
            <a:xfrm rot="-2218573">
              <a:off x="4372" y="1367"/>
              <a:ext cx="664" cy="496"/>
            </a:xfrm>
            <a:custGeom>
              <a:avLst/>
              <a:gdLst>
                <a:gd name="T0" fmla="*/ 0 w 21600"/>
                <a:gd name="T1" fmla="*/ 0 h 42471"/>
                <a:gd name="T2" fmla="*/ 0 w 21600"/>
                <a:gd name="T3" fmla="*/ 0 h 42471"/>
                <a:gd name="T4" fmla="*/ 0 w 21600"/>
                <a:gd name="T5" fmla="*/ 0 h 4247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471"/>
                <a:gd name="T11" fmla="*/ 21600 w 21600"/>
                <a:gd name="T12" fmla="*/ 42471 h 42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4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385"/>
                    <a:pt x="15021" y="39948"/>
                    <a:pt x="5565" y="42470"/>
                  </a:cubicBezTo>
                </a:path>
                <a:path w="21600" h="424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385"/>
                    <a:pt x="15021" y="39948"/>
                    <a:pt x="5565" y="424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73"/>
            <p:cNvSpPr>
              <a:spLocks noChangeShapeType="1"/>
            </p:cNvSpPr>
            <p:nvPr/>
          </p:nvSpPr>
          <p:spPr bwMode="auto">
            <a:xfrm>
              <a:off x="3694" y="1112"/>
              <a:ext cx="6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4"/>
            <p:cNvSpPr>
              <a:spLocks noChangeShapeType="1"/>
            </p:cNvSpPr>
            <p:nvPr/>
          </p:nvSpPr>
          <p:spPr bwMode="auto">
            <a:xfrm>
              <a:off x="3882" y="1116"/>
              <a:ext cx="300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5"/>
            <p:cNvSpPr>
              <a:spLocks noChangeShapeType="1"/>
            </p:cNvSpPr>
            <p:nvPr/>
          </p:nvSpPr>
          <p:spPr bwMode="auto">
            <a:xfrm>
              <a:off x="3896" y="1025"/>
              <a:ext cx="39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76"/>
            <p:cNvSpPr>
              <a:spLocks noChangeShapeType="1"/>
            </p:cNvSpPr>
            <p:nvPr/>
          </p:nvSpPr>
          <p:spPr bwMode="auto">
            <a:xfrm flipV="1">
              <a:off x="3935" y="1023"/>
              <a:ext cx="40" cy="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77"/>
            <p:cNvSpPr>
              <a:spLocks noChangeShapeType="1"/>
            </p:cNvSpPr>
            <p:nvPr/>
          </p:nvSpPr>
          <p:spPr bwMode="auto">
            <a:xfrm>
              <a:off x="3975" y="1025"/>
              <a:ext cx="39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78"/>
            <p:cNvSpPr>
              <a:spLocks noChangeShapeType="1"/>
            </p:cNvSpPr>
            <p:nvPr/>
          </p:nvSpPr>
          <p:spPr bwMode="auto">
            <a:xfrm flipV="1">
              <a:off x="4014" y="1023"/>
              <a:ext cx="41" cy="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auto">
            <a:xfrm>
              <a:off x="4056" y="1025"/>
              <a:ext cx="39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 flipV="1">
              <a:off x="4095" y="1023"/>
              <a:ext cx="40" cy="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1"/>
            <p:cNvSpPr>
              <a:spLocks noChangeShapeType="1"/>
            </p:cNvSpPr>
            <p:nvPr/>
          </p:nvSpPr>
          <p:spPr bwMode="auto">
            <a:xfrm>
              <a:off x="4135" y="1025"/>
              <a:ext cx="39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2"/>
            <p:cNvSpPr>
              <a:spLocks noChangeShapeType="1"/>
            </p:cNvSpPr>
            <p:nvPr/>
          </p:nvSpPr>
          <p:spPr bwMode="auto">
            <a:xfrm flipV="1">
              <a:off x="4174" y="1112"/>
              <a:ext cx="21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 flipV="1">
              <a:off x="3876" y="1023"/>
              <a:ext cx="20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0"/>
            <p:cNvSpPr>
              <a:spLocks noChangeShapeType="1"/>
            </p:cNvSpPr>
            <p:nvPr/>
          </p:nvSpPr>
          <p:spPr bwMode="auto">
            <a:xfrm flipH="1">
              <a:off x="5320" y="1112"/>
              <a:ext cx="28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91"/>
            <p:cNvSpPr>
              <a:spLocks noChangeShapeType="1"/>
            </p:cNvSpPr>
            <p:nvPr/>
          </p:nvSpPr>
          <p:spPr bwMode="auto">
            <a:xfrm>
              <a:off x="4424" y="1112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95"/>
            <p:cNvGrpSpPr>
              <a:grpSpLocks/>
            </p:cNvGrpSpPr>
            <p:nvPr/>
          </p:nvGrpSpPr>
          <p:grpSpPr bwMode="auto">
            <a:xfrm>
              <a:off x="4368" y="1000"/>
              <a:ext cx="96" cy="200"/>
              <a:chOff x="2880" y="768"/>
              <a:chExt cx="96" cy="200"/>
            </a:xfrm>
          </p:grpSpPr>
          <p:sp>
            <p:nvSpPr>
              <p:cNvPr id="33" name="Line 92"/>
              <p:cNvSpPr>
                <a:spLocks noChangeShapeType="1"/>
              </p:cNvSpPr>
              <p:nvPr/>
            </p:nvSpPr>
            <p:spPr bwMode="auto">
              <a:xfrm>
                <a:off x="2880" y="76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94"/>
              <p:cNvSpPr>
                <a:spLocks/>
              </p:cNvSpPr>
              <p:nvPr/>
            </p:nvSpPr>
            <p:spPr bwMode="auto">
              <a:xfrm>
                <a:off x="2925" y="768"/>
                <a:ext cx="51" cy="200"/>
              </a:xfrm>
              <a:custGeom>
                <a:avLst/>
                <a:gdLst>
                  <a:gd name="T0" fmla="*/ 51 w 51"/>
                  <a:gd name="T1" fmla="*/ 0 h 200"/>
                  <a:gd name="T2" fmla="*/ 26 w 51"/>
                  <a:gd name="T3" fmla="*/ 8 h 200"/>
                  <a:gd name="T4" fmla="*/ 10 w 51"/>
                  <a:gd name="T5" fmla="*/ 58 h 200"/>
                  <a:gd name="T6" fmla="*/ 43 w 51"/>
                  <a:gd name="T7" fmla="*/ 200 h 2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"/>
                  <a:gd name="T13" fmla="*/ 0 h 200"/>
                  <a:gd name="T14" fmla="*/ 51 w 51"/>
                  <a:gd name="T15" fmla="*/ 200 h 2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" h="200">
                    <a:moveTo>
                      <a:pt x="51" y="0"/>
                    </a:moveTo>
                    <a:cubicBezTo>
                      <a:pt x="43" y="3"/>
                      <a:pt x="31" y="1"/>
                      <a:pt x="26" y="8"/>
                    </a:cubicBezTo>
                    <a:cubicBezTo>
                      <a:pt x="16" y="22"/>
                      <a:pt x="10" y="58"/>
                      <a:pt x="10" y="58"/>
                    </a:cubicBezTo>
                    <a:cubicBezTo>
                      <a:pt x="15" y="133"/>
                      <a:pt x="0" y="157"/>
                      <a:pt x="43" y="20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98"/>
          <p:cNvGrpSpPr>
            <a:grpSpLocks/>
          </p:cNvGrpSpPr>
          <p:nvPr/>
        </p:nvGrpSpPr>
        <p:grpSpPr bwMode="auto">
          <a:xfrm>
            <a:off x="5029200" y="4648200"/>
            <a:ext cx="3325813" cy="1447800"/>
            <a:chOff x="3545" y="2160"/>
            <a:chExt cx="2095" cy="912"/>
          </a:xfrm>
        </p:grpSpPr>
        <p:graphicFrame>
          <p:nvGraphicFramePr>
            <p:cNvPr id="36" name="Object 40"/>
            <p:cNvGraphicFramePr>
              <a:graphicFrameLocks noChangeAspect="1"/>
            </p:cNvGraphicFramePr>
            <p:nvPr/>
          </p:nvGraphicFramePr>
          <p:xfrm>
            <a:off x="3888" y="2777"/>
            <a:ext cx="18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9680" imgH="152280" progId="Equation.3">
                    <p:embed/>
                  </p:oleObj>
                </mc:Choice>
                <mc:Fallback>
                  <p:oleObj name="Equation" r:id="rId7" imgW="1396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777"/>
                          <a:ext cx="18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1"/>
            <p:cNvGraphicFramePr>
              <a:graphicFrameLocks noChangeAspect="1"/>
            </p:cNvGraphicFramePr>
            <p:nvPr/>
          </p:nvGraphicFramePr>
          <p:xfrm>
            <a:off x="4416" y="2770"/>
            <a:ext cx="72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45760" imgH="190440" progId="Equation.3">
                    <p:embed/>
                  </p:oleObj>
                </mc:Choice>
                <mc:Fallback>
                  <p:oleObj name="Equation" r:id="rId9" imgW="5457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770"/>
                          <a:ext cx="72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3545" y="2370"/>
              <a:ext cx="1923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H="1" flipV="1">
              <a:off x="3545" y="2366"/>
              <a:ext cx="871" cy="70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4416" y="2347"/>
              <a:ext cx="9" cy="72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3581" y="2370"/>
              <a:ext cx="871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4416" y="2496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4544" y="2372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4528" y="240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-90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auto">
            <a:xfrm>
              <a:off x="3746" y="2371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3792" y="2312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47" name="Object 51"/>
            <p:cNvGraphicFramePr>
              <a:graphicFrameLocks noChangeAspect="1"/>
            </p:cNvGraphicFramePr>
            <p:nvPr/>
          </p:nvGraphicFramePr>
          <p:xfrm>
            <a:off x="5450" y="2273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4120" imgH="139680" progId="Equation.3">
                    <p:embed/>
                  </p:oleObj>
                </mc:Choice>
                <mc:Fallback>
                  <p:oleObj name="Equation" r:id="rId11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0" y="2273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4728" y="2184"/>
              <a:ext cx="9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sz="2000">
                  <a:latin typeface="Times New Roman" pitchFamily="18" charset="0"/>
                </a:rPr>
                <a:t>Reference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sz="1800">
                  <a:latin typeface="Times New Roman" pitchFamily="18" charset="0"/>
                </a:rPr>
                <a:t>(</a:t>
              </a:r>
              <a:r>
                <a:rPr lang="en-US" sz="1800" b="1">
                  <a:latin typeface="Times New Roman" pitchFamily="18" charset="0"/>
                </a:rPr>
                <a:t>phasor</a:t>
              </a:r>
              <a:r>
                <a:rPr lang="en-US" sz="1800"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49" name="Object 53"/>
            <p:cNvGraphicFramePr>
              <a:graphicFrameLocks noChangeAspect="1"/>
            </p:cNvGraphicFramePr>
            <p:nvPr/>
          </p:nvGraphicFramePr>
          <p:xfrm>
            <a:off x="3962" y="2160"/>
            <a:ext cx="59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4240" imgH="190440" progId="Equation.3">
                    <p:embed/>
                  </p:oleObj>
                </mc:Choice>
                <mc:Fallback>
                  <p:oleObj name="Equation" r:id="rId13" imgW="444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2160"/>
                          <a:ext cx="59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457200" y="152400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15"/>
              </a:buBlip>
            </a:pPr>
            <a:r>
              <a:rPr lang="en-US" sz="2000" b="1" dirty="0" err="1">
                <a:sym typeface="Symbol" pitchFamily="18" charset="2"/>
              </a:rPr>
              <a:t>Phasor</a:t>
            </a:r>
            <a:r>
              <a:rPr lang="en-US" sz="2000" b="1" dirty="0">
                <a:sym typeface="Symbol" pitchFamily="18" charset="2"/>
              </a:rPr>
              <a:t> Diagram - </a:t>
            </a:r>
          </a:p>
        </p:txBody>
      </p:sp>
    </p:spTree>
    <p:extLst>
      <p:ext uri="{BB962C8B-B14F-4D97-AF65-F5344CB8AC3E}">
        <p14:creationId xmlns:p14="http://schemas.microsoft.com/office/powerpoint/2010/main" val="240764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7471" y="1987811"/>
            <a:ext cx="5471630" cy="277749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Assessment </a:t>
            </a:r>
            <a:r>
              <a:rPr lang="en-US" sz="3600" dirty="0" err="1"/>
              <a:t>criteria’S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257" y="1987811"/>
            <a:ext cx="2554322" cy="277749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Assignment,   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Quiz, Mid terms and End term.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05473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Series RC Circuit</a:t>
            </a:r>
            <a:r>
              <a:rPr lang="en-US" sz="2800" b="1" dirty="0">
                <a:sym typeface="Symbol" pitchFamily="18" charset="2"/>
              </a:rPr>
              <a:t> - </a:t>
            </a:r>
            <a:r>
              <a:rPr lang="en-US" sz="2800" dirty="0">
                <a:sym typeface="Symbol" pitchFamily="18" charset="2"/>
              </a:rPr>
              <a:t>Complex Impedance</a:t>
            </a:r>
            <a:r>
              <a:rPr lang="en-US" sz="2800" dirty="0"/>
              <a:t> 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1524000"/>
            <a:ext cx="297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b="1" dirty="0">
                <a:sym typeface="Symbol" pitchFamily="18" charset="2"/>
              </a:rPr>
              <a:t>Complex Impedance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881374"/>
              </p:ext>
            </p:extLst>
          </p:nvPr>
        </p:nvGraphicFramePr>
        <p:xfrm>
          <a:off x="990600" y="2185988"/>
          <a:ext cx="4513262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1435100" progId="Equation.3">
                  <p:embed/>
                </p:oleObj>
              </mc:Choice>
              <mc:Fallback>
                <p:oleObj name="Equation" r:id="rId4" imgW="2057400" imgH="143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85988"/>
                        <a:ext cx="4513262" cy="314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381000" y="541020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phase difference between V &amp; I  is termed as phase angle 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.</a:t>
            </a:r>
          </a:p>
          <a:p>
            <a:pPr marL="469900" marR="0" lvl="0" indent="-469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 is the 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Impedance angle</a:t>
            </a:r>
          </a:p>
          <a:p>
            <a:pPr marL="469900" marR="0" lvl="0" indent="-469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Tx/>
              <a:buFont typeface="Wingdings" pitchFamily="2" charset="2"/>
              <a:buChar char="ü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</p:txBody>
      </p: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5562600" y="3706812"/>
            <a:ext cx="3325813" cy="1550988"/>
            <a:chOff x="3504" y="2170"/>
            <a:chExt cx="2095" cy="977"/>
          </a:xfrm>
        </p:grpSpPr>
        <p:graphicFrame>
          <p:nvGraphicFramePr>
            <p:cNvPr id="10" name="Object 52"/>
            <p:cNvGraphicFramePr>
              <a:graphicFrameLocks noChangeAspect="1"/>
            </p:cNvGraphicFramePr>
            <p:nvPr/>
          </p:nvGraphicFramePr>
          <p:xfrm>
            <a:off x="3847" y="278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139680" progId="Equation.3">
                    <p:embed/>
                  </p:oleObj>
                </mc:Choice>
                <mc:Fallback>
                  <p:oleObj name="Equation" r:id="rId6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2785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3"/>
            <p:cNvGraphicFramePr>
              <a:graphicFrameLocks noChangeAspect="1"/>
            </p:cNvGraphicFramePr>
            <p:nvPr/>
          </p:nvGraphicFramePr>
          <p:xfrm>
            <a:off x="4368" y="2688"/>
            <a:ext cx="720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8720" imgH="355320" progId="Equation.3">
                    <p:embed/>
                  </p:oleObj>
                </mc:Choice>
                <mc:Fallback>
                  <p:oleObj name="Equation" r:id="rId8" imgW="55872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688"/>
                          <a:ext cx="720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54"/>
            <p:cNvSpPr>
              <a:spLocks noChangeShapeType="1"/>
            </p:cNvSpPr>
            <p:nvPr/>
          </p:nvSpPr>
          <p:spPr bwMode="auto">
            <a:xfrm>
              <a:off x="3504" y="2370"/>
              <a:ext cx="192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5"/>
            <p:cNvSpPr>
              <a:spLocks noChangeShapeType="1"/>
            </p:cNvSpPr>
            <p:nvPr/>
          </p:nvSpPr>
          <p:spPr bwMode="auto">
            <a:xfrm flipH="1" flipV="1">
              <a:off x="3504" y="2366"/>
              <a:ext cx="871" cy="7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 flipV="1">
              <a:off x="4375" y="2347"/>
              <a:ext cx="9" cy="7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>
              <a:off x="3540" y="2370"/>
              <a:ext cx="87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>
              <a:off x="4375" y="2496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4503" y="2372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60"/>
            <p:cNvSpPr txBox="1">
              <a:spLocks noChangeArrowheads="1"/>
            </p:cNvSpPr>
            <p:nvPr/>
          </p:nvSpPr>
          <p:spPr bwMode="auto">
            <a:xfrm>
              <a:off x="4487" y="240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-90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9" name="Freeform 61"/>
            <p:cNvSpPr>
              <a:spLocks/>
            </p:cNvSpPr>
            <p:nvPr/>
          </p:nvSpPr>
          <p:spPr bwMode="auto">
            <a:xfrm>
              <a:off x="3705" y="2371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2"/>
            <p:cNvSpPr txBox="1">
              <a:spLocks noChangeArrowheads="1"/>
            </p:cNvSpPr>
            <p:nvPr/>
          </p:nvSpPr>
          <p:spPr bwMode="auto">
            <a:xfrm>
              <a:off x="3751" y="2312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21" name="Object 63"/>
            <p:cNvGraphicFramePr>
              <a:graphicFrameLocks noChangeAspect="1"/>
            </p:cNvGraphicFramePr>
            <p:nvPr/>
          </p:nvGraphicFramePr>
          <p:xfrm>
            <a:off x="5409" y="2273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39680" progId="Equation.3">
                    <p:embed/>
                  </p:oleObj>
                </mc:Choice>
                <mc:Fallback>
                  <p:oleObj name="Equation" r:id="rId10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9" y="2273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64"/>
            <p:cNvSpPr txBox="1">
              <a:spLocks noChangeArrowheads="1"/>
            </p:cNvSpPr>
            <p:nvPr/>
          </p:nvSpPr>
          <p:spPr bwMode="auto">
            <a:xfrm>
              <a:off x="4687" y="2184"/>
              <a:ext cx="9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sz="2000">
                  <a:latin typeface="Times New Roman" pitchFamily="18" charset="0"/>
                </a:rPr>
                <a:t>Reference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sz="1800">
                  <a:latin typeface="Times New Roman" pitchFamily="18" charset="0"/>
                </a:rPr>
                <a:t>(</a:t>
              </a:r>
              <a:r>
                <a:rPr lang="en-US" sz="1800" b="1">
                  <a:latin typeface="Times New Roman" pitchFamily="18" charset="0"/>
                </a:rPr>
                <a:t>phasor</a:t>
              </a:r>
              <a:r>
                <a:rPr lang="en-US" sz="1800"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23" name="Object 65"/>
            <p:cNvGraphicFramePr>
              <a:graphicFrameLocks noChangeAspect="1"/>
            </p:cNvGraphicFramePr>
            <p:nvPr/>
          </p:nvGraphicFramePr>
          <p:xfrm>
            <a:off x="4126" y="2170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80" imgH="139680" progId="Equation.3">
                    <p:embed/>
                  </p:oleObj>
                </mc:Choice>
                <mc:Fallback>
                  <p:oleObj name="Equation" r:id="rId1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" y="2170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5513388" y="1905000"/>
            <a:ext cx="3325812" cy="1447800"/>
            <a:chOff x="3545" y="672"/>
            <a:chExt cx="2095" cy="912"/>
          </a:xfrm>
        </p:grpSpPr>
        <p:graphicFrame>
          <p:nvGraphicFramePr>
            <p:cNvPr id="25" name="Object 37"/>
            <p:cNvGraphicFramePr>
              <a:graphicFrameLocks noChangeAspect="1"/>
            </p:cNvGraphicFramePr>
            <p:nvPr/>
          </p:nvGraphicFramePr>
          <p:xfrm>
            <a:off x="3600" y="1296"/>
            <a:ext cx="52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480" imgH="152280" progId="Equation.3">
                    <p:embed/>
                  </p:oleObj>
                </mc:Choice>
                <mc:Fallback>
                  <p:oleObj name="Equation" r:id="rId14" imgW="3934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96"/>
                          <a:ext cx="528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8"/>
            <p:cNvGraphicFramePr>
              <a:graphicFrameLocks noChangeAspect="1"/>
            </p:cNvGraphicFramePr>
            <p:nvPr/>
          </p:nvGraphicFramePr>
          <p:xfrm>
            <a:off x="4416" y="1282"/>
            <a:ext cx="72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45760" imgH="190440" progId="Equation.3">
                    <p:embed/>
                  </p:oleObj>
                </mc:Choice>
                <mc:Fallback>
                  <p:oleObj name="Equation" r:id="rId16" imgW="5457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282"/>
                          <a:ext cx="72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3545" y="882"/>
              <a:ext cx="1923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 flipV="1">
              <a:off x="3545" y="878"/>
              <a:ext cx="871" cy="70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V="1">
              <a:off x="4416" y="859"/>
              <a:ext cx="9" cy="72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3581" y="882"/>
              <a:ext cx="871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4416" y="1008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4544" y="884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4528" y="9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-90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746" y="883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3792" y="824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36" name="Object 48"/>
            <p:cNvGraphicFramePr>
              <a:graphicFrameLocks noChangeAspect="1"/>
            </p:cNvGraphicFramePr>
            <p:nvPr/>
          </p:nvGraphicFramePr>
          <p:xfrm>
            <a:off x="5450" y="785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120" imgH="139680" progId="Equation.3">
                    <p:embed/>
                  </p:oleObj>
                </mc:Choice>
                <mc:Fallback>
                  <p:oleObj name="Equation" r:id="rId18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0" y="785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4728" y="696"/>
              <a:ext cx="9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sz="2000">
                  <a:latin typeface="Times New Roman" pitchFamily="18" charset="0"/>
                </a:rPr>
                <a:t>Reference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sz="1800">
                  <a:latin typeface="Times New Roman" pitchFamily="18" charset="0"/>
                </a:rPr>
                <a:t>(</a:t>
              </a:r>
              <a:r>
                <a:rPr lang="en-US" sz="1800" b="1">
                  <a:latin typeface="Times New Roman" pitchFamily="18" charset="0"/>
                </a:rPr>
                <a:t>phasor</a:t>
              </a:r>
              <a:r>
                <a:rPr lang="en-US" sz="1800"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38" name="Object 50"/>
            <p:cNvGraphicFramePr>
              <a:graphicFrameLocks noChangeAspect="1"/>
            </p:cNvGraphicFramePr>
            <p:nvPr/>
          </p:nvGraphicFramePr>
          <p:xfrm>
            <a:off x="3962" y="672"/>
            <a:ext cx="59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44240" imgH="190440" progId="Equation.3">
                    <p:embed/>
                  </p:oleObj>
                </mc:Choice>
                <mc:Fallback>
                  <p:oleObj name="Equation" r:id="rId19" imgW="444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672"/>
                          <a:ext cx="59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786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Series RC Circuit - </a:t>
            </a:r>
            <a:r>
              <a:rPr lang="en-US" sz="2800" dirty="0"/>
              <a:t>Wave forms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648342"/>
              </p:ext>
            </p:extLst>
          </p:nvPr>
        </p:nvGraphicFramePr>
        <p:xfrm>
          <a:off x="614363" y="1655763"/>
          <a:ext cx="296068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655763"/>
                        <a:ext cx="296068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533400" y="5562600"/>
            <a:ext cx="800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5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current Leads behind the voltage by a phase angle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</a:t>
            </a:r>
          </a:p>
        </p:txBody>
      </p: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352800" y="2524125"/>
            <a:ext cx="5105400" cy="2962275"/>
            <a:chOff x="2256" y="1104"/>
            <a:chExt cx="3456" cy="1824"/>
          </a:xfrm>
        </p:grpSpPr>
        <p:sp>
          <p:nvSpPr>
            <p:cNvPr id="9" name="Line 60"/>
            <p:cNvSpPr>
              <a:spLocks noChangeShapeType="1"/>
            </p:cNvSpPr>
            <p:nvPr/>
          </p:nvSpPr>
          <p:spPr bwMode="auto">
            <a:xfrm>
              <a:off x="2256" y="2164"/>
              <a:ext cx="3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4684" y="1440"/>
              <a:ext cx="1017" cy="719"/>
            </a:xfrm>
            <a:custGeom>
              <a:avLst/>
              <a:gdLst>
                <a:gd name="T0" fmla="*/ 0 w 1728"/>
                <a:gd name="T1" fmla="*/ 449 h 1152"/>
                <a:gd name="T2" fmla="*/ 299 w 1728"/>
                <a:gd name="T3" fmla="*/ 0 h 1152"/>
                <a:gd name="T4" fmla="*/ 599 w 1728"/>
                <a:gd name="T5" fmla="*/ 449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4"/>
            <p:cNvSpPr>
              <a:spLocks/>
            </p:cNvSpPr>
            <p:nvPr/>
          </p:nvSpPr>
          <p:spPr bwMode="auto">
            <a:xfrm>
              <a:off x="2643" y="1459"/>
              <a:ext cx="1017" cy="710"/>
            </a:xfrm>
            <a:custGeom>
              <a:avLst/>
              <a:gdLst>
                <a:gd name="T0" fmla="*/ 0 w 1728"/>
                <a:gd name="T1" fmla="*/ 438 h 1152"/>
                <a:gd name="T2" fmla="*/ 299 w 1728"/>
                <a:gd name="T3" fmla="*/ 0 h 1152"/>
                <a:gd name="T4" fmla="*/ 599 w 1728"/>
                <a:gd name="T5" fmla="*/ 438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5"/>
            <p:cNvSpPr>
              <a:spLocks/>
            </p:cNvSpPr>
            <p:nvPr/>
          </p:nvSpPr>
          <p:spPr bwMode="auto">
            <a:xfrm flipV="1">
              <a:off x="3660" y="2173"/>
              <a:ext cx="1016" cy="709"/>
            </a:xfrm>
            <a:custGeom>
              <a:avLst/>
              <a:gdLst>
                <a:gd name="T0" fmla="*/ 0 w 1728"/>
                <a:gd name="T1" fmla="*/ 436 h 1152"/>
                <a:gd name="T2" fmla="*/ 299 w 1728"/>
                <a:gd name="T3" fmla="*/ 0 h 1152"/>
                <a:gd name="T4" fmla="*/ 597 w 1728"/>
                <a:gd name="T5" fmla="*/ 436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66"/>
            <p:cNvSpPr>
              <a:spLocks noChangeShapeType="1"/>
            </p:cNvSpPr>
            <p:nvPr/>
          </p:nvSpPr>
          <p:spPr bwMode="auto">
            <a:xfrm flipH="1">
              <a:off x="2414" y="1104"/>
              <a:ext cx="8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7"/>
            <p:cNvSpPr>
              <a:spLocks/>
            </p:cNvSpPr>
            <p:nvPr/>
          </p:nvSpPr>
          <p:spPr bwMode="auto">
            <a:xfrm>
              <a:off x="2414" y="1693"/>
              <a:ext cx="1016" cy="475"/>
            </a:xfrm>
            <a:custGeom>
              <a:avLst/>
              <a:gdLst>
                <a:gd name="T0" fmla="*/ 0 w 1728"/>
                <a:gd name="T1" fmla="*/ 196 h 1152"/>
                <a:gd name="T2" fmla="*/ 299 w 1728"/>
                <a:gd name="T3" fmla="*/ 0 h 1152"/>
                <a:gd name="T4" fmla="*/ 597 w 1728"/>
                <a:gd name="T5" fmla="*/ 196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8"/>
            <p:cNvSpPr>
              <a:spLocks/>
            </p:cNvSpPr>
            <p:nvPr/>
          </p:nvSpPr>
          <p:spPr bwMode="auto">
            <a:xfrm flipV="1">
              <a:off x="3430" y="2171"/>
              <a:ext cx="1017" cy="476"/>
            </a:xfrm>
            <a:custGeom>
              <a:avLst/>
              <a:gdLst>
                <a:gd name="T0" fmla="*/ 0 w 1728"/>
                <a:gd name="T1" fmla="*/ 197 h 1152"/>
                <a:gd name="T2" fmla="*/ 299 w 1728"/>
                <a:gd name="T3" fmla="*/ 0 h 1152"/>
                <a:gd name="T4" fmla="*/ 599 w 1728"/>
                <a:gd name="T5" fmla="*/ 197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9"/>
            <p:cNvSpPr>
              <a:spLocks/>
            </p:cNvSpPr>
            <p:nvPr/>
          </p:nvSpPr>
          <p:spPr bwMode="auto">
            <a:xfrm>
              <a:off x="4451" y="1683"/>
              <a:ext cx="1016" cy="476"/>
            </a:xfrm>
            <a:custGeom>
              <a:avLst/>
              <a:gdLst>
                <a:gd name="T0" fmla="*/ 0 w 1728"/>
                <a:gd name="T1" fmla="*/ 197 h 1152"/>
                <a:gd name="T2" fmla="*/ 299 w 1728"/>
                <a:gd name="T3" fmla="*/ 0 h 1152"/>
                <a:gd name="T4" fmla="*/ 597 w 1728"/>
                <a:gd name="T5" fmla="*/ 197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70"/>
            <p:cNvSpPr>
              <a:spLocks noChangeShapeType="1"/>
            </p:cNvSpPr>
            <p:nvPr/>
          </p:nvSpPr>
          <p:spPr bwMode="auto">
            <a:xfrm>
              <a:off x="4752" y="2168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71"/>
            <p:cNvSpPr txBox="1">
              <a:spLocks noChangeArrowheads="1"/>
            </p:cNvSpPr>
            <p:nvPr/>
          </p:nvSpPr>
          <p:spPr bwMode="auto">
            <a:xfrm>
              <a:off x="4921" y="2128"/>
              <a:ext cx="32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>
              <a:off x="2922" y="1680"/>
              <a:ext cx="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>
              <a:off x="3430" y="201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>
              <a:off x="3936" y="2160"/>
              <a:ext cx="10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75"/>
            <p:cNvSpPr>
              <a:spLocks noChangeShapeType="1"/>
            </p:cNvSpPr>
            <p:nvPr/>
          </p:nvSpPr>
          <p:spPr bwMode="auto">
            <a:xfrm>
              <a:off x="4455" y="2016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76"/>
            <p:cNvSpPr txBox="1">
              <a:spLocks noChangeArrowheads="1"/>
            </p:cNvSpPr>
            <p:nvPr/>
          </p:nvSpPr>
          <p:spPr bwMode="auto">
            <a:xfrm>
              <a:off x="2760" y="2112"/>
              <a:ext cx="39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24" name="Text Box 77"/>
            <p:cNvSpPr txBox="1">
              <a:spLocks noChangeArrowheads="1"/>
            </p:cNvSpPr>
            <p:nvPr/>
          </p:nvSpPr>
          <p:spPr bwMode="auto">
            <a:xfrm>
              <a:off x="3312" y="2160"/>
              <a:ext cx="23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3696" y="2112"/>
              <a:ext cx="57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3/2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4320" y="2177"/>
              <a:ext cx="341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2919" y="1152"/>
              <a:ext cx="21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3072" y="1344"/>
              <a:ext cx="48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3231" y="1584"/>
              <a:ext cx="27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0" name="Line 83"/>
            <p:cNvSpPr>
              <a:spLocks noChangeShapeType="1"/>
            </p:cNvSpPr>
            <p:nvPr/>
          </p:nvSpPr>
          <p:spPr bwMode="auto">
            <a:xfrm>
              <a:off x="3303" y="1850"/>
              <a:ext cx="0" cy="1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2414" y="2646"/>
              <a:ext cx="2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85"/>
            <p:cNvSpPr txBox="1">
              <a:spLocks noChangeArrowheads="1"/>
            </p:cNvSpPr>
            <p:nvPr/>
          </p:nvSpPr>
          <p:spPr bwMode="auto">
            <a:xfrm>
              <a:off x="2482" y="2647"/>
              <a:ext cx="23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33" name="Line 86"/>
            <p:cNvSpPr>
              <a:spLocks noChangeShapeType="1"/>
            </p:cNvSpPr>
            <p:nvPr/>
          </p:nvSpPr>
          <p:spPr bwMode="auto">
            <a:xfrm>
              <a:off x="2648" y="2172"/>
              <a:ext cx="3" cy="6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36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Solved Examples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08050" marR="0" lvl="1" indent="-436563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 resistance of 50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 is connected in series with an inductance of 100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mH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 across a 230V, 50 Hz, single phase AC supply. Calculate           </a:t>
            </a:r>
          </a:p>
          <a:p>
            <a:pPr marL="908050" marR="0" lvl="1" indent="-436563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			a) impedance</a:t>
            </a:r>
          </a:p>
          <a:p>
            <a:pPr marL="495300" marR="0" lvl="0" indent="-4953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 			b) current drawn </a:t>
            </a:r>
          </a:p>
          <a:p>
            <a:pPr marL="495300" marR="0" lvl="0" indent="-4953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			c) power factor  </a:t>
            </a:r>
          </a:p>
          <a:p>
            <a:pPr marL="495300" marR="0" lvl="0" indent="-4953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			d) power consumed </a:t>
            </a:r>
          </a:p>
          <a:p>
            <a:pPr marL="495300" marR="0" lvl="0" indent="-4953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			e) Draw the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phasor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 diagram.</a:t>
            </a:r>
          </a:p>
        </p:txBody>
      </p:sp>
    </p:spTree>
    <p:extLst>
      <p:ext uri="{BB962C8B-B14F-4D97-AF65-F5344CB8AC3E}">
        <p14:creationId xmlns:p14="http://schemas.microsoft.com/office/powerpoint/2010/main" val="3603149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71487" marR="0" lvl="1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Ans.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          </a:t>
            </a:r>
          </a:p>
          <a:p>
            <a:pPr marL="908050" marR="0" lvl="1" indent="-436563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		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1279525" y="22860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a)  Z = 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1270000" y="304800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b) I = </a:t>
            </a:r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1219200" y="3838575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c) Pf   = </a:t>
            </a: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1143000" y="466725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d)  P = 759.15W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2438400" y="3886200"/>
            <a:ext cx="133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0.847 lag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78151"/>
              </p:ext>
            </p:extLst>
          </p:nvPr>
        </p:nvGraphicFramePr>
        <p:xfrm>
          <a:off x="2184400" y="3087688"/>
          <a:ext cx="2387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7893" imgH="203112" progId="Equation.3">
                  <p:embed/>
                </p:oleObj>
              </mc:Choice>
              <mc:Fallback>
                <p:oleObj name="Equation" r:id="rId4" imgW="1167893" imgH="20311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087688"/>
                        <a:ext cx="2387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16906"/>
              </p:ext>
            </p:extLst>
          </p:nvPr>
        </p:nvGraphicFramePr>
        <p:xfrm>
          <a:off x="2362200" y="2339975"/>
          <a:ext cx="16922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203112" progId="Equation.DSMT4">
                  <p:embed/>
                </p:oleObj>
              </mc:Choice>
              <mc:Fallback>
                <p:oleObj name="Equation" r:id="rId6" imgW="850531" imgH="203112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39975"/>
                        <a:ext cx="16922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5370512" y="2324100"/>
            <a:ext cx="2935288" cy="1943100"/>
            <a:chOff x="3657" y="2019"/>
            <a:chExt cx="1849" cy="1224"/>
          </a:xfrm>
        </p:grpSpPr>
        <p:sp>
          <p:nvSpPr>
            <p:cNvPr id="14" name="Line 58"/>
            <p:cNvSpPr>
              <a:spLocks noChangeShapeType="1"/>
            </p:cNvSpPr>
            <p:nvPr/>
          </p:nvSpPr>
          <p:spPr bwMode="auto">
            <a:xfrm>
              <a:off x="3678" y="2958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59"/>
            <p:cNvSpPr txBox="1">
              <a:spLocks noChangeArrowheads="1"/>
            </p:cNvSpPr>
            <p:nvPr/>
          </p:nvSpPr>
          <p:spPr bwMode="auto">
            <a:xfrm>
              <a:off x="5326" y="292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6" name="Line 60"/>
            <p:cNvSpPr>
              <a:spLocks noChangeShapeType="1"/>
            </p:cNvSpPr>
            <p:nvPr/>
          </p:nvSpPr>
          <p:spPr bwMode="auto">
            <a:xfrm>
              <a:off x="3715" y="2958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4274" y="2993"/>
              <a:ext cx="3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" name="Line 62"/>
            <p:cNvSpPr>
              <a:spLocks noChangeShapeType="1"/>
            </p:cNvSpPr>
            <p:nvPr/>
          </p:nvSpPr>
          <p:spPr bwMode="auto">
            <a:xfrm flipV="1">
              <a:off x="4440" y="2233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419" y="2267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0" name="Line 64"/>
            <p:cNvSpPr>
              <a:spLocks noChangeShapeType="1"/>
            </p:cNvSpPr>
            <p:nvPr/>
          </p:nvSpPr>
          <p:spPr bwMode="auto">
            <a:xfrm flipV="1">
              <a:off x="3678" y="2233"/>
              <a:ext cx="762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3983" y="223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2" name="Freeform 66"/>
            <p:cNvSpPr>
              <a:spLocks/>
            </p:cNvSpPr>
            <p:nvPr/>
          </p:nvSpPr>
          <p:spPr bwMode="auto">
            <a:xfrm>
              <a:off x="3823" y="2813"/>
              <a:ext cx="85" cy="145"/>
            </a:xfrm>
            <a:custGeom>
              <a:avLst/>
              <a:gdLst>
                <a:gd name="T0" fmla="*/ 0 w 85"/>
                <a:gd name="T1" fmla="*/ 0 h 145"/>
                <a:gd name="T2" fmla="*/ 73 w 85"/>
                <a:gd name="T3" fmla="*/ 36 h 145"/>
                <a:gd name="T4" fmla="*/ 73 w 85"/>
                <a:gd name="T5" fmla="*/ 145 h 145"/>
                <a:gd name="T6" fmla="*/ 0 60000 65536"/>
                <a:gd name="T7" fmla="*/ 0 60000 65536"/>
                <a:gd name="T8" fmla="*/ 0 60000 65536"/>
                <a:gd name="T9" fmla="*/ 0 w 85"/>
                <a:gd name="T10" fmla="*/ 0 h 145"/>
                <a:gd name="T11" fmla="*/ 85 w 8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45">
                  <a:moveTo>
                    <a:pt x="0" y="0"/>
                  </a:moveTo>
                  <a:cubicBezTo>
                    <a:pt x="30" y="6"/>
                    <a:pt x="61" y="12"/>
                    <a:pt x="73" y="36"/>
                  </a:cubicBezTo>
                  <a:cubicBezTo>
                    <a:pt x="85" y="60"/>
                    <a:pt x="79" y="102"/>
                    <a:pt x="73" y="1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67"/>
            <p:cNvSpPr txBox="1">
              <a:spLocks noChangeArrowheads="1"/>
            </p:cNvSpPr>
            <p:nvPr/>
          </p:nvSpPr>
          <p:spPr bwMode="auto">
            <a:xfrm>
              <a:off x="3947" y="2703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32.12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3657" y="201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52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600200"/>
            <a:ext cx="8001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2.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 resistance of 50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 is connected in series with a capacitance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  of  100 F across a 230V, 50 Hz, single phase AC supply.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  Calculate           		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			a) impedance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			b) current drawn 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			c) power factor  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			d) power consumed 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			e) Draw the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phasor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diagram.</a:t>
            </a:r>
          </a:p>
        </p:txBody>
      </p:sp>
    </p:spTree>
    <p:extLst>
      <p:ext uri="{BB962C8B-B14F-4D97-AF65-F5344CB8AC3E}">
        <p14:creationId xmlns:p14="http://schemas.microsoft.com/office/powerpoint/2010/main" val="2241104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71487" marR="0" lvl="1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Ans.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          </a:t>
            </a:r>
          </a:p>
          <a:p>
            <a:pPr marL="908050" marR="0" lvl="1" indent="-436563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		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1279525" y="22860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a)  Z = 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1270000" y="304800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b) I = </a:t>
            </a:r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1219200" y="4419600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c) Pf   = </a:t>
            </a: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1143000" y="5181600"/>
            <a:ext cx="2218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d)  P = 752.81W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2438400" y="3886200"/>
            <a:ext cx="133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0.847 lag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21347"/>
              </p:ext>
            </p:extLst>
          </p:nvPr>
        </p:nvGraphicFramePr>
        <p:xfrm>
          <a:off x="2325688" y="2339975"/>
          <a:ext cx="24749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600" imgH="203200" progId="Equation.3">
                  <p:embed/>
                </p:oleObj>
              </mc:Choice>
              <mc:Fallback>
                <p:oleObj name="Equation" r:id="rId4" imgW="1244600" imgH="203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339975"/>
                        <a:ext cx="24749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41801"/>
              </p:ext>
            </p:extLst>
          </p:nvPr>
        </p:nvGraphicFramePr>
        <p:xfrm>
          <a:off x="2146300" y="3041650"/>
          <a:ext cx="29591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726" imgH="393529" progId="Equation.3">
                  <p:embed/>
                </p:oleObj>
              </mc:Choice>
              <mc:Fallback>
                <p:oleObj name="Equation" r:id="rId6" imgW="1091726" imgH="39352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041650"/>
                        <a:ext cx="29591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2438400" y="4419600"/>
            <a:ext cx="148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0.843 lead</a:t>
            </a:r>
          </a:p>
        </p:txBody>
      </p:sp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5638800" y="2286000"/>
            <a:ext cx="2935288" cy="3021012"/>
            <a:chOff x="3657" y="2019"/>
            <a:chExt cx="1849" cy="1228"/>
          </a:xfrm>
        </p:grpSpPr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3657" y="2019"/>
              <a:ext cx="26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e)</a:t>
              </a:r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3678" y="2486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5326" y="2454"/>
              <a:ext cx="18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3715" y="2486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4114" y="2196"/>
              <a:ext cx="30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 rot="10800000" flipV="1">
              <a:off x="4440" y="2486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4513" y="2704"/>
              <a:ext cx="307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</a:rPr>
                <a:t>V</a:t>
              </a:r>
              <a:r>
                <a:rPr lang="en-US" sz="2000" b="1" baseline="-25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 rot="5049224" flipV="1">
              <a:off x="3662" y="2504"/>
              <a:ext cx="797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45"/>
            <p:cNvSpPr txBox="1">
              <a:spLocks noChangeArrowheads="1"/>
            </p:cNvSpPr>
            <p:nvPr/>
          </p:nvSpPr>
          <p:spPr bwMode="auto">
            <a:xfrm>
              <a:off x="3751" y="2886"/>
              <a:ext cx="23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3932" y="2523"/>
              <a:ext cx="5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32.48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3896" y="2486"/>
              <a:ext cx="1" cy="182"/>
            </a:xfrm>
            <a:custGeom>
              <a:avLst/>
              <a:gdLst>
                <a:gd name="T0" fmla="*/ 0 w 1"/>
                <a:gd name="T1" fmla="*/ 0 h 182"/>
                <a:gd name="T2" fmla="*/ 0 w 1"/>
                <a:gd name="T3" fmla="*/ 73 h 182"/>
                <a:gd name="T4" fmla="*/ 0 w 1"/>
                <a:gd name="T5" fmla="*/ 182 h 182"/>
                <a:gd name="T6" fmla="*/ 0 60000 65536"/>
                <a:gd name="T7" fmla="*/ 0 60000 65536"/>
                <a:gd name="T8" fmla="*/ 0 60000 65536"/>
                <a:gd name="T9" fmla="*/ 0 w 1"/>
                <a:gd name="T10" fmla="*/ 0 h 182"/>
                <a:gd name="T11" fmla="*/ 1 w 1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2">
                  <a:moveTo>
                    <a:pt x="0" y="0"/>
                  </a:moveTo>
                  <a:cubicBezTo>
                    <a:pt x="0" y="21"/>
                    <a:pt x="0" y="43"/>
                    <a:pt x="0" y="73"/>
                  </a:cubicBezTo>
                  <a:cubicBezTo>
                    <a:pt x="0" y="103"/>
                    <a:pt x="0" y="142"/>
                    <a:pt x="0" y="18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40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09800" y="2590800"/>
            <a:ext cx="4495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  Series RLC Circuits</a:t>
            </a:r>
          </a:p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  Complex power</a:t>
            </a:r>
          </a:p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  Illustrations</a:t>
            </a:r>
            <a:endParaRPr lang="en-US" b="1" dirty="0">
              <a:solidFill>
                <a:srgbClr val="00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27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Series RLC Circuit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47577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(t)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sin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t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Symbol" pitchFamily="18" charset="2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Impedance, Z=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R+j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If 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,  resistive circuit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(ii) If 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RL series circuit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(iii) If 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RC series circuit</a:t>
            </a: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413375" y="1295400"/>
            <a:ext cx="3349625" cy="2184400"/>
            <a:chOff x="3464" y="1248"/>
            <a:chExt cx="2110" cy="1488"/>
          </a:xfrm>
        </p:grpSpPr>
        <p:sp>
          <p:nvSpPr>
            <p:cNvPr id="9" name="Text Box 75"/>
            <p:cNvSpPr txBox="1">
              <a:spLocks noChangeArrowheads="1"/>
            </p:cNvSpPr>
            <p:nvPr/>
          </p:nvSpPr>
          <p:spPr bwMode="auto">
            <a:xfrm>
              <a:off x="4530" y="1299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L</a:t>
              </a:r>
            </a:p>
          </p:txBody>
        </p:sp>
        <p:graphicFrame>
          <p:nvGraphicFramePr>
            <p:cNvPr id="10" name="Rectangle 76"/>
            <p:cNvGraphicFramePr>
              <a:graphicFrameLocks/>
            </p:cNvGraphicFramePr>
            <p:nvPr/>
          </p:nvGraphicFramePr>
          <p:xfrm>
            <a:off x="4635" y="2647"/>
            <a:ext cx="0" cy="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4" imgW="0" imgH="0" progId="SmartDraw.2">
                    <p:embed/>
                  </p:oleObj>
                </mc:Choice>
                <mc:Fallback>
                  <p:oleObj name="SmartDraw" r:id="rId4" imgW="0" imgH="0" progId="SmartDraw.2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" y="2647"/>
                          <a:ext cx="0" cy="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77"/>
            <p:cNvSpPr>
              <a:spLocks noChangeShapeType="1"/>
            </p:cNvSpPr>
            <p:nvPr/>
          </p:nvSpPr>
          <p:spPr bwMode="auto">
            <a:xfrm flipV="1">
              <a:off x="3768" y="1929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2" name="Object 78"/>
            <p:cNvGraphicFramePr>
              <a:graphicFrameLocks noChangeAspect="1"/>
            </p:cNvGraphicFramePr>
            <p:nvPr/>
          </p:nvGraphicFramePr>
          <p:xfrm>
            <a:off x="3464" y="1976"/>
            <a:ext cx="25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5" imgW="301680" imgH="301680" progId="SmartDraw.2">
                    <p:embed/>
                  </p:oleObj>
                </mc:Choice>
                <mc:Fallback>
                  <p:oleObj name="SmartDraw" r:id="rId5" imgW="301680" imgH="3016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1976"/>
                          <a:ext cx="25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79"/>
            <p:cNvSpPr>
              <a:spLocks noChangeShapeType="1"/>
            </p:cNvSpPr>
            <p:nvPr/>
          </p:nvSpPr>
          <p:spPr bwMode="auto">
            <a:xfrm>
              <a:off x="5565" y="1626"/>
              <a:ext cx="0" cy="11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80"/>
            <p:cNvSpPr>
              <a:spLocks noChangeShapeType="1"/>
            </p:cNvSpPr>
            <p:nvPr/>
          </p:nvSpPr>
          <p:spPr bwMode="auto">
            <a:xfrm flipH="1">
              <a:off x="3588" y="2736"/>
              <a:ext cx="19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81"/>
            <p:cNvSpPr>
              <a:spLocks noChangeShapeType="1"/>
            </p:cNvSpPr>
            <p:nvPr/>
          </p:nvSpPr>
          <p:spPr bwMode="auto">
            <a:xfrm>
              <a:off x="3600" y="2329"/>
              <a:ext cx="5" cy="4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82"/>
            <p:cNvSpPr>
              <a:spLocks noChangeShapeType="1"/>
            </p:cNvSpPr>
            <p:nvPr/>
          </p:nvSpPr>
          <p:spPr bwMode="auto">
            <a:xfrm flipV="1">
              <a:off x="3610" y="162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83"/>
            <p:cNvSpPr txBox="1">
              <a:spLocks noChangeArrowheads="1"/>
            </p:cNvSpPr>
            <p:nvPr/>
          </p:nvSpPr>
          <p:spPr bwMode="auto">
            <a:xfrm>
              <a:off x="3806" y="1980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v(t)</a:t>
              </a:r>
            </a:p>
          </p:txBody>
        </p:sp>
        <p:sp>
          <p:nvSpPr>
            <p:cNvPr id="18" name="Text Box 84"/>
            <p:cNvSpPr txBox="1">
              <a:spLocks noChangeArrowheads="1"/>
            </p:cNvSpPr>
            <p:nvPr/>
          </p:nvSpPr>
          <p:spPr bwMode="auto">
            <a:xfrm>
              <a:off x="4368" y="2016"/>
              <a:ext cx="3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i(t)</a:t>
              </a:r>
            </a:p>
          </p:txBody>
        </p:sp>
        <p:sp>
          <p:nvSpPr>
            <p:cNvPr id="19" name="Text Box 85"/>
            <p:cNvSpPr txBox="1">
              <a:spLocks noChangeArrowheads="1"/>
            </p:cNvSpPr>
            <p:nvPr/>
          </p:nvSpPr>
          <p:spPr bwMode="auto">
            <a:xfrm>
              <a:off x="3846" y="1269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</a:t>
              </a:r>
            </a:p>
          </p:txBody>
        </p:sp>
        <p:graphicFrame>
          <p:nvGraphicFramePr>
            <p:cNvPr id="20" name="Object 86"/>
            <p:cNvGraphicFramePr>
              <a:graphicFrameLocks noChangeAspect="1"/>
            </p:cNvGraphicFramePr>
            <p:nvPr/>
          </p:nvGraphicFramePr>
          <p:xfrm>
            <a:off x="3606" y="1518"/>
            <a:ext cx="19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7" imgW="2642400" imgH="252720" progId="SmartDraw.2">
                    <p:embed/>
                  </p:oleObj>
                </mc:Choice>
                <mc:Fallback>
                  <p:oleObj name="SmartDraw" r:id="rId7" imgW="2642400" imgH="25272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518"/>
                          <a:ext cx="19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87"/>
            <p:cNvSpPr txBox="1">
              <a:spLocks noChangeArrowheads="1"/>
            </p:cNvSpPr>
            <p:nvPr/>
          </p:nvSpPr>
          <p:spPr bwMode="auto">
            <a:xfrm>
              <a:off x="5184" y="124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" name="Arc 88"/>
            <p:cNvSpPr>
              <a:spLocks/>
            </p:cNvSpPr>
            <p:nvPr/>
          </p:nvSpPr>
          <p:spPr bwMode="auto">
            <a:xfrm>
              <a:off x="4320" y="1680"/>
              <a:ext cx="720" cy="944"/>
            </a:xfrm>
            <a:custGeom>
              <a:avLst/>
              <a:gdLst>
                <a:gd name="T0" fmla="*/ 0 w 21600"/>
                <a:gd name="T1" fmla="*/ 0 h 42471"/>
                <a:gd name="T2" fmla="*/ 0 w 21600"/>
                <a:gd name="T3" fmla="*/ 0 h 42471"/>
                <a:gd name="T4" fmla="*/ 0 w 21600"/>
                <a:gd name="T5" fmla="*/ 0 h 4247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471"/>
                <a:gd name="T11" fmla="*/ 21600 w 21600"/>
                <a:gd name="T12" fmla="*/ 42471 h 42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4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385"/>
                    <a:pt x="15021" y="39948"/>
                    <a:pt x="5565" y="42470"/>
                  </a:cubicBezTo>
                </a:path>
                <a:path w="21600" h="424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385"/>
                    <a:pt x="15021" y="39948"/>
                    <a:pt x="5565" y="424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89"/>
            <p:cNvSpPr>
              <a:spLocks noChangeShapeType="1"/>
            </p:cNvSpPr>
            <p:nvPr/>
          </p:nvSpPr>
          <p:spPr bwMode="auto">
            <a:xfrm flipH="1">
              <a:off x="4416" y="2628"/>
              <a:ext cx="114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4" name="Picture 90"/>
          <p:cNvPicPr>
            <a:picLocks noChangeAspect="1" noChangeArrowheads="1"/>
          </p:cNvPicPr>
          <p:nvPr/>
        </p:nvPicPr>
        <p:blipFill>
          <a:blip r:embed="rId9">
            <a:lum bright="-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4"/>
          <a:stretch>
            <a:fillRect/>
          </a:stretch>
        </p:blipFill>
        <p:spPr bwMode="auto">
          <a:xfrm>
            <a:off x="1076325" y="3657600"/>
            <a:ext cx="7153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91"/>
          <p:cNvSpPr txBox="1">
            <a:spLocks noChangeArrowheads="1"/>
          </p:cNvSpPr>
          <p:nvPr/>
        </p:nvSpPr>
        <p:spPr bwMode="auto">
          <a:xfrm>
            <a:off x="6553200" y="3657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Note: -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i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(t) is the reference</a:t>
            </a:r>
          </a:p>
        </p:txBody>
      </p:sp>
    </p:spTree>
    <p:extLst>
      <p:ext uri="{BB962C8B-B14F-4D97-AF65-F5344CB8AC3E}">
        <p14:creationId xmlns:p14="http://schemas.microsoft.com/office/powerpoint/2010/main" val="1650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Series RLC Circuit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413375" y="1295400"/>
            <a:ext cx="3349625" cy="2184400"/>
            <a:chOff x="3464" y="1248"/>
            <a:chExt cx="2110" cy="1488"/>
          </a:xfrm>
        </p:grpSpPr>
        <p:sp>
          <p:nvSpPr>
            <p:cNvPr id="9" name="Text Box 75"/>
            <p:cNvSpPr txBox="1">
              <a:spLocks noChangeArrowheads="1"/>
            </p:cNvSpPr>
            <p:nvPr/>
          </p:nvSpPr>
          <p:spPr bwMode="auto">
            <a:xfrm>
              <a:off x="4530" y="1299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L</a:t>
              </a:r>
            </a:p>
          </p:txBody>
        </p:sp>
        <p:graphicFrame>
          <p:nvGraphicFramePr>
            <p:cNvPr id="10" name="Rectangle 76"/>
            <p:cNvGraphicFramePr>
              <a:graphicFrameLocks/>
            </p:cNvGraphicFramePr>
            <p:nvPr/>
          </p:nvGraphicFramePr>
          <p:xfrm>
            <a:off x="4635" y="2647"/>
            <a:ext cx="0" cy="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3" imgW="0" imgH="0" progId="SmartDraw.2">
                    <p:embed/>
                  </p:oleObj>
                </mc:Choice>
                <mc:Fallback>
                  <p:oleObj name="SmartDraw" r:id="rId3" imgW="0" imgH="0" progId="SmartDraw.2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" y="2647"/>
                          <a:ext cx="0" cy="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77"/>
            <p:cNvSpPr>
              <a:spLocks noChangeShapeType="1"/>
            </p:cNvSpPr>
            <p:nvPr/>
          </p:nvSpPr>
          <p:spPr bwMode="auto">
            <a:xfrm flipV="1">
              <a:off x="3768" y="1929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2" name="Object 78"/>
            <p:cNvGraphicFramePr>
              <a:graphicFrameLocks noChangeAspect="1"/>
            </p:cNvGraphicFramePr>
            <p:nvPr/>
          </p:nvGraphicFramePr>
          <p:xfrm>
            <a:off x="3464" y="1976"/>
            <a:ext cx="25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4" imgW="301680" imgH="301680" progId="SmartDraw.2">
                    <p:embed/>
                  </p:oleObj>
                </mc:Choice>
                <mc:Fallback>
                  <p:oleObj name="SmartDraw" r:id="rId4" imgW="301680" imgH="3016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1976"/>
                          <a:ext cx="25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79"/>
            <p:cNvSpPr>
              <a:spLocks noChangeShapeType="1"/>
            </p:cNvSpPr>
            <p:nvPr/>
          </p:nvSpPr>
          <p:spPr bwMode="auto">
            <a:xfrm>
              <a:off x="5565" y="1626"/>
              <a:ext cx="0" cy="11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80"/>
            <p:cNvSpPr>
              <a:spLocks noChangeShapeType="1"/>
            </p:cNvSpPr>
            <p:nvPr/>
          </p:nvSpPr>
          <p:spPr bwMode="auto">
            <a:xfrm flipH="1">
              <a:off x="3588" y="2736"/>
              <a:ext cx="19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81"/>
            <p:cNvSpPr>
              <a:spLocks noChangeShapeType="1"/>
            </p:cNvSpPr>
            <p:nvPr/>
          </p:nvSpPr>
          <p:spPr bwMode="auto">
            <a:xfrm>
              <a:off x="3600" y="2329"/>
              <a:ext cx="5" cy="4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82"/>
            <p:cNvSpPr>
              <a:spLocks noChangeShapeType="1"/>
            </p:cNvSpPr>
            <p:nvPr/>
          </p:nvSpPr>
          <p:spPr bwMode="auto">
            <a:xfrm flipV="1">
              <a:off x="3610" y="162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83"/>
            <p:cNvSpPr txBox="1">
              <a:spLocks noChangeArrowheads="1"/>
            </p:cNvSpPr>
            <p:nvPr/>
          </p:nvSpPr>
          <p:spPr bwMode="auto">
            <a:xfrm>
              <a:off x="3806" y="1980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v(t)</a:t>
              </a:r>
            </a:p>
          </p:txBody>
        </p:sp>
        <p:sp>
          <p:nvSpPr>
            <p:cNvPr id="18" name="Text Box 84"/>
            <p:cNvSpPr txBox="1">
              <a:spLocks noChangeArrowheads="1"/>
            </p:cNvSpPr>
            <p:nvPr/>
          </p:nvSpPr>
          <p:spPr bwMode="auto">
            <a:xfrm>
              <a:off x="4368" y="2016"/>
              <a:ext cx="3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i(t)</a:t>
              </a:r>
            </a:p>
          </p:txBody>
        </p:sp>
        <p:sp>
          <p:nvSpPr>
            <p:cNvPr id="19" name="Text Box 85"/>
            <p:cNvSpPr txBox="1">
              <a:spLocks noChangeArrowheads="1"/>
            </p:cNvSpPr>
            <p:nvPr/>
          </p:nvSpPr>
          <p:spPr bwMode="auto">
            <a:xfrm>
              <a:off x="3846" y="1269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</a:t>
              </a:r>
            </a:p>
          </p:txBody>
        </p:sp>
        <p:graphicFrame>
          <p:nvGraphicFramePr>
            <p:cNvPr id="20" name="Object 86"/>
            <p:cNvGraphicFramePr>
              <a:graphicFrameLocks noChangeAspect="1"/>
            </p:cNvGraphicFramePr>
            <p:nvPr/>
          </p:nvGraphicFramePr>
          <p:xfrm>
            <a:off x="3606" y="1518"/>
            <a:ext cx="19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6" imgW="2642400" imgH="252720" progId="SmartDraw.2">
                    <p:embed/>
                  </p:oleObj>
                </mc:Choice>
                <mc:Fallback>
                  <p:oleObj name="SmartDraw" r:id="rId6" imgW="2642400" imgH="25272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518"/>
                          <a:ext cx="19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87"/>
            <p:cNvSpPr txBox="1">
              <a:spLocks noChangeArrowheads="1"/>
            </p:cNvSpPr>
            <p:nvPr/>
          </p:nvSpPr>
          <p:spPr bwMode="auto">
            <a:xfrm>
              <a:off x="5184" y="124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" name="Arc 88"/>
            <p:cNvSpPr>
              <a:spLocks/>
            </p:cNvSpPr>
            <p:nvPr/>
          </p:nvSpPr>
          <p:spPr bwMode="auto">
            <a:xfrm>
              <a:off x="4320" y="1680"/>
              <a:ext cx="720" cy="944"/>
            </a:xfrm>
            <a:custGeom>
              <a:avLst/>
              <a:gdLst>
                <a:gd name="T0" fmla="*/ 0 w 21600"/>
                <a:gd name="T1" fmla="*/ 0 h 42471"/>
                <a:gd name="T2" fmla="*/ 0 w 21600"/>
                <a:gd name="T3" fmla="*/ 0 h 42471"/>
                <a:gd name="T4" fmla="*/ 0 w 21600"/>
                <a:gd name="T5" fmla="*/ 0 h 4247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471"/>
                <a:gd name="T11" fmla="*/ 21600 w 21600"/>
                <a:gd name="T12" fmla="*/ 42471 h 42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4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385"/>
                    <a:pt x="15021" y="39948"/>
                    <a:pt x="5565" y="42470"/>
                  </a:cubicBezTo>
                </a:path>
                <a:path w="21600" h="424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385"/>
                    <a:pt x="15021" y="39948"/>
                    <a:pt x="5565" y="424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89"/>
            <p:cNvSpPr>
              <a:spLocks noChangeShapeType="1"/>
            </p:cNvSpPr>
            <p:nvPr/>
          </p:nvSpPr>
          <p:spPr bwMode="auto">
            <a:xfrm flipH="1">
              <a:off x="4416" y="2628"/>
              <a:ext cx="114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182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Series RLC Circuit – </a:t>
            </a:r>
            <a:r>
              <a:rPr lang="en-US" sz="2800" dirty="0"/>
              <a:t>Power consumed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676400"/>
            <a:ext cx="457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Instantaneous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200400"/>
            <a:ext cx="723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Average power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213100" marR="0" lvl="6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Active Power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871667"/>
              </p:ext>
            </p:extLst>
          </p:nvPr>
        </p:nvGraphicFramePr>
        <p:xfrm>
          <a:off x="1446212" y="2106612"/>
          <a:ext cx="22875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3456" imgH="190573" progId="Equation.3">
                  <p:embed/>
                </p:oleObj>
              </mc:Choice>
              <mc:Fallback>
                <p:oleObj name="Equation" r:id="rId4" imgW="933456" imgH="1905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2" y="2106612"/>
                        <a:ext cx="22875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577028"/>
              </p:ext>
            </p:extLst>
          </p:nvPr>
        </p:nvGraphicFramePr>
        <p:xfrm>
          <a:off x="1609725" y="2606675"/>
          <a:ext cx="39528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7463" imgH="219186" progId="Equation.3">
                  <p:embed/>
                </p:oleObj>
              </mc:Choice>
              <mc:Fallback>
                <p:oleObj name="Equation" r:id="rId6" imgW="1857463" imgH="21918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606675"/>
                        <a:ext cx="39528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72718"/>
              </p:ext>
            </p:extLst>
          </p:nvPr>
        </p:nvGraphicFramePr>
        <p:xfrm>
          <a:off x="1566862" y="3662362"/>
          <a:ext cx="28527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5998" imgH="476163" progId="Equation.3">
                  <p:embed/>
                </p:oleObj>
              </mc:Choice>
              <mc:Fallback>
                <p:oleObj name="Equation" r:id="rId8" imgW="1285998" imgH="47616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2" y="3662362"/>
                        <a:ext cx="285273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55002"/>
              </p:ext>
            </p:extLst>
          </p:nvPr>
        </p:nvGraphicFramePr>
        <p:xfrm>
          <a:off x="4114800" y="3751262"/>
          <a:ext cx="32004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47641" imgH="333368" progId="Equation.3">
                  <p:embed/>
                </p:oleObj>
              </mc:Choice>
              <mc:Fallback>
                <p:oleObj name="Equation" r:id="rId10" imgW="1047641" imgH="3333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51262"/>
                        <a:ext cx="32004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587569"/>
              </p:ext>
            </p:extLst>
          </p:nvPr>
        </p:nvGraphicFramePr>
        <p:xfrm>
          <a:off x="1676400" y="4795837"/>
          <a:ext cx="2209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1669" imgH="203112" progId="Equation.3">
                  <p:embed/>
                </p:oleObj>
              </mc:Choice>
              <mc:Fallback>
                <p:oleObj name="Equation" r:id="rId12" imgW="76166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95837"/>
                        <a:ext cx="2209800" cy="461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4250" y="5562600"/>
            <a:ext cx="3469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Cos </a:t>
            </a:r>
            <a:r>
              <a:rPr lang="en-US" sz="2000" dirty="0">
                <a:solidFill>
                  <a:srgbClr val="A50021"/>
                </a:solidFill>
                <a:sym typeface="Symbol" pitchFamily="18" charset="2"/>
              </a:rPr>
              <a:t>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is called the </a:t>
            </a:r>
            <a:r>
              <a:rPr lang="en-US" sz="2000" b="1" dirty="0">
                <a:solidFill>
                  <a:srgbClr val="A50021"/>
                </a:solidFill>
                <a:sym typeface="Symbol" pitchFamily="18" charset="2"/>
              </a:rPr>
              <a:t>power factor</a:t>
            </a:r>
          </a:p>
        </p:txBody>
      </p:sp>
    </p:spTree>
    <p:extLst>
      <p:ext uri="{BB962C8B-B14F-4D97-AF65-F5344CB8AC3E}">
        <p14:creationId xmlns:p14="http://schemas.microsoft.com/office/powerpoint/2010/main" val="14808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857257"/>
            <a:ext cx="9144002" cy="5143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EC7A8-5BE3-42D7-8870-1FF9B4A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5" y="1339850"/>
            <a:ext cx="4089397" cy="267693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600" dirty="0">
                <a:solidFill>
                  <a:srgbClr val="FFC000"/>
                </a:solidFill>
              </a:rPr>
              <a:t>CO2 mapped with PROGRAM OUTCOMES MAPPING WITH [po1],[po2], &amp; [po12]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B77E0B-C887-45D9-8620-3CD43F65C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90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Power Triangle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533400" y="3352800"/>
            <a:ext cx="838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 = Average power = Active power =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		   measured in 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Watt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 = Reactive power =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</a:t>
            </a:r>
            <a:r>
              <a:rPr lang="en-US" sz="2000" kern="0" dirty="0">
                <a:solidFill>
                  <a:sysClr val="windowText" lastClr="000000"/>
                </a:solidFill>
              </a:rPr>
              <a:t>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measured in </a:t>
            </a:r>
            <a:r>
              <a:rPr kumimoji="0" lang="en-US" sz="2000" b="1" i="0" u="sng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VAr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	                                                       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                           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(Volt-Amp reactive)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= Absolute power = Apparent power =   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	                          measured in 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VA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(Volt-Amp)  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5292"/>
              </p:ext>
            </p:extLst>
          </p:nvPr>
        </p:nvGraphicFramePr>
        <p:xfrm>
          <a:off x="4572000" y="3276600"/>
          <a:ext cx="1171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474" imgH="203112" progId="Equation.3">
                  <p:embed/>
                </p:oleObj>
              </mc:Choice>
              <mc:Fallback>
                <p:oleObj name="Equation" r:id="rId3" imgW="520474" imgH="203112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76600"/>
                        <a:ext cx="1171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58576"/>
              </p:ext>
            </p:extLst>
          </p:nvPr>
        </p:nvGraphicFramePr>
        <p:xfrm>
          <a:off x="3062287" y="4267200"/>
          <a:ext cx="1357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4870" imgH="203024" progId="Equation.3">
                  <p:embed/>
                </p:oleObj>
              </mc:Choice>
              <mc:Fallback>
                <p:oleObj name="Equation" r:id="rId5" imgW="494870" imgH="203024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7" y="4267200"/>
                        <a:ext cx="13573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39568"/>
              </p:ext>
            </p:extLst>
          </p:nvPr>
        </p:nvGraphicFramePr>
        <p:xfrm>
          <a:off x="4953000" y="5638800"/>
          <a:ext cx="496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335" imgH="177646" progId="Equation.3">
                  <p:embed/>
                </p:oleObj>
              </mc:Choice>
              <mc:Fallback>
                <p:oleObj name="Equation" r:id="rId7" imgW="190335" imgH="177646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638800"/>
                        <a:ext cx="4968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25"/>
          <p:cNvGrpSpPr>
            <a:grpSpLocks/>
          </p:cNvGrpSpPr>
          <p:nvPr/>
        </p:nvGrpSpPr>
        <p:grpSpPr bwMode="auto">
          <a:xfrm>
            <a:off x="914400" y="1524000"/>
            <a:ext cx="3297238" cy="1689100"/>
            <a:chOff x="3360" y="696"/>
            <a:chExt cx="2077" cy="1064"/>
          </a:xfrm>
        </p:grpSpPr>
        <p:graphicFrame>
          <p:nvGraphicFramePr>
            <p:cNvPr id="10" name="Object 111"/>
            <p:cNvGraphicFramePr>
              <a:graphicFrameLocks noChangeAspect="1"/>
            </p:cNvGraphicFramePr>
            <p:nvPr/>
          </p:nvGraphicFramePr>
          <p:xfrm>
            <a:off x="3923" y="696"/>
            <a:ext cx="20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80" imgH="177480" progId="Equation.3">
                    <p:embed/>
                  </p:oleObj>
                </mc:Choice>
                <mc:Fallback>
                  <p:oleObj name="Equation" r:id="rId9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696"/>
                          <a:ext cx="20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2"/>
            <p:cNvGraphicFramePr>
              <a:graphicFrameLocks noChangeAspect="1"/>
            </p:cNvGraphicFramePr>
            <p:nvPr/>
          </p:nvGraphicFramePr>
          <p:xfrm>
            <a:off x="4416" y="789"/>
            <a:ext cx="91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23600" imgH="215640" progId="Equation.3">
                    <p:embed/>
                  </p:oleObj>
                </mc:Choice>
                <mc:Fallback>
                  <p:oleObj name="Equation" r:id="rId11" imgW="723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789"/>
                          <a:ext cx="91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13"/>
            <p:cNvSpPr>
              <a:spLocks noChangeShapeType="1"/>
            </p:cNvSpPr>
            <p:nvPr/>
          </p:nvSpPr>
          <p:spPr bwMode="auto">
            <a:xfrm>
              <a:off x="3360" y="1458"/>
              <a:ext cx="1923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4"/>
            <p:cNvSpPr>
              <a:spLocks noChangeShapeType="1"/>
            </p:cNvSpPr>
            <p:nvPr/>
          </p:nvSpPr>
          <p:spPr bwMode="auto">
            <a:xfrm flipV="1">
              <a:off x="3360" y="696"/>
              <a:ext cx="943" cy="76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5"/>
            <p:cNvSpPr>
              <a:spLocks noChangeShapeType="1"/>
            </p:cNvSpPr>
            <p:nvPr/>
          </p:nvSpPr>
          <p:spPr bwMode="auto">
            <a:xfrm flipV="1">
              <a:off x="4294" y="733"/>
              <a:ext cx="9" cy="72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6"/>
            <p:cNvSpPr>
              <a:spLocks noChangeShapeType="1"/>
            </p:cNvSpPr>
            <p:nvPr/>
          </p:nvSpPr>
          <p:spPr bwMode="auto">
            <a:xfrm>
              <a:off x="3396" y="1458"/>
              <a:ext cx="871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7"/>
            <p:cNvSpPr>
              <a:spLocks noChangeShapeType="1"/>
            </p:cNvSpPr>
            <p:nvPr/>
          </p:nvSpPr>
          <p:spPr bwMode="auto">
            <a:xfrm>
              <a:off x="4303" y="1350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8"/>
            <p:cNvSpPr>
              <a:spLocks noChangeShapeType="1"/>
            </p:cNvSpPr>
            <p:nvPr/>
          </p:nvSpPr>
          <p:spPr bwMode="auto">
            <a:xfrm>
              <a:off x="4448" y="1350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19"/>
            <p:cNvSpPr txBox="1">
              <a:spLocks noChangeArrowheads="1"/>
            </p:cNvSpPr>
            <p:nvPr/>
          </p:nvSpPr>
          <p:spPr bwMode="auto">
            <a:xfrm>
              <a:off x="4412" y="1168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90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3577" y="1277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21"/>
            <p:cNvSpPr txBox="1">
              <a:spLocks noChangeArrowheads="1"/>
            </p:cNvSpPr>
            <p:nvPr/>
          </p:nvSpPr>
          <p:spPr bwMode="auto">
            <a:xfrm>
              <a:off x="3737" y="1095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21" name="Object 122"/>
            <p:cNvGraphicFramePr>
              <a:graphicFrameLocks noChangeAspect="1"/>
            </p:cNvGraphicFramePr>
            <p:nvPr/>
          </p:nvGraphicFramePr>
          <p:xfrm>
            <a:off x="5265" y="1361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4120" imgH="139680" progId="Equation.3">
                    <p:embed/>
                  </p:oleObj>
                </mc:Choice>
                <mc:Fallback>
                  <p:oleObj name="Equation" r:id="rId13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5" y="1361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24"/>
            <p:cNvGraphicFramePr>
              <a:graphicFrameLocks noChangeAspect="1"/>
            </p:cNvGraphicFramePr>
            <p:nvPr/>
          </p:nvGraphicFramePr>
          <p:xfrm>
            <a:off x="3768" y="1470"/>
            <a:ext cx="104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74360" imgH="215640" progId="Equation.3">
                    <p:embed/>
                  </p:oleObj>
                </mc:Choice>
                <mc:Fallback>
                  <p:oleObj name="Equation" r:id="rId15" imgW="774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1470"/>
                          <a:ext cx="104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125"/>
          <p:cNvGrpSpPr>
            <a:grpSpLocks/>
          </p:cNvGrpSpPr>
          <p:nvPr/>
        </p:nvGrpSpPr>
        <p:grpSpPr bwMode="auto">
          <a:xfrm>
            <a:off x="5160962" y="1474787"/>
            <a:ext cx="3297238" cy="1725613"/>
            <a:chOff x="3360" y="648"/>
            <a:chExt cx="2077" cy="1087"/>
          </a:xfrm>
        </p:grpSpPr>
        <p:graphicFrame>
          <p:nvGraphicFramePr>
            <p:cNvPr id="24" name="Object 111"/>
            <p:cNvGraphicFramePr>
              <a:graphicFrameLocks noChangeAspect="1"/>
            </p:cNvGraphicFramePr>
            <p:nvPr/>
          </p:nvGraphicFramePr>
          <p:xfrm>
            <a:off x="3872" y="648"/>
            <a:ext cx="20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90440" imgH="177480" progId="Equation.3">
                    <p:embed/>
                  </p:oleObj>
                </mc:Choice>
                <mc:Fallback>
                  <p:oleObj name="Equation" r:id="rId17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648"/>
                          <a:ext cx="208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12"/>
            <p:cNvGraphicFramePr>
              <a:graphicFrameLocks noChangeAspect="1"/>
            </p:cNvGraphicFramePr>
            <p:nvPr/>
          </p:nvGraphicFramePr>
          <p:xfrm>
            <a:off x="4368" y="796"/>
            <a:ext cx="68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95000" imgH="203040" progId="Equation.3">
                    <p:embed/>
                  </p:oleObj>
                </mc:Choice>
                <mc:Fallback>
                  <p:oleObj name="Equation" r:id="rId19" imgW="495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796"/>
                          <a:ext cx="68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13"/>
            <p:cNvSpPr>
              <a:spLocks noChangeShapeType="1"/>
            </p:cNvSpPr>
            <p:nvPr/>
          </p:nvSpPr>
          <p:spPr bwMode="auto">
            <a:xfrm>
              <a:off x="3360" y="1458"/>
              <a:ext cx="1923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14"/>
            <p:cNvSpPr>
              <a:spLocks noChangeShapeType="1"/>
            </p:cNvSpPr>
            <p:nvPr/>
          </p:nvSpPr>
          <p:spPr bwMode="auto">
            <a:xfrm flipV="1">
              <a:off x="3360" y="696"/>
              <a:ext cx="943" cy="76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15"/>
            <p:cNvSpPr>
              <a:spLocks noChangeShapeType="1"/>
            </p:cNvSpPr>
            <p:nvPr/>
          </p:nvSpPr>
          <p:spPr bwMode="auto">
            <a:xfrm flipV="1">
              <a:off x="4294" y="733"/>
              <a:ext cx="9" cy="72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16"/>
            <p:cNvSpPr>
              <a:spLocks noChangeShapeType="1"/>
            </p:cNvSpPr>
            <p:nvPr/>
          </p:nvSpPr>
          <p:spPr bwMode="auto">
            <a:xfrm>
              <a:off x="3396" y="1458"/>
              <a:ext cx="871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>
              <a:off x="4303" y="1350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18"/>
            <p:cNvSpPr>
              <a:spLocks noChangeShapeType="1"/>
            </p:cNvSpPr>
            <p:nvPr/>
          </p:nvSpPr>
          <p:spPr bwMode="auto">
            <a:xfrm>
              <a:off x="4448" y="1350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4412" y="1168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90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33" name="Freeform 120"/>
            <p:cNvSpPr>
              <a:spLocks/>
            </p:cNvSpPr>
            <p:nvPr/>
          </p:nvSpPr>
          <p:spPr bwMode="auto">
            <a:xfrm>
              <a:off x="3577" y="1277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3737" y="1095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35" name="Object 122"/>
            <p:cNvGraphicFramePr>
              <a:graphicFrameLocks noChangeAspect="1"/>
            </p:cNvGraphicFramePr>
            <p:nvPr/>
          </p:nvGraphicFramePr>
          <p:xfrm>
            <a:off x="5265" y="1361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4120" imgH="139680" progId="Equation.3">
                    <p:embed/>
                  </p:oleObj>
                </mc:Choice>
                <mc:Fallback>
                  <p:oleObj name="Equation" r:id="rId20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5" y="1361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24"/>
            <p:cNvGraphicFramePr>
              <a:graphicFrameLocks noChangeAspect="1"/>
            </p:cNvGraphicFramePr>
            <p:nvPr/>
          </p:nvGraphicFramePr>
          <p:xfrm>
            <a:off x="4082" y="1512"/>
            <a:ext cx="57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20560" imgH="203040" progId="Equation.3">
                    <p:embed/>
                  </p:oleObj>
                </mc:Choice>
                <mc:Fallback>
                  <p:oleObj name="Equation" r:id="rId21" imgW="520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1512"/>
                          <a:ext cx="57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44062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        Complex Power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81000" y="1524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For inductive loads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current is lagging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the angle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is negative.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 = Reactive power = 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But in SI units, lagging reactive power is +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Hence, conjugate of the angle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is used in power calculations.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= VI* =   		        = 	               = 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		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= P + j Q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Similarly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For capacitive loads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reactive power is –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in SI units.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= VI* = 		</a:t>
            </a:r>
            <a:r>
              <a:rPr lang="en-US" sz="2000" kern="0" dirty="0">
                <a:solidFill>
                  <a:sysClr val="windowText" lastClr="000000"/>
                </a:solidFill>
              </a:rPr>
              <a:t>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	      = 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			   S = P - j Q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51518"/>
              </p:ext>
            </p:extLst>
          </p:nvPr>
        </p:nvGraphicFramePr>
        <p:xfrm>
          <a:off x="2819401" y="2209800"/>
          <a:ext cx="335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310" imgH="203112" progId="Equation.3">
                  <p:embed/>
                </p:oleObj>
              </mc:Choice>
              <mc:Fallback>
                <p:oleObj name="Equation" r:id="rId3" imgW="1358310" imgH="203112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209800"/>
                        <a:ext cx="3352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66564"/>
              </p:ext>
            </p:extLst>
          </p:nvPr>
        </p:nvGraphicFramePr>
        <p:xfrm>
          <a:off x="1600200" y="35052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1758" imgH="244179" progId="Equation.3">
                  <p:embed/>
                </p:oleObj>
              </mc:Choice>
              <mc:Fallback>
                <p:oleObj name="Equation" r:id="rId5" imgW="881758" imgH="2441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08354"/>
              </p:ext>
            </p:extLst>
          </p:nvPr>
        </p:nvGraphicFramePr>
        <p:xfrm>
          <a:off x="3962400" y="3505200"/>
          <a:ext cx="957263" cy="43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0975" imgH="227600" progId="Equation.3">
                  <p:embed/>
                </p:oleObj>
              </mc:Choice>
              <mc:Fallback>
                <p:oleObj name="Equation" r:id="rId7" imgW="440975" imgH="227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0"/>
                        <a:ext cx="957263" cy="432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185856"/>
              </p:ext>
            </p:extLst>
          </p:nvPr>
        </p:nvGraphicFramePr>
        <p:xfrm>
          <a:off x="5299075" y="3505200"/>
          <a:ext cx="2473325" cy="391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55370" imgH="213680" progId="Equation.3">
                  <p:embed/>
                </p:oleObj>
              </mc:Choice>
              <mc:Fallback>
                <p:oleObj name="Equation" r:id="rId9" imgW="1255370" imgH="213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3505200"/>
                        <a:ext cx="2473325" cy="391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807655"/>
              </p:ext>
            </p:extLst>
          </p:nvPr>
        </p:nvGraphicFramePr>
        <p:xfrm>
          <a:off x="1557338" y="5105400"/>
          <a:ext cx="2252662" cy="49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38200" imgH="228600" progId="Equation.DSMT4">
                  <p:embed/>
                </p:oleObj>
              </mc:Choice>
              <mc:Fallback>
                <p:oleObj name="Equation" r:id="rId11" imgW="8382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5105400"/>
                        <a:ext cx="2252662" cy="495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599257"/>
              </p:ext>
            </p:extLst>
          </p:nvPr>
        </p:nvGraphicFramePr>
        <p:xfrm>
          <a:off x="4267200" y="5208774"/>
          <a:ext cx="957262" cy="430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0975" imgH="227600" progId="Equation.3">
                  <p:embed/>
                </p:oleObj>
              </mc:Choice>
              <mc:Fallback>
                <p:oleObj name="Equation" r:id="rId13" imgW="440975" imgH="227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08774"/>
                        <a:ext cx="957262" cy="430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5848"/>
              </p:ext>
            </p:extLst>
          </p:nvPr>
        </p:nvGraphicFramePr>
        <p:xfrm>
          <a:off x="5619750" y="5190855"/>
          <a:ext cx="3219450" cy="44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80588" imgH="203112" progId="Equation.3">
                  <p:embed/>
                </p:oleObj>
              </mc:Choice>
              <mc:Fallback>
                <p:oleObj name="Equation" r:id="rId14" imgW="1180588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5190855"/>
                        <a:ext cx="3219450" cy="447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786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Power Factor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81000" y="1524000"/>
            <a:ext cx="8382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1000" b="1" i="1" dirty="0"/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/>
              <a:t>- </a:t>
            </a:r>
            <a:r>
              <a:rPr lang="en-US" sz="2000" dirty="0">
                <a:solidFill>
                  <a:srgbClr val="FF0000"/>
                </a:solidFill>
              </a:rPr>
              <a:t>Ratio of active power to absolute power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/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/>
              <a:t>- Also, </a:t>
            </a:r>
            <a:r>
              <a:rPr lang="en-US" sz="2000" dirty="0">
                <a:solidFill>
                  <a:srgbClr val="FF0000"/>
                </a:solidFill>
              </a:rPr>
              <a:t>cosine of the impedance angle is numerically same as power factor.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>
              <a:solidFill>
                <a:srgbClr val="FF0000"/>
              </a:solidFill>
            </a:endParaRP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689797"/>
              </p:ext>
            </p:extLst>
          </p:nvPr>
        </p:nvGraphicFramePr>
        <p:xfrm>
          <a:off x="1447800" y="3124200"/>
          <a:ext cx="525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95988" imgH="404407" progId="Equation.DSMT4">
                  <p:embed/>
                </p:oleObj>
              </mc:Choice>
              <mc:Fallback>
                <p:oleObj name="Equation" r:id="rId3" imgW="2295988" imgH="40440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00"/>
                        <a:ext cx="5257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327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Solved Examples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67"/>
          <p:cNvSpPr txBox="1">
            <a:spLocks noChangeArrowheads="1"/>
          </p:cNvSpPr>
          <p:nvPr/>
        </p:nvSpPr>
        <p:spPr>
          <a:xfrm>
            <a:off x="381000" y="1676400"/>
            <a:ext cx="80772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     </a:t>
            </a:r>
            <a:r>
              <a:rPr lang="en-US" sz="2000" b="1" dirty="0">
                <a:sym typeface="Symbol" pitchFamily="18" charset="2"/>
              </a:rPr>
              <a:t>1.</a:t>
            </a:r>
            <a:r>
              <a:rPr lang="en-US" sz="2000" dirty="0">
                <a:sym typeface="Symbol" pitchFamily="18" charset="2"/>
              </a:rPr>
              <a:t> The value of the capacitor in the circuit given below is 20 F and the current flowing  through the circuit is 0.345 A. If the voltages are as indicated, find the applied voltage, the frequency and loss in the coil. </a:t>
            </a:r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1477963" y="3041650"/>
            <a:ext cx="5761037" cy="2825750"/>
            <a:chOff x="848" y="1650"/>
            <a:chExt cx="3629" cy="1780"/>
          </a:xfrm>
        </p:grpSpPr>
        <p:sp>
          <p:nvSpPr>
            <p:cNvPr id="9" name="Text Box 69"/>
            <p:cNvSpPr txBox="1">
              <a:spLocks noChangeArrowheads="1"/>
            </p:cNvSpPr>
            <p:nvPr/>
          </p:nvSpPr>
          <p:spPr bwMode="auto">
            <a:xfrm>
              <a:off x="3823" y="179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C</a:t>
              </a:r>
            </a:p>
          </p:txBody>
        </p:sp>
        <p:graphicFrame>
          <p:nvGraphicFramePr>
            <p:cNvPr id="10" name="Object 70"/>
            <p:cNvGraphicFramePr>
              <a:graphicFrameLocks noChangeAspect="1"/>
            </p:cNvGraphicFramePr>
            <p:nvPr/>
          </p:nvGraphicFramePr>
          <p:xfrm>
            <a:off x="1610" y="2163"/>
            <a:ext cx="47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3" imgW="447840" imgH="237600" progId="SmartDraw.2">
                    <p:embed/>
                  </p:oleObj>
                </mc:Choice>
                <mc:Fallback>
                  <p:oleObj name="SmartDraw" r:id="rId3" imgW="447840" imgH="23760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163"/>
                          <a:ext cx="47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1"/>
            <p:cNvGraphicFramePr>
              <a:graphicFrameLocks noChangeAspect="1"/>
            </p:cNvGraphicFramePr>
            <p:nvPr/>
          </p:nvGraphicFramePr>
          <p:xfrm>
            <a:off x="3170" y="2160"/>
            <a:ext cx="4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5" imgW="447840" imgH="237600" progId="SmartDraw.2">
                    <p:embed/>
                  </p:oleObj>
                </mc:Choice>
                <mc:Fallback>
                  <p:oleObj name="SmartDraw" r:id="rId5" imgW="447840" imgH="23760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2160"/>
                          <a:ext cx="4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2"/>
            <p:cNvGraphicFramePr>
              <a:graphicFrameLocks noChangeAspect="1"/>
            </p:cNvGraphicFramePr>
            <p:nvPr/>
          </p:nvGraphicFramePr>
          <p:xfrm>
            <a:off x="2045" y="2160"/>
            <a:ext cx="115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6" imgW="914400" imgH="200880" progId="SmartDraw.2">
                    <p:embed/>
                  </p:oleObj>
                </mc:Choice>
                <mc:Fallback>
                  <p:oleObj name="SmartDraw" r:id="rId6" imgW="914400" imgH="2008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2160"/>
                          <a:ext cx="115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3"/>
            <p:cNvGraphicFramePr>
              <a:graphicFrameLocks noChangeAspect="1"/>
            </p:cNvGraphicFramePr>
            <p:nvPr/>
          </p:nvGraphicFramePr>
          <p:xfrm>
            <a:off x="3833" y="2077"/>
            <a:ext cx="18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8" imgW="191880" imgH="420480" progId="SmartDraw.2">
                    <p:embed/>
                  </p:oleObj>
                </mc:Choice>
                <mc:Fallback>
                  <p:oleObj name="SmartDraw" r:id="rId8" imgW="191880" imgH="4204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077"/>
                          <a:ext cx="18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74"/>
            <p:cNvSpPr>
              <a:spLocks noChangeShapeType="1"/>
            </p:cNvSpPr>
            <p:nvPr/>
          </p:nvSpPr>
          <p:spPr bwMode="auto">
            <a:xfrm flipH="1">
              <a:off x="3569" y="2287"/>
              <a:ext cx="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5"/>
            <p:cNvSpPr>
              <a:spLocks noChangeShapeType="1"/>
            </p:cNvSpPr>
            <p:nvPr/>
          </p:nvSpPr>
          <p:spPr bwMode="auto">
            <a:xfrm flipH="1">
              <a:off x="993" y="2305"/>
              <a:ext cx="6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6"/>
            <p:cNvSpPr>
              <a:spLocks noChangeShapeType="1"/>
            </p:cNvSpPr>
            <p:nvPr/>
          </p:nvSpPr>
          <p:spPr bwMode="auto">
            <a:xfrm>
              <a:off x="3932" y="228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77"/>
            <p:cNvSpPr>
              <a:spLocks noChangeArrowheads="1"/>
            </p:cNvSpPr>
            <p:nvPr/>
          </p:nvSpPr>
          <p:spPr bwMode="auto">
            <a:xfrm>
              <a:off x="984" y="2287"/>
              <a:ext cx="37" cy="3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4440" y="2269"/>
              <a:ext cx="37" cy="3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79"/>
            <p:cNvSpPr txBox="1">
              <a:spLocks noChangeArrowheads="1"/>
            </p:cNvSpPr>
            <p:nvPr/>
          </p:nvSpPr>
          <p:spPr bwMode="auto">
            <a:xfrm>
              <a:off x="1697" y="190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0" name="Text Box 80"/>
            <p:cNvSpPr txBox="1">
              <a:spLocks noChangeArrowheads="1"/>
            </p:cNvSpPr>
            <p:nvPr/>
          </p:nvSpPr>
          <p:spPr bwMode="auto">
            <a:xfrm>
              <a:off x="2495" y="1905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1" name="Text Box 81"/>
            <p:cNvSpPr txBox="1">
              <a:spLocks noChangeArrowheads="1"/>
            </p:cNvSpPr>
            <p:nvPr/>
          </p:nvSpPr>
          <p:spPr bwMode="auto">
            <a:xfrm>
              <a:off x="3221" y="1910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R</a:t>
              </a:r>
              <a:r>
                <a:rPr lang="en-US" sz="2000" baseline="-250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2" name="Line 82"/>
            <p:cNvSpPr>
              <a:spLocks noChangeShapeType="1"/>
            </p:cNvSpPr>
            <p:nvPr/>
          </p:nvSpPr>
          <p:spPr bwMode="auto">
            <a:xfrm>
              <a:off x="1066" y="2305"/>
              <a:ext cx="2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83"/>
            <p:cNvSpPr txBox="1">
              <a:spLocks noChangeArrowheads="1"/>
            </p:cNvSpPr>
            <p:nvPr/>
          </p:nvSpPr>
          <p:spPr bwMode="auto">
            <a:xfrm>
              <a:off x="1153" y="20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4" name="Text Box 84"/>
            <p:cNvSpPr txBox="1">
              <a:spLocks noChangeArrowheads="1"/>
            </p:cNvSpPr>
            <p:nvPr/>
          </p:nvSpPr>
          <p:spPr bwMode="auto">
            <a:xfrm>
              <a:off x="1138" y="194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5" name="Line 85"/>
            <p:cNvSpPr>
              <a:spLocks noChangeShapeType="1"/>
            </p:cNvSpPr>
            <p:nvPr/>
          </p:nvSpPr>
          <p:spPr bwMode="auto">
            <a:xfrm>
              <a:off x="993" y="2305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6" name="Object 86"/>
            <p:cNvGraphicFramePr>
              <a:graphicFrameLocks noChangeAspect="1"/>
            </p:cNvGraphicFramePr>
            <p:nvPr/>
          </p:nvGraphicFramePr>
          <p:xfrm>
            <a:off x="848" y="2632"/>
            <a:ext cx="29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10" imgW="301680" imgH="301680" progId="SmartDraw.2">
                    <p:embed/>
                  </p:oleObj>
                </mc:Choice>
                <mc:Fallback>
                  <p:oleObj name="SmartDraw" r:id="rId10" imgW="301680" imgH="3016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2632"/>
                          <a:ext cx="29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87"/>
            <p:cNvSpPr>
              <a:spLocks noChangeShapeType="1"/>
            </p:cNvSpPr>
            <p:nvPr/>
          </p:nvSpPr>
          <p:spPr bwMode="auto">
            <a:xfrm>
              <a:off x="993" y="2922"/>
              <a:ext cx="0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8"/>
            <p:cNvSpPr>
              <a:spLocks noChangeShapeType="1"/>
            </p:cNvSpPr>
            <p:nvPr/>
          </p:nvSpPr>
          <p:spPr bwMode="auto">
            <a:xfrm>
              <a:off x="993" y="3430"/>
              <a:ext cx="34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9"/>
            <p:cNvSpPr>
              <a:spLocks noChangeShapeType="1"/>
            </p:cNvSpPr>
            <p:nvPr/>
          </p:nvSpPr>
          <p:spPr bwMode="auto">
            <a:xfrm>
              <a:off x="4477" y="2305"/>
              <a:ext cx="0" cy="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90"/>
            <p:cNvGrpSpPr>
              <a:grpSpLocks/>
            </p:cNvGrpSpPr>
            <p:nvPr/>
          </p:nvGrpSpPr>
          <p:grpSpPr bwMode="auto">
            <a:xfrm>
              <a:off x="2227" y="1906"/>
              <a:ext cx="1451" cy="653"/>
              <a:chOff x="2227" y="2196"/>
              <a:chExt cx="1451" cy="653"/>
            </a:xfrm>
          </p:grpSpPr>
          <p:sp>
            <p:nvSpPr>
              <p:cNvPr id="43" name="Line 91"/>
              <p:cNvSpPr>
                <a:spLocks noChangeShapeType="1"/>
              </p:cNvSpPr>
              <p:nvPr/>
            </p:nvSpPr>
            <p:spPr bwMode="auto">
              <a:xfrm>
                <a:off x="2227" y="2196"/>
                <a:ext cx="0" cy="6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92"/>
              <p:cNvSpPr>
                <a:spLocks noChangeShapeType="1"/>
              </p:cNvSpPr>
              <p:nvPr/>
            </p:nvSpPr>
            <p:spPr bwMode="auto">
              <a:xfrm>
                <a:off x="2227" y="2196"/>
                <a:ext cx="14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93"/>
              <p:cNvSpPr>
                <a:spLocks noChangeShapeType="1"/>
              </p:cNvSpPr>
              <p:nvPr/>
            </p:nvSpPr>
            <p:spPr bwMode="auto">
              <a:xfrm>
                <a:off x="2227" y="2849"/>
                <a:ext cx="14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4"/>
              <p:cNvSpPr>
                <a:spLocks noChangeShapeType="1"/>
              </p:cNvSpPr>
              <p:nvPr/>
            </p:nvSpPr>
            <p:spPr bwMode="auto">
              <a:xfrm>
                <a:off x="3678" y="2196"/>
                <a:ext cx="0" cy="6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" name="Text Box 95"/>
            <p:cNvSpPr txBox="1">
              <a:spLocks noChangeArrowheads="1"/>
            </p:cNvSpPr>
            <p:nvPr/>
          </p:nvSpPr>
          <p:spPr bwMode="auto">
            <a:xfrm>
              <a:off x="1153" y="266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32" name="Line 96"/>
            <p:cNvSpPr>
              <a:spLocks noChangeShapeType="1"/>
            </p:cNvSpPr>
            <p:nvPr/>
          </p:nvSpPr>
          <p:spPr bwMode="auto">
            <a:xfrm>
              <a:off x="2154" y="2269"/>
              <a:ext cx="0" cy="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7"/>
            <p:cNvSpPr>
              <a:spLocks noChangeShapeType="1"/>
            </p:cNvSpPr>
            <p:nvPr/>
          </p:nvSpPr>
          <p:spPr bwMode="auto">
            <a:xfrm>
              <a:off x="3751" y="2287"/>
              <a:ext cx="0" cy="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8"/>
            <p:cNvSpPr>
              <a:spLocks noChangeShapeType="1"/>
            </p:cNvSpPr>
            <p:nvPr/>
          </p:nvSpPr>
          <p:spPr bwMode="auto">
            <a:xfrm>
              <a:off x="1029" y="2595"/>
              <a:ext cx="1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99"/>
            <p:cNvSpPr txBox="1">
              <a:spLocks noChangeArrowheads="1"/>
            </p:cNvSpPr>
            <p:nvPr/>
          </p:nvSpPr>
          <p:spPr bwMode="auto">
            <a:xfrm>
              <a:off x="1552" y="2557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</a:rPr>
                <a:t>25 V</a:t>
              </a:r>
            </a:p>
          </p:txBody>
        </p:sp>
        <p:sp>
          <p:nvSpPr>
            <p:cNvPr id="36" name="Line 100"/>
            <p:cNvSpPr>
              <a:spLocks noChangeShapeType="1"/>
            </p:cNvSpPr>
            <p:nvPr/>
          </p:nvSpPr>
          <p:spPr bwMode="auto">
            <a:xfrm>
              <a:off x="2154" y="2740"/>
              <a:ext cx="15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101"/>
            <p:cNvSpPr txBox="1">
              <a:spLocks noChangeArrowheads="1"/>
            </p:cNvSpPr>
            <p:nvPr/>
          </p:nvSpPr>
          <p:spPr bwMode="auto">
            <a:xfrm>
              <a:off x="2749" y="2739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</a:rPr>
                <a:t>40 V</a:t>
              </a:r>
            </a:p>
          </p:txBody>
        </p:sp>
        <p:sp>
          <p:nvSpPr>
            <p:cNvPr id="38" name="Line 102"/>
            <p:cNvSpPr>
              <a:spLocks noChangeShapeType="1"/>
            </p:cNvSpPr>
            <p:nvPr/>
          </p:nvSpPr>
          <p:spPr bwMode="auto">
            <a:xfrm>
              <a:off x="3751" y="263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03"/>
            <p:cNvSpPr txBox="1">
              <a:spLocks noChangeArrowheads="1"/>
            </p:cNvSpPr>
            <p:nvPr/>
          </p:nvSpPr>
          <p:spPr bwMode="auto">
            <a:xfrm>
              <a:off x="3911" y="263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</a:rPr>
                <a:t>55 V</a:t>
              </a:r>
            </a:p>
          </p:txBody>
        </p:sp>
        <p:sp>
          <p:nvSpPr>
            <p:cNvPr id="40" name="Text Box 104"/>
            <p:cNvSpPr txBox="1">
              <a:spLocks noChangeArrowheads="1"/>
            </p:cNvSpPr>
            <p:nvPr/>
          </p:nvSpPr>
          <p:spPr bwMode="auto">
            <a:xfrm>
              <a:off x="2677" y="1650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coil</a:t>
              </a:r>
            </a:p>
          </p:txBody>
        </p:sp>
        <p:sp>
          <p:nvSpPr>
            <p:cNvPr id="41" name="Line 105"/>
            <p:cNvSpPr>
              <a:spLocks noChangeShapeType="1"/>
            </p:cNvSpPr>
            <p:nvPr/>
          </p:nvSpPr>
          <p:spPr bwMode="auto">
            <a:xfrm>
              <a:off x="993" y="3031"/>
              <a:ext cx="27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106"/>
            <p:cNvSpPr txBox="1">
              <a:spLocks noChangeArrowheads="1"/>
            </p:cNvSpPr>
            <p:nvPr/>
          </p:nvSpPr>
          <p:spPr bwMode="auto">
            <a:xfrm>
              <a:off x="1791" y="3067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</a:rPr>
                <a:t>50 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40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207946"/>
              </p:ext>
            </p:extLst>
          </p:nvPr>
        </p:nvGraphicFramePr>
        <p:xfrm>
          <a:off x="649288" y="1219200"/>
          <a:ext cx="7275512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400" imgH="889000" progId="Equation.3">
                  <p:embed/>
                </p:oleObj>
              </mc:Choice>
              <mc:Fallback>
                <p:oleObj name="Equation" r:id="rId3" imgW="2946400" imgH="889000" progId="Equation.3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219200"/>
                        <a:ext cx="7275512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91"/>
          <p:cNvSpPr txBox="1">
            <a:spLocks noChangeArrowheads="1"/>
          </p:cNvSpPr>
          <p:nvPr/>
        </p:nvSpPr>
        <p:spPr bwMode="auto">
          <a:xfrm>
            <a:off x="609600" y="3276600"/>
            <a:ext cx="7010400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Power Loss =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1.8967 W</a:t>
            </a:r>
          </a:p>
        </p:txBody>
      </p:sp>
    </p:spTree>
    <p:extLst>
      <p:ext uri="{BB962C8B-B14F-4D97-AF65-F5344CB8AC3E}">
        <p14:creationId xmlns:p14="http://schemas.microsoft.com/office/powerpoint/2010/main" val="36218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600200"/>
            <a:ext cx="81534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lvl="1" indent="0" algn="just">
              <a:lnSpc>
                <a:spcPct val="120000"/>
              </a:lnSpc>
              <a:buNone/>
            </a:pPr>
            <a:r>
              <a:rPr lang="en-US" sz="2000" b="1" dirty="0"/>
              <a:t>2. </a:t>
            </a:r>
            <a:r>
              <a:rPr lang="en-US" sz="2000" dirty="0"/>
              <a:t>A resistance of 50</a:t>
            </a:r>
            <a:r>
              <a:rPr lang="en-US" sz="2000" dirty="0">
                <a:sym typeface="Symbol" pitchFamily="18" charset="2"/>
              </a:rPr>
              <a:t> is connected in series with an inductance of 100 </a:t>
            </a:r>
            <a:r>
              <a:rPr lang="en-US" sz="2000" dirty="0" err="1">
                <a:sym typeface="Symbol" pitchFamily="18" charset="2"/>
              </a:rPr>
              <a:t>mH</a:t>
            </a:r>
            <a:r>
              <a:rPr lang="en-US" sz="2000" dirty="0">
                <a:sym typeface="Symbol" pitchFamily="18" charset="2"/>
              </a:rPr>
              <a:t> across a 230V, 50 Hz, single phase AC supply. Calculate           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a) impedance</a:t>
            </a:r>
          </a:p>
          <a:p>
            <a:pPr marL="495300" indent="-49530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 			b) current drawn </a:t>
            </a:r>
          </a:p>
          <a:p>
            <a:pPr marL="495300" indent="-49530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c) power factor  </a:t>
            </a:r>
          </a:p>
          <a:p>
            <a:pPr marL="495300" indent="-49530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d) power consumed </a:t>
            </a:r>
          </a:p>
          <a:p>
            <a:pPr marL="495300" indent="-49530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e) Draw the </a:t>
            </a:r>
            <a:r>
              <a:rPr lang="en-US" sz="2000" dirty="0" err="1">
                <a:sym typeface="Symbol" pitchFamily="18" charset="2"/>
              </a:rPr>
              <a:t>phasor</a:t>
            </a:r>
            <a:r>
              <a:rPr lang="en-US" sz="2000" dirty="0">
                <a:sym typeface="Symbol" pitchFamily="18" charset="2"/>
              </a:rPr>
              <a:t> diagram.</a:t>
            </a:r>
          </a:p>
        </p:txBody>
      </p:sp>
    </p:spTree>
    <p:extLst>
      <p:ext uri="{BB962C8B-B14F-4D97-AF65-F5344CB8AC3E}">
        <p14:creationId xmlns:p14="http://schemas.microsoft.com/office/powerpoint/2010/main" val="1854626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05" name="Text Box 49"/>
          <p:cNvSpPr txBox="1">
            <a:spLocks noChangeArrowheads="1"/>
          </p:cNvSpPr>
          <p:nvPr/>
        </p:nvSpPr>
        <p:spPr bwMode="auto">
          <a:xfrm>
            <a:off x="1460500" y="20574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a)  Z = </a:t>
            </a:r>
            <a:endParaRPr lang="en-US" baseline="-25000">
              <a:latin typeface="Times New Roman" pitchFamily="18" charset="0"/>
            </a:endParaRPr>
          </a:p>
        </p:txBody>
      </p:sp>
      <p:graphicFrame>
        <p:nvGraphicFramePr>
          <p:cNvPr id="35230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543242"/>
              </p:ext>
            </p:extLst>
          </p:nvPr>
        </p:nvGraphicFramePr>
        <p:xfrm>
          <a:off x="2451100" y="2111375"/>
          <a:ext cx="16922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111375"/>
                        <a:ext cx="16922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307" name="Text Box 51"/>
          <p:cNvSpPr txBox="1">
            <a:spLocks noChangeArrowheads="1"/>
          </p:cNvSpPr>
          <p:nvPr/>
        </p:nvSpPr>
        <p:spPr bwMode="auto">
          <a:xfrm>
            <a:off x="1481138" y="29718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b) I= </a:t>
            </a:r>
          </a:p>
        </p:txBody>
      </p:sp>
      <p:graphicFrame>
        <p:nvGraphicFramePr>
          <p:cNvPr id="35230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37241"/>
              </p:ext>
            </p:extLst>
          </p:nvPr>
        </p:nvGraphicFramePr>
        <p:xfrm>
          <a:off x="2108200" y="3011488"/>
          <a:ext cx="2387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03040" progId="Equation.3">
                  <p:embed/>
                </p:oleObj>
              </mc:Choice>
              <mc:Fallback>
                <p:oleObj name="Equation" r:id="rId5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011488"/>
                        <a:ext cx="2387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309" name="Text Box 53"/>
          <p:cNvSpPr txBox="1">
            <a:spLocks noChangeArrowheads="1"/>
          </p:cNvSpPr>
          <p:nvPr/>
        </p:nvSpPr>
        <p:spPr bwMode="auto">
          <a:xfrm>
            <a:off x="1512888" y="3838575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c) Pf   = </a:t>
            </a:r>
          </a:p>
        </p:txBody>
      </p:sp>
      <p:sp>
        <p:nvSpPr>
          <p:cNvPr id="352310" name="Text Box 54"/>
          <p:cNvSpPr txBox="1">
            <a:spLocks noChangeArrowheads="1"/>
          </p:cNvSpPr>
          <p:nvPr/>
        </p:nvSpPr>
        <p:spPr bwMode="auto">
          <a:xfrm>
            <a:off x="2732088" y="3848100"/>
            <a:ext cx="133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Times New Roman" pitchFamily="18" charset="0"/>
              </a:rPr>
              <a:t>0.847 lag</a:t>
            </a:r>
          </a:p>
        </p:txBody>
      </p:sp>
      <p:sp>
        <p:nvSpPr>
          <p:cNvPr id="352311" name="Text Box 55"/>
          <p:cNvSpPr txBox="1">
            <a:spLocks noChangeArrowheads="1"/>
          </p:cNvSpPr>
          <p:nvPr/>
        </p:nvSpPr>
        <p:spPr bwMode="auto">
          <a:xfrm>
            <a:off x="1444625" y="466725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d)  P = 759.15W</a:t>
            </a:r>
            <a:endParaRPr lang="en-US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522912" y="2057400"/>
            <a:ext cx="2935288" cy="1943100"/>
            <a:chOff x="3657" y="2019"/>
            <a:chExt cx="1849" cy="1224"/>
          </a:xfrm>
        </p:grpSpPr>
        <p:sp>
          <p:nvSpPr>
            <p:cNvPr id="8207" name="Line 58"/>
            <p:cNvSpPr>
              <a:spLocks noChangeShapeType="1"/>
            </p:cNvSpPr>
            <p:nvPr/>
          </p:nvSpPr>
          <p:spPr bwMode="auto">
            <a:xfrm>
              <a:off x="3678" y="2958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Text Box 59"/>
            <p:cNvSpPr txBox="1">
              <a:spLocks noChangeArrowheads="1"/>
            </p:cNvSpPr>
            <p:nvPr/>
          </p:nvSpPr>
          <p:spPr bwMode="auto">
            <a:xfrm>
              <a:off x="5326" y="292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209" name="Line 60"/>
            <p:cNvSpPr>
              <a:spLocks noChangeShapeType="1"/>
            </p:cNvSpPr>
            <p:nvPr/>
          </p:nvSpPr>
          <p:spPr bwMode="auto">
            <a:xfrm>
              <a:off x="3715" y="2958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Text Box 61"/>
            <p:cNvSpPr txBox="1">
              <a:spLocks noChangeArrowheads="1"/>
            </p:cNvSpPr>
            <p:nvPr/>
          </p:nvSpPr>
          <p:spPr bwMode="auto">
            <a:xfrm>
              <a:off x="4274" y="2993"/>
              <a:ext cx="3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8211" name="Line 62"/>
            <p:cNvSpPr>
              <a:spLocks noChangeShapeType="1"/>
            </p:cNvSpPr>
            <p:nvPr/>
          </p:nvSpPr>
          <p:spPr bwMode="auto">
            <a:xfrm flipV="1">
              <a:off x="4440" y="2233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Text Box 63"/>
            <p:cNvSpPr txBox="1">
              <a:spLocks noChangeArrowheads="1"/>
            </p:cNvSpPr>
            <p:nvPr/>
          </p:nvSpPr>
          <p:spPr bwMode="auto">
            <a:xfrm>
              <a:off x="4419" y="2267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8213" name="Line 64"/>
            <p:cNvSpPr>
              <a:spLocks noChangeShapeType="1"/>
            </p:cNvSpPr>
            <p:nvPr/>
          </p:nvSpPr>
          <p:spPr bwMode="auto">
            <a:xfrm flipV="1">
              <a:off x="3678" y="2233"/>
              <a:ext cx="762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Text Box 65"/>
            <p:cNvSpPr txBox="1">
              <a:spLocks noChangeArrowheads="1"/>
            </p:cNvSpPr>
            <p:nvPr/>
          </p:nvSpPr>
          <p:spPr bwMode="auto">
            <a:xfrm>
              <a:off x="3983" y="223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8215" name="Freeform 66"/>
            <p:cNvSpPr>
              <a:spLocks/>
            </p:cNvSpPr>
            <p:nvPr/>
          </p:nvSpPr>
          <p:spPr bwMode="auto">
            <a:xfrm>
              <a:off x="3823" y="2813"/>
              <a:ext cx="85" cy="145"/>
            </a:xfrm>
            <a:custGeom>
              <a:avLst/>
              <a:gdLst>
                <a:gd name="T0" fmla="*/ 0 w 85"/>
                <a:gd name="T1" fmla="*/ 0 h 145"/>
                <a:gd name="T2" fmla="*/ 73 w 85"/>
                <a:gd name="T3" fmla="*/ 36 h 145"/>
                <a:gd name="T4" fmla="*/ 73 w 85"/>
                <a:gd name="T5" fmla="*/ 145 h 145"/>
                <a:gd name="T6" fmla="*/ 0 60000 65536"/>
                <a:gd name="T7" fmla="*/ 0 60000 65536"/>
                <a:gd name="T8" fmla="*/ 0 60000 65536"/>
                <a:gd name="T9" fmla="*/ 0 w 85"/>
                <a:gd name="T10" fmla="*/ 0 h 145"/>
                <a:gd name="T11" fmla="*/ 85 w 8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45">
                  <a:moveTo>
                    <a:pt x="0" y="0"/>
                  </a:moveTo>
                  <a:cubicBezTo>
                    <a:pt x="30" y="6"/>
                    <a:pt x="61" y="12"/>
                    <a:pt x="73" y="36"/>
                  </a:cubicBezTo>
                  <a:cubicBezTo>
                    <a:pt x="85" y="60"/>
                    <a:pt x="79" y="102"/>
                    <a:pt x="73" y="1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Text Box 67"/>
            <p:cNvSpPr txBox="1">
              <a:spLocks noChangeArrowheads="1"/>
            </p:cNvSpPr>
            <p:nvPr/>
          </p:nvSpPr>
          <p:spPr bwMode="auto">
            <a:xfrm>
              <a:off x="3947" y="2703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32.12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8217" name="Text Box 68"/>
            <p:cNvSpPr txBox="1">
              <a:spLocks noChangeArrowheads="1"/>
            </p:cNvSpPr>
            <p:nvPr/>
          </p:nvSpPr>
          <p:spPr bwMode="auto">
            <a:xfrm>
              <a:off x="3657" y="201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e)</a:t>
              </a:r>
            </a:p>
          </p:txBody>
        </p:sp>
      </p:grpSp>
      <p:sp>
        <p:nvSpPr>
          <p:cNvPr id="8206" name="Text Box 71"/>
          <p:cNvSpPr txBox="1">
            <a:spLocks noChangeArrowheads="1"/>
          </p:cNvSpPr>
          <p:nvPr/>
        </p:nvSpPr>
        <p:spPr bwMode="auto">
          <a:xfrm>
            <a:off x="762000" y="1371600"/>
            <a:ext cx="869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err="1"/>
              <a:t>Ans</a:t>
            </a:r>
            <a:r>
              <a:rPr lang="en-US" b="1" dirty="0"/>
              <a:t>: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5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3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3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05" grpId="0"/>
      <p:bldP spid="352307" grpId="0"/>
      <p:bldP spid="352309" grpId="0"/>
      <p:bldP spid="352310" grpId="0"/>
      <p:bldP spid="3523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295400"/>
            <a:ext cx="8382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r>
              <a:rPr lang="en-US" sz="2000" b="1" dirty="0"/>
              <a:t>3.</a:t>
            </a:r>
            <a:r>
              <a:rPr lang="en-US" sz="2000" dirty="0"/>
              <a:t> A resistance of 50</a:t>
            </a:r>
            <a:r>
              <a:rPr lang="en-US" sz="2000" dirty="0">
                <a:sym typeface="Symbol" pitchFamily="18" charset="2"/>
              </a:rPr>
              <a:t> is connected in series with a capacitance of  100 F across a 230V, 50 Hz, single phase AC supply. Calculate           		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a) impedance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 			b) current drawn 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c) power factor  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d) power consumed 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e) Draw the </a:t>
            </a:r>
            <a:r>
              <a:rPr lang="en-US" sz="2000" dirty="0" err="1">
                <a:sym typeface="Symbol" pitchFamily="18" charset="2"/>
              </a:rPr>
              <a:t>phasor</a:t>
            </a:r>
            <a:r>
              <a:rPr lang="en-US" sz="2000" dirty="0">
                <a:sym typeface="Symbol" pitchFamily="18" charset="2"/>
              </a:rPr>
              <a:t> diagram.</a:t>
            </a:r>
          </a:p>
        </p:txBody>
      </p:sp>
    </p:spTree>
    <p:extLst>
      <p:ext uri="{BB962C8B-B14F-4D97-AF65-F5344CB8AC3E}">
        <p14:creationId xmlns:p14="http://schemas.microsoft.com/office/powerpoint/2010/main" val="1756589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05" name="Text Box 49"/>
          <p:cNvSpPr txBox="1">
            <a:spLocks noChangeArrowheads="1"/>
          </p:cNvSpPr>
          <p:nvPr/>
        </p:nvSpPr>
        <p:spPr bwMode="auto">
          <a:xfrm>
            <a:off x="1460500" y="20574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a)  Z = 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352307" name="Text Box 51"/>
          <p:cNvSpPr txBox="1">
            <a:spLocks noChangeArrowheads="1"/>
          </p:cNvSpPr>
          <p:nvPr/>
        </p:nvSpPr>
        <p:spPr bwMode="auto">
          <a:xfrm>
            <a:off x="1481138" y="297180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b) I = </a:t>
            </a:r>
          </a:p>
        </p:txBody>
      </p:sp>
      <p:sp>
        <p:nvSpPr>
          <p:cNvPr id="352309" name="Text Box 53"/>
          <p:cNvSpPr txBox="1">
            <a:spLocks noChangeArrowheads="1"/>
          </p:cNvSpPr>
          <p:nvPr/>
        </p:nvSpPr>
        <p:spPr bwMode="auto">
          <a:xfrm>
            <a:off x="1512888" y="4267200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c) Pf   = </a:t>
            </a:r>
          </a:p>
        </p:txBody>
      </p:sp>
      <p:sp>
        <p:nvSpPr>
          <p:cNvPr id="352310" name="Text Box 54"/>
          <p:cNvSpPr txBox="1">
            <a:spLocks noChangeArrowheads="1"/>
          </p:cNvSpPr>
          <p:nvPr/>
        </p:nvSpPr>
        <p:spPr bwMode="auto">
          <a:xfrm>
            <a:off x="2732088" y="4267200"/>
            <a:ext cx="134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Times New Roman" pitchFamily="18" charset="0"/>
              </a:rPr>
              <a:t>0.843 lag</a:t>
            </a:r>
          </a:p>
        </p:txBody>
      </p:sp>
      <p:sp>
        <p:nvSpPr>
          <p:cNvPr id="352311" name="Text Box 55"/>
          <p:cNvSpPr txBox="1">
            <a:spLocks noChangeArrowheads="1"/>
          </p:cNvSpPr>
          <p:nvPr/>
        </p:nvSpPr>
        <p:spPr bwMode="auto">
          <a:xfrm>
            <a:off x="1524000" y="4953000"/>
            <a:ext cx="2218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d)  P = 752.81W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06" name="Text Box 71"/>
          <p:cNvSpPr txBox="1">
            <a:spLocks noChangeArrowheads="1"/>
          </p:cNvSpPr>
          <p:nvPr/>
        </p:nvSpPr>
        <p:spPr bwMode="auto">
          <a:xfrm>
            <a:off x="762000" y="1371600"/>
            <a:ext cx="869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err="1"/>
              <a:t>Ans</a:t>
            </a:r>
            <a:r>
              <a:rPr lang="en-US" b="1" dirty="0"/>
              <a:t>: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884609"/>
              </p:ext>
            </p:extLst>
          </p:nvPr>
        </p:nvGraphicFramePr>
        <p:xfrm>
          <a:off x="2514600" y="2111375"/>
          <a:ext cx="24749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600" imgH="203200" progId="Equation.3">
                  <p:embed/>
                </p:oleObj>
              </mc:Choice>
              <mc:Fallback>
                <p:oleObj name="Equation" r:id="rId4" imgW="1244600" imgH="203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11375"/>
                        <a:ext cx="24749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28502"/>
              </p:ext>
            </p:extLst>
          </p:nvPr>
        </p:nvGraphicFramePr>
        <p:xfrm>
          <a:off x="2362200" y="2965450"/>
          <a:ext cx="29591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726" imgH="393529" progId="Equation.3">
                  <p:embed/>
                </p:oleObj>
              </mc:Choice>
              <mc:Fallback>
                <p:oleObj name="Equation" r:id="rId6" imgW="1091726" imgH="39352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65450"/>
                        <a:ext cx="29591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5638800" y="2008188"/>
            <a:ext cx="2935288" cy="3021012"/>
            <a:chOff x="3657" y="2019"/>
            <a:chExt cx="1849" cy="1228"/>
          </a:xfrm>
        </p:grpSpPr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3657" y="2019"/>
              <a:ext cx="26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e)</a:t>
              </a:r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3678" y="2486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5326" y="2454"/>
              <a:ext cx="18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3715" y="2486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4114" y="2196"/>
              <a:ext cx="30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 rot="10800000" flipV="1">
              <a:off x="4440" y="2486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4513" y="2704"/>
              <a:ext cx="307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</a:rPr>
                <a:t>V</a:t>
              </a:r>
              <a:r>
                <a:rPr lang="en-US" sz="2000" b="1" baseline="-25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 rot="5049224" flipV="1">
              <a:off x="3662" y="2504"/>
              <a:ext cx="797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45"/>
            <p:cNvSpPr txBox="1">
              <a:spLocks noChangeArrowheads="1"/>
            </p:cNvSpPr>
            <p:nvPr/>
          </p:nvSpPr>
          <p:spPr bwMode="auto">
            <a:xfrm>
              <a:off x="3751" y="2886"/>
              <a:ext cx="23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3932" y="2523"/>
              <a:ext cx="5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32.48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3896" y="2486"/>
              <a:ext cx="1" cy="182"/>
            </a:xfrm>
            <a:custGeom>
              <a:avLst/>
              <a:gdLst>
                <a:gd name="T0" fmla="*/ 0 w 1"/>
                <a:gd name="T1" fmla="*/ 0 h 182"/>
                <a:gd name="T2" fmla="*/ 0 w 1"/>
                <a:gd name="T3" fmla="*/ 73 h 182"/>
                <a:gd name="T4" fmla="*/ 0 w 1"/>
                <a:gd name="T5" fmla="*/ 182 h 182"/>
                <a:gd name="T6" fmla="*/ 0 60000 65536"/>
                <a:gd name="T7" fmla="*/ 0 60000 65536"/>
                <a:gd name="T8" fmla="*/ 0 60000 65536"/>
                <a:gd name="T9" fmla="*/ 0 w 1"/>
                <a:gd name="T10" fmla="*/ 0 h 182"/>
                <a:gd name="T11" fmla="*/ 1 w 1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2">
                  <a:moveTo>
                    <a:pt x="0" y="0"/>
                  </a:moveTo>
                  <a:cubicBezTo>
                    <a:pt x="0" y="21"/>
                    <a:pt x="0" y="43"/>
                    <a:pt x="0" y="73"/>
                  </a:cubicBezTo>
                  <a:cubicBezTo>
                    <a:pt x="0" y="103"/>
                    <a:pt x="0" y="142"/>
                    <a:pt x="0" y="18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31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3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05" grpId="0"/>
      <p:bldP spid="352307" grpId="0"/>
      <p:bldP spid="352309" grpId="0"/>
      <p:bldP spid="352310" grpId="0"/>
      <p:bldP spid="3523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1430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/>
              <a:t>     </a:t>
            </a:r>
            <a:r>
              <a:rPr lang="en-US" sz="2000" b="1" dirty="0"/>
              <a:t>4.</a:t>
            </a:r>
            <a:r>
              <a:rPr lang="en-US" sz="2000" dirty="0"/>
              <a:t> Write the nodal equations for the network shown in Figure and express them in matrix form.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065338" y="2227263"/>
          <a:ext cx="4325937" cy="319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3096768" imgH="2286000" progId="SmartDraw.2">
                  <p:embed/>
                </p:oleObj>
              </mc:Choice>
              <mc:Fallback>
                <p:oleObj name="SmartDraw" r:id="rId3" imgW="3096768" imgH="2286000" progId="SmartDraw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227263"/>
                        <a:ext cx="4325937" cy="319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40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"/>
            <a:ext cx="6477000" cy="1143000"/>
          </a:xfrm>
        </p:spPr>
        <p:txBody>
          <a:bodyPr>
            <a:normAutofit/>
          </a:bodyPr>
          <a:lstStyle/>
          <a:p>
            <a:r>
              <a:rPr lang="en-US" sz="1600" dirty="0"/>
              <a:t>Dept. of Electrical &amp; Electronics Engineering</a:t>
            </a:r>
            <a:br>
              <a:rPr lang="en-US" sz="1600" dirty="0"/>
            </a:br>
            <a:r>
              <a:rPr lang="en-US" sz="1600" dirty="0"/>
              <a:t>School of Electrical, Electronics &amp; Communication  SEEC</a:t>
            </a:r>
            <a:br>
              <a:rPr lang="en-US" sz="1600" dirty="0"/>
            </a:br>
            <a:r>
              <a:rPr lang="en-US" sz="1600" dirty="0"/>
              <a:t>Faculty of Engineering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839200" cy="5029200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2000" dirty="0"/>
          </a:p>
          <a:p>
            <a:r>
              <a:rPr lang="en-US" sz="4400" b="1" dirty="0">
                <a:solidFill>
                  <a:srgbClr val="FF0000"/>
                </a:solidFill>
              </a:rPr>
              <a:t>Single Phase Circuits</a:t>
            </a:r>
            <a:r>
              <a:rPr lang="en-US" sz="4400" dirty="0"/>
              <a:t>      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Phasors</a:t>
            </a:r>
            <a:r>
              <a:rPr lang="en-US" dirty="0"/>
              <a:t>, Analysis of pure R, L, C, Series RL, RC &amp;   	RLC circuits, Impedance, Power, Power factor</a:t>
            </a:r>
            <a:r>
              <a:rPr lang="en-US" sz="4400" dirty="0"/>
              <a:t>	</a:t>
            </a:r>
          </a:p>
          <a:p>
            <a:endParaRPr lang="en-US" sz="1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0"/>
            <a:ext cx="2965450" cy="1066800"/>
          </a:xfrm>
        </p:spPr>
      </p:pic>
    </p:spTree>
    <p:extLst>
      <p:ext uri="{BB962C8B-B14F-4D97-AF65-F5344CB8AC3E}">
        <p14:creationId xmlns:p14="http://schemas.microsoft.com/office/powerpoint/2010/main" val="2482721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63113"/>
              </p:ext>
            </p:extLst>
          </p:nvPr>
        </p:nvGraphicFramePr>
        <p:xfrm>
          <a:off x="304800" y="2057400"/>
          <a:ext cx="845820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27500" imgH="1346200" progId="Equation.3">
                  <p:embed/>
                </p:oleObj>
              </mc:Choice>
              <mc:Fallback>
                <p:oleObj name="Equation" r:id="rId3" imgW="4127500" imgH="134620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7400"/>
                        <a:ext cx="8458200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7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u="sng" dirty="0"/>
              <a:t>Contents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000" i="1" dirty="0"/>
          </a:p>
          <a:p>
            <a:pPr marL="0" indent="0" defTabSz="342900">
              <a:buNone/>
            </a:pPr>
            <a:r>
              <a:rPr lang="en-US" sz="2400" i="1" dirty="0"/>
              <a:t>	</a:t>
            </a:r>
            <a:r>
              <a:rPr lang="en-US" sz="2400" dirty="0"/>
              <a:t> </a:t>
            </a:r>
            <a:r>
              <a:rPr lang="en-US" sz="2400" b="1" dirty="0"/>
              <a:t>Single phase circuits</a:t>
            </a:r>
            <a:r>
              <a:rPr lang="en-US" sz="2400" dirty="0"/>
              <a:t>:</a:t>
            </a:r>
          </a:p>
          <a:p>
            <a:pPr marL="0" indent="0" defTabSz="34290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000" dirty="0"/>
              <a:t>1. </a:t>
            </a:r>
            <a:r>
              <a:rPr lang="en-US" sz="2000" dirty="0" err="1"/>
              <a:t>Phasors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	2. ‘</a:t>
            </a:r>
            <a:r>
              <a:rPr lang="en-US" sz="2000" i="1" dirty="0"/>
              <a:t>j’</a:t>
            </a:r>
            <a:r>
              <a:rPr lang="en-US" sz="2000" dirty="0"/>
              <a:t> operator 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8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9" name="Text Box 92"/>
          <p:cNvSpPr txBox="1">
            <a:spLocks noChangeArrowheads="1"/>
          </p:cNvSpPr>
          <p:nvPr/>
        </p:nvSpPr>
        <p:spPr bwMode="auto">
          <a:xfrm>
            <a:off x="6630987" y="1555750"/>
            <a:ext cx="23606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v(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wt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baseline="-25000" dirty="0" err="1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sin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wt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/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v(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) =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baseline="-25000" dirty="0" err="1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sin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</a:t>
            </a:r>
          </a:p>
          <a:p>
            <a:pPr eaLnBrk="1" hangingPunct="1"/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00" name="Line 94"/>
          <p:cNvSpPr>
            <a:spLocks noChangeShapeType="1"/>
          </p:cNvSpPr>
          <p:nvPr/>
        </p:nvSpPr>
        <p:spPr bwMode="auto">
          <a:xfrm flipV="1">
            <a:off x="4257675" y="1555750"/>
            <a:ext cx="11112" cy="263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1" name="Oval 95"/>
          <p:cNvSpPr>
            <a:spLocks noChangeArrowheads="1"/>
          </p:cNvSpPr>
          <p:nvPr/>
        </p:nvSpPr>
        <p:spPr bwMode="auto">
          <a:xfrm>
            <a:off x="3352800" y="2160587"/>
            <a:ext cx="1831975" cy="195421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02" name="Line 96"/>
          <p:cNvSpPr>
            <a:spLocks noChangeShapeType="1"/>
          </p:cNvSpPr>
          <p:nvPr/>
        </p:nvSpPr>
        <p:spPr bwMode="auto">
          <a:xfrm>
            <a:off x="3400425" y="3048000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03" name="Line 97"/>
          <p:cNvSpPr>
            <a:spLocks noChangeShapeType="1"/>
          </p:cNvSpPr>
          <p:nvPr/>
        </p:nvSpPr>
        <p:spPr bwMode="auto">
          <a:xfrm>
            <a:off x="5514975" y="3081337"/>
            <a:ext cx="3240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04" name="Line 98"/>
          <p:cNvSpPr>
            <a:spLocks noChangeShapeType="1"/>
          </p:cNvSpPr>
          <p:nvPr/>
        </p:nvSpPr>
        <p:spPr bwMode="auto">
          <a:xfrm flipV="1">
            <a:off x="5726113" y="1652587"/>
            <a:ext cx="0" cy="2479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06" name="Line 100"/>
          <p:cNvSpPr>
            <a:spLocks noChangeShapeType="1"/>
          </p:cNvSpPr>
          <p:nvPr/>
        </p:nvSpPr>
        <p:spPr bwMode="auto">
          <a:xfrm flipV="1">
            <a:off x="4270375" y="4083050"/>
            <a:ext cx="339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07" name="Line 101"/>
          <p:cNvSpPr>
            <a:spLocks noChangeShapeType="1"/>
          </p:cNvSpPr>
          <p:nvPr/>
        </p:nvSpPr>
        <p:spPr bwMode="auto">
          <a:xfrm>
            <a:off x="6994525" y="3005137"/>
            <a:ext cx="0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08" name="Line 102"/>
          <p:cNvSpPr>
            <a:spLocks noChangeShapeType="1"/>
          </p:cNvSpPr>
          <p:nvPr/>
        </p:nvSpPr>
        <p:spPr bwMode="auto">
          <a:xfrm>
            <a:off x="8262938" y="3005137"/>
            <a:ext cx="0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09" name="Freeform 103"/>
          <p:cNvSpPr>
            <a:spLocks/>
          </p:cNvSpPr>
          <p:nvPr/>
        </p:nvSpPr>
        <p:spPr bwMode="auto">
          <a:xfrm>
            <a:off x="5726113" y="1931987"/>
            <a:ext cx="2536825" cy="2293938"/>
          </a:xfrm>
          <a:custGeom>
            <a:avLst/>
            <a:gdLst>
              <a:gd name="T0" fmla="*/ 0 w 1728"/>
              <a:gd name="T1" fmla="*/ 1745762127 h 1466"/>
              <a:gd name="T2" fmla="*/ 844849469 w 1728"/>
              <a:gd name="T3" fmla="*/ 249745082 h 1466"/>
              <a:gd name="T4" fmla="*/ 2147483647 w 1728"/>
              <a:gd name="T5" fmla="*/ 2147483647 h 1466"/>
              <a:gd name="T6" fmla="*/ 2147483647 w 1728"/>
              <a:gd name="T7" fmla="*/ 1745762127 h 1466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466"/>
              <a:gd name="T14" fmla="*/ 1728 w 1728"/>
              <a:gd name="T15" fmla="*/ 1466 h 1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466">
                <a:moveTo>
                  <a:pt x="0" y="734"/>
                </a:moveTo>
                <a:cubicBezTo>
                  <a:pt x="76" y="629"/>
                  <a:pt x="248" y="0"/>
                  <a:pt x="458" y="105"/>
                </a:cubicBezTo>
                <a:cubicBezTo>
                  <a:pt x="668" y="210"/>
                  <a:pt x="1049" y="1256"/>
                  <a:pt x="1261" y="1361"/>
                </a:cubicBezTo>
                <a:cubicBezTo>
                  <a:pt x="1473" y="1466"/>
                  <a:pt x="1631" y="865"/>
                  <a:pt x="1728" y="734"/>
                </a:cubicBezTo>
              </a:path>
            </a:pathLst>
          </a:custGeom>
          <a:noFill/>
          <a:ln w="19050" cap="flat" cmpd="sng">
            <a:solidFill>
              <a:srgbClr val="5ED6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10" name="Line 104"/>
          <p:cNvSpPr>
            <a:spLocks noChangeShapeType="1"/>
          </p:cNvSpPr>
          <p:nvPr/>
        </p:nvSpPr>
        <p:spPr bwMode="auto">
          <a:xfrm flipV="1">
            <a:off x="4268788" y="2405062"/>
            <a:ext cx="704850" cy="676275"/>
          </a:xfrm>
          <a:prstGeom prst="line">
            <a:avLst/>
          </a:prstGeom>
          <a:noFill/>
          <a:ln w="19050">
            <a:solidFill>
              <a:srgbClr val="5ED6E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11" name="Line 105"/>
          <p:cNvSpPr>
            <a:spLocks noChangeShapeType="1"/>
          </p:cNvSpPr>
          <p:nvPr/>
        </p:nvSpPr>
        <p:spPr bwMode="auto">
          <a:xfrm>
            <a:off x="4956175" y="2405062"/>
            <a:ext cx="10509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12" name="Line 106"/>
          <p:cNvSpPr>
            <a:spLocks noChangeShapeType="1"/>
          </p:cNvSpPr>
          <p:nvPr/>
        </p:nvSpPr>
        <p:spPr bwMode="auto">
          <a:xfrm>
            <a:off x="6007100" y="2405062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13" name="Text Box 107"/>
          <p:cNvSpPr txBox="1">
            <a:spLocks noChangeArrowheads="1"/>
          </p:cNvSpPr>
          <p:nvPr/>
        </p:nvSpPr>
        <p:spPr bwMode="auto">
          <a:xfrm>
            <a:off x="4127500" y="2179637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w</a:t>
            </a:r>
            <a:endParaRPr lang="en-US">
              <a:solidFill>
                <a:schemeClr val="tx2"/>
              </a:solidFill>
              <a:latin typeface="Symbol" pitchFamily="18" charset="2"/>
            </a:endParaRPr>
          </a:p>
        </p:txBody>
      </p:sp>
      <p:sp>
        <p:nvSpPr>
          <p:cNvPr id="6314" name="Arc 108"/>
          <p:cNvSpPr>
            <a:spLocks/>
          </p:cNvSpPr>
          <p:nvPr/>
        </p:nvSpPr>
        <p:spPr bwMode="auto">
          <a:xfrm rot="20081447" flipV="1">
            <a:off x="4673600" y="2697162"/>
            <a:ext cx="71438" cy="384175"/>
          </a:xfrm>
          <a:custGeom>
            <a:avLst/>
            <a:gdLst>
              <a:gd name="T0" fmla="*/ 0 w 21600"/>
              <a:gd name="T1" fmla="*/ 0 h 37603"/>
              <a:gd name="T2" fmla="*/ 0 w 21600"/>
              <a:gd name="T3" fmla="*/ 0 h 37603"/>
              <a:gd name="T4" fmla="*/ 0 w 21600"/>
              <a:gd name="T5" fmla="*/ 0 h 37603"/>
              <a:gd name="T6" fmla="*/ 0 60000 65536"/>
              <a:gd name="T7" fmla="*/ 0 60000 65536"/>
              <a:gd name="T8" fmla="*/ 0 60000 65536"/>
              <a:gd name="T9" fmla="*/ 0 w 21600"/>
              <a:gd name="T10" fmla="*/ 0 h 37603"/>
              <a:gd name="T11" fmla="*/ 21600 w 21600"/>
              <a:gd name="T12" fmla="*/ 37603 h 376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60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696"/>
                  <a:pt x="19023" y="33508"/>
                  <a:pt x="14507" y="37603"/>
                </a:cubicBezTo>
              </a:path>
              <a:path w="21600" h="3760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696"/>
                  <a:pt x="19023" y="33508"/>
                  <a:pt x="14507" y="37603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15" name="Text Box 109"/>
          <p:cNvSpPr txBox="1">
            <a:spLocks noChangeArrowheads="1"/>
          </p:cNvSpPr>
          <p:nvPr/>
        </p:nvSpPr>
        <p:spPr bwMode="auto">
          <a:xfrm>
            <a:off x="4410075" y="270510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6316" name="Line 110"/>
          <p:cNvSpPr>
            <a:spLocks noChangeShapeType="1"/>
          </p:cNvSpPr>
          <p:nvPr/>
        </p:nvSpPr>
        <p:spPr bwMode="auto">
          <a:xfrm>
            <a:off x="6007100" y="3155950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17" name="Line 111"/>
          <p:cNvSpPr>
            <a:spLocks noChangeShapeType="1"/>
          </p:cNvSpPr>
          <p:nvPr/>
        </p:nvSpPr>
        <p:spPr bwMode="auto">
          <a:xfrm flipH="1">
            <a:off x="5726113" y="3230562"/>
            <a:ext cx="280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18" name="Text Box 112"/>
          <p:cNvSpPr txBox="1">
            <a:spLocks noChangeArrowheads="1"/>
          </p:cNvSpPr>
          <p:nvPr/>
        </p:nvSpPr>
        <p:spPr bwMode="auto">
          <a:xfrm>
            <a:off x="5726113" y="315595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6319" name="Text Box 113"/>
          <p:cNvSpPr txBox="1">
            <a:spLocks noChangeArrowheads="1"/>
          </p:cNvSpPr>
          <p:nvPr/>
        </p:nvSpPr>
        <p:spPr bwMode="auto">
          <a:xfrm>
            <a:off x="8458200" y="2986087"/>
            <a:ext cx="527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err="1">
                <a:solidFill>
                  <a:schemeClr val="tx2"/>
                </a:solidFill>
                <a:latin typeface="Symbol" pitchFamily="18" charset="2"/>
              </a:rPr>
              <a:t>w</a:t>
            </a:r>
            <a:r>
              <a:rPr lang="en-US" sz="2800" dirty="0" err="1">
                <a:solidFill>
                  <a:schemeClr val="tx2"/>
                </a:solidFill>
                <a:latin typeface="Times New Roman" pitchFamily="18" charset="0"/>
              </a:rPr>
              <a:t>t</a:t>
            </a:r>
            <a:endParaRPr lang="en-US" dirty="0">
              <a:solidFill>
                <a:schemeClr val="tx2"/>
              </a:solidFill>
              <a:latin typeface="Symbol" pitchFamily="18" charset="2"/>
            </a:endParaRPr>
          </a:p>
        </p:txBody>
      </p:sp>
      <p:sp>
        <p:nvSpPr>
          <p:cNvPr id="6320" name="Line 114"/>
          <p:cNvSpPr>
            <a:spLocks noChangeShapeType="1"/>
          </p:cNvSpPr>
          <p:nvPr/>
        </p:nvSpPr>
        <p:spPr bwMode="auto">
          <a:xfrm flipV="1">
            <a:off x="5584825" y="2405062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21" name="Text Box 115"/>
          <p:cNvSpPr txBox="1">
            <a:spLocks noChangeArrowheads="1"/>
          </p:cNvSpPr>
          <p:nvPr/>
        </p:nvSpPr>
        <p:spPr bwMode="auto">
          <a:xfrm>
            <a:off x="5302250" y="2479675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322" name="Text Box 116"/>
          <p:cNvSpPr txBox="1">
            <a:spLocks noChangeArrowheads="1"/>
          </p:cNvSpPr>
          <p:nvPr/>
        </p:nvSpPr>
        <p:spPr bwMode="auto">
          <a:xfrm>
            <a:off x="6148388" y="2328862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800" baseline="-25000">
                <a:solidFill>
                  <a:schemeClr val="tx2"/>
                </a:solidFill>
                <a:latin typeface="Times New Roman" pitchFamily="18" charset="0"/>
              </a:rPr>
              <a:t>m</a:t>
            </a:r>
            <a:endParaRPr lang="en-US" sz="2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23" name="Line 117"/>
          <p:cNvSpPr>
            <a:spLocks noChangeShapeType="1"/>
          </p:cNvSpPr>
          <p:nvPr/>
        </p:nvSpPr>
        <p:spPr bwMode="auto">
          <a:xfrm flipV="1">
            <a:off x="6359525" y="2103437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24" name="Line 118"/>
          <p:cNvSpPr>
            <a:spLocks noChangeShapeType="1"/>
          </p:cNvSpPr>
          <p:nvPr/>
        </p:nvSpPr>
        <p:spPr bwMode="auto">
          <a:xfrm>
            <a:off x="6359525" y="2779712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25" name="Freeform 119"/>
          <p:cNvSpPr>
            <a:spLocks/>
          </p:cNvSpPr>
          <p:nvPr/>
        </p:nvSpPr>
        <p:spPr bwMode="auto">
          <a:xfrm rot="1175834">
            <a:off x="4479925" y="2479675"/>
            <a:ext cx="422275" cy="225425"/>
          </a:xfrm>
          <a:custGeom>
            <a:avLst/>
            <a:gdLst>
              <a:gd name="T0" fmla="*/ 528859808 w 288"/>
              <a:gd name="T1" fmla="*/ 144740452 h 192"/>
              <a:gd name="T2" fmla="*/ 350423679 w 288"/>
              <a:gd name="T3" fmla="*/ 37218604 h 192"/>
              <a:gd name="T4" fmla="*/ 0 w 288"/>
              <a:gd name="T5" fmla="*/ 0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288" y="192"/>
                </a:moveTo>
                <a:cubicBezTo>
                  <a:pt x="264" y="136"/>
                  <a:pt x="240" y="80"/>
                  <a:pt x="192" y="48"/>
                </a:cubicBezTo>
                <a:cubicBezTo>
                  <a:pt x="144" y="16"/>
                  <a:pt x="72" y="8"/>
                  <a:pt x="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26" name="Text Box 120"/>
          <p:cNvSpPr txBox="1">
            <a:spLocks noChangeArrowheads="1"/>
          </p:cNvSpPr>
          <p:nvPr/>
        </p:nvSpPr>
        <p:spPr bwMode="auto">
          <a:xfrm>
            <a:off x="5443538" y="3005137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327" name="Text Box 121"/>
          <p:cNvSpPr txBox="1">
            <a:spLocks noChangeArrowheads="1"/>
          </p:cNvSpPr>
          <p:nvPr/>
        </p:nvSpPr>
        <p:spPr bwMode="auto">
          <a:xfrm>
            <a:off x="6923088" y="2554287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p</a:t>
            </a:r>
          </a:p>
        </p:txBody>
      </p:sp>
      <p:sp>
        <p:nvSpPr>
          <p:cNvPr id="6328" name="Text Box 122"/>
          <p:cNvSpPr txBox="1">
            <a:spLocks noChangeArrowheads="1"/>
          </p:cNvSpPr>
          <p:nvPr/>
        </p:nvSpPr>
        <p:spPr bwMode="auto">
          <a:xfrm>
            <a:off x="8050213" y="2554287"/>
            <a:ext cx="531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  <a:latin typeface="Symbol" pitchFamily="18" charset="2"/>
              </a:rPr>
              <a:t>2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p</a:t>
            </a:r>
            <a:endParaRPr lang="en-US">
              <a:solidFill>
                <a:schemeClr val="tx2"/>
              </a:solidFill>
              <a:latin typeface="Symbol" pitchFamily="18" charset="2"/>
            </a:endParaRPr>
          </a:p>
        </p:txBody>
      </p:sp>
      <p:sp>
        <p:nvSpPr>
          <p:cNvPr id="6329" name="Text Box 123"/>
          <p:cNvSpPr txBox="1">
            <a:spLocks noChangeArrowheads="1"/>
          </p:cNvSpPr>
          <p:nvPr/>
        </p:nvSpPr>
        <p:spPr bwMode="auto">
          <a:xfrm>
            <a:off x="7416800" y="3306762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800" baseline="-25000">
                <a:solidFill>
                  <a:schemeClr val="tx2"/>
                </a:solidFill>
                <a:latin typeface="Times New Roman" pitchFamily="18" charset="0"/>
              </a:rPr>
              <a:t>m</a:t>
            </a:r>
            <a:endParaRPr lang="en-US" sz="2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30" name="Line 124"/>
          <p:cNvSpPr>
            <a:spLocks noChangeShapeType="1"/>
          </p:cNvSpPr>
          <p:nvPr/>
        </p:nvSpPr>
        <p:spPr bwMode="auto">
          <a:xfrm flipV="1">
            <a:off x="7697788" y="3081337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31" name="Line 125"/>
          <p:cNvSpPr>
            <a:spLocks noChangeShapeType="1"/>
          </p:cNvSpPr>
          <p:nvPr/>
        </p:nvSpPr>
        <p:spPr bwMode="auto">
          <a:xfrm>
            <a:off x="7697788" y="3757612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32" name="Text Box 126"/>
          <p:cNvSpPr txBox="1">
            <a:spLocks noChangeArrowheads="1"/>
          </p:cNvSpPr>
          <p:nvPr/>
        </p:nvSpPr>
        <p:spPr bwMode="auto">
          <a:xfrm>
            <a:off x="3778250" y="1524000"/>
            <a:ext cx="56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>
                <a:latin typeface="Times New Roman" pitchFamily="18" charset="0"/>
              </a:rPr>
              <a:t>V</a:t>
            </a:r>
            <a:r>
              <a:rPr lang="en-US" baseline="-25000" dirty="0" err="1">
                <a:latin typeface="Times New Roman" pitchFamily="18" charset="0"/>
              </a:rPr>
              <a:t>m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6333" name="Text Box 127"/>
          <p:cNvSpPr txBox="1">
            <a:spLocks noChangeArrowheads="1"/>
          </p:cNvSpPr>
          <p:nvPr/>
        </p:nvSpPr>
        <p:spPr bwMode="auto">
          <a:xfrm>
            <a:off x="3660775" y="40386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-V</a:t>
            </a:r>
            <a:r>
              <a:rPr lang="en-US" baseline="-25000">
                <a:latin typeface="Times New Roman" pitchFamily="18" charset="0"/>
              </a:rPr>
              <a:t>m</a:t>
            </a:r>
          </a:p>
        </p:txBody>
      </p:sp>
      <p:sp>
        <p:nvSpPr>
          <p:cNvPr id="6334" name="Text Box 128"/>
          <p:cNvSpPr txBox="1">
            <a:spLocks noChangeArrowheads="1"/>
          </p:cNvSpPr>
          <p:nvPr/>
        </p:nvSpPr>
        <p:spPr bwMode="auto">
          <a:xfrm>
            <a:off x="3959225" y="302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525288" y="1670843"/>
            <a:ext cx="2317750" cy="2805113"/>
            <a:chOff x="268" y="682"/>
            <a:chExt cx="1460" cy="1814"/>
          </a:xfrm>
        </p:grpSpPr>
        <p:sp>
          <p:nvSpPr>
            <p:cNvPr id="7212" name="Freeform 130"/>
            <p:cNvSpPr>
              <a:spLocks/>
            </p:cNvSpPr>
            <p:nvPr/>
          </p:nvSpPr>
          <p:spPr bwMode="auto">
            <a:xfrm>
              <a:off x="521" y="1148"/>
              <a:ext cx="512" cy="1108"/>
            </a:xfrm>
            <a:custGeom>
              <a:avLst/>
              <a:gdLst>
                <a:gd name="T0" fmla="*/ 0 w 1025"/>
                <a:gd name="T1" fmla="*/ 1108 h 1108"/>
                <a:gd name="T2" fmla="*/ 13 w 1025"/>
                <a:gd name="T3" fmla="*/ 952 h 1108"/>
                <a:gd name="T4" fmla="*/ 13 w 1025"/>
                <a:gd name="T5" fmla="*/ 948 h 1108"/>
                <a:gd name="T6" fmla="*/ 14 w 1025"/>
                <a:gd name="T7" fmla="*/ 947 h 1108"/>
                <a:gd name="T8" fmla="*/ 15 w 1025"/>
                <a:gd name="T9" fmla="*/ 950 h 1108"/>
                <a:gd name="T10" fmla="*/ 15 w 1025"/>
                <a:gd name="T11" fmla="*/ 957 h 1108"/>
                <a:gd name="T12" fmla="*/ 16 w 1025"/>
                <a:gd name="T13" fmla="*/ 966 h 1108"/>
                <a:gd name="T14" fmla="*/ 16 w 1025"/>
                <a:gd name="T15" fmla="*/ 1060 h 1108"/>
                <a:gd name="T16" fmla="*/ 16 w 1025"/>
                <a:gd name="T17" fmla="*/ 1069 h 1108"/>
                <a:gd name="T18" fmla="*/ 16 w 1025"/>
                <a:gd name="T19" fmla="*/ 1077 h 1108"/>
                <a:gd name="T20" fmla="*/ 17 w 1025"/>
                <a:gd name="T21" fmla="*/ 1080 h 1108"/>
                <a:gd name="T22" fmla="*/ 18 w 1025"/>
                <a:gd name="T23" fmla="*/ 1079 h 1108"/>
                <a:gd name="T24" fmla="*/ 18 w 1025"/>
                <a:gd name="T25" fmla="*/ 1074 h 1108"/>
                <a:gd name="T26" fmla="*/ 61 w 1025"/>
                <a:gd name="T27" fmla="*/ 573 h 1108"/>
                <a:gd name="T28" fmla="*/ 62 w 1025"/>
                <a:gd name="T29" fmla="*/ 557 h 1108"/>
                <a:gd name="T30" fmla="*/ 63 w 1025"/>
                <a:gd name="T31" fmla="*/ 537 h 1108"/>
                <a:gd name="T32" fmla="*/ 63 w 1025"/>
                <a:gd name="T33" fmla="*/ 515 h 1108"/>
                <a:gd name="T34" fmla="*/ 64 w 1025"/>
                <a:gd name="T35" fmla="*/ 492 h 1108"/>
                <a:gd name="T36" fmla="*/ 64 w 1025"/>
                <a:gd name="T37" fmla="*/ 19 h 1108"/>
                <a:gd name="T38" fmla="*/ 63 w 1025"/>
                <a:gd name="T39" fmla="*/ 10 h 1108"/>
                <a:gd name="T40" fmla="*/ 63 w 1025"/>
                <a:gd name="T41" fmla="*/ 4 h 1108"/>
                <a:gd name="T42" fmla="*/ 62 w 1025"/>
                <a:gd name="T43" fmla="*/ 0 h 1108"/>
                <a:gd name="T44" fmla="*/ 61 w 1025"/>
                <a:gd name="T45" fmla="*/ 2 h 1108"/>
                <a:gd name="T46" fmla="*/ 61 w 1025"/>
                <a:gd name="T47" fmla="*/ 5 h 1108"/>
                <a:gd name="T48" fmla="*/ 18 w 1025"/>
                <a:gd name="T49" fmla="*/ 506 h 1108"/>
                <a:gd name="T50" fmla="*/ 17 w 1025"/>
                <a:gd name="T51" fmla="*/ 524 h 1108"/>
                <a:gd name="T52" fmla="*/ 16 w 1025"/>
                <a:gd name="T53" fmla="*/ 544 h 1108"/>
                <a:gd name="T54" fmla="*/ 16 w 1025"/>
                <a:gd name="T55" fmla="*/ 566 h 1108"/>
                <a:gd name="T56" fmla="*/ 16 w 1025"/>
                <a:gd name="T57" fmla="*/ 587 h 1108"/>
                <a:gd name="T58" fmla="*/ 16 w 1025"/>
                <a:gd name="T59" fmla="*/ 682 h 1108"/>
                <a:gd name="T60" fmla="*/ 15 w 1025"/>
                <a:gd name="T61" fmla="*/ 704 h 1108"/>
                <a:gd name="T62" fmla="*/ 15 w 1025"/>
                <a:gd name="T63" fmla="*/ 726 h 1108"/>
                <a:gd name="T64" fmla="*/ 14 w 1025"/>
                <a:gd name="T65" fmla="*/ 746 h 1108"/>
                <a:gd name="T66" fmla="*/ 13 w 1025"/>
                <a:gd name="T67" fmla="*/ 762 h 1108"/>
                <a:gd name="T68" fmla="*/ 0 w 1025"/>
                <a:gd name="T69" fmla="*/ 919 h 110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25"/>
                <a:gd name="T106" fmla="*/ 0 h 1108"/>
                <a:gd name="T107" fmla="*/ 1025 w 1025"/>
                <a:gd name="T108" fmla="*/ 1108 h 110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25" h="1108">
                  <a:moveTo>
                    <a:pt x="0" y="1108"/>
                  </a:moveTo>
                  <a:lnTo>
                    <a:pt x="210" y="952"/>
                  </a:lnTo>
                  <a:lnTo>
                    <a:pt x="221" y="948"/>
                  </a:lnTo>
                  <a:lnTo>
                    <a:pt x="234" y="947"/>
                  </a:lnTo>
                  <a:lnTo>
                    <a:pt x="245" y="950"/>
                  </a:lnTo>
                  <a:lnTo>
                    <a:pt x="253" y="957"/>
                  </a:lnTo>
                  <a:lnTo>
                    <a:pt x="257" y="966"/>
                  </a:lnTo>
                  <a:lnTo>
                    <a:pt x="257" y="1060"/>
                  </a:lnTo>
                  <a:lnTo>
                    <a:pt x="258" y="1069"/>
                  </a:lnTo>
                  <a:lnTo>
                    <a:pt x="267" y="1077"/>
                  </a:lnTo>
                  <a:lnTo>
                    <a:pt x="279" y="1080"/>
                  </a:lnTo>
                  <a:lnTo>
                    <a:pt x="291" y="1079"/>
                  </a:lnTo>
                  <a:lnTo>
                    <a:pt x="301" y="1074"/>
                  </a:lnTo>
                  <a:lnTo>
                    <a:pt x="979" y="573"/>
                  </a:lnTo>
                  <a:lnTo>
                    <a:pt x="997" y="557"/>
                  </a:lnTo>
                  <a:lnTo>
                    <a:pt x="1013" y="537"/>
                  </a:lnTo>
                  <a:lnTo>
                    <a:pt x="1021" y="515"/>
                  </a:lnTo>
                  <a:lnTo>
                    <a:pt x="1025" y="492"/>
                  </a:lnTo>
                  <a:lnTo>
                    <a:pt x="1025" y="19"/>
                  </a:lnTo>
                  <a:lnTo>
                    <a:pt x="1021" y="10"/>
                  </a:lnTo>
                  <a:lnTo>
                    <a:pt x="1013" y="4"/>
                  </a:lnTo>
                  <a:lnTo>
                    <a:pt x="1002" y="0"/>
                  </a:lnTo>
                  <a:lnTo>
                    <a:pt x="989" y="2"/>
                  </a:lnTo>
                  <a:lnTo>
                    <a:pt x="979" y="5"/>
                  </a:lnTo>
                  <a:lnTo>
                    <a:pt x="301" y="506"/>
                  </a:lnTo>
                  <a:lnTo>
                    <a:pt x="282" y="524"/>
                  </a:lnTo>
                  <a:lnTo>
                    <a:pt x="268" y="544"/>
                  </a:lnTo>
                  <a:lnTo>
                    <a:pt x="258" y="566"/>
                  </a:lnTo>
                  <a:lnTo>
                    <a:pt x="257" y="587"/>
                  </a:lnTo>
                  <a:lnTo>
                    <a:pt x="257" y="682"/>
                  </a:lnTo>
                  <a:lnTo>
                    <a:pt x="253" y="704"/>
                  </a:lnTo>
                  <a:lnTo>
                    <a:pt x="245" y="726"/>
                  </a:lnTo>
                  <a:lnTo>
                    <a:pt x="229" y="746"/>
                  </a:lnTo>
                  <a:lnTo>
                    <a:pt x="210" y="762"/>
                  </a:lnTo>
                  <a:lnTo>
                    <a:pt x="0" y="919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Line 131"/>
            <p:cNvSpPr>
              <a:spLocks noChangeShapeType="1"/>
            </p:cNvSpPr>
            <p:nvPr/>
          </p:nvSpPr>
          <p:spPr bwMode="auto">
            <a:xfrm flipV="1">
              <a:off x="488" y="1546"/>
              <a:ext cx="448" cy="66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Line 132"/>
            <p:cNvSpPr>
              <a:spLocks noChangeShapeType="1"/>
            </p:cNvSpPr>
            <p:nvPr/>
          </p:nvSpPr>
          <p:spPr bwMode="auto">
            <a:xfrm flipV="1">
              <a:off x="488" y="978"/>
              <a:ext cx="448" cy="66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133"/>
            <p:cNvSpPr>
              <a:spLocks/>
            </p:cNvSpPr>
            <p:nvPr/>
          </p:nvSpPr>
          <p:spPr bwMode="auto">
            <a:xfrm>
              <a:off x="852" y="978"/>
              <a:ext cx="84" cy="568"/>
            </a:xfrm>
            <a:custGeom>
              <a:avLst/>
              <a:gdLst>
                <a:gd name="T0" fmla="*/ 10 w 169"/>
                <a:gd name="T1" fmla="*/ 0 h 568"/>
                <a:gd name="T2" fmla="*/ 8 w 169"/>
                <a:gd name="T3" fmla="*/ 24 h 568"/>
                <a:gd name="T4" fmla="*/ 6 w 169"/>
                <a:gd name="T5" fmla="*/ 50 h 568"/>
                <a:gd name="T6" fmla="*/ 5 w 169"/>
                <a:gd name="T7" fmla="*/ 81 h 568"/>
                <a:gd name="T8" fmla="*/ 3 w 169"/>
                <a:gd name="T9" fmla="*/ 112 h 568"/>
                <a:gd name="T10" fmla="*/ 2 w 169"/>
                <a:gd name="T11" fmla="*/ 148 h 568"/>
                <a:gd name="T12" fmla="*/ 1 w 169"/>
                <a:gd name="T13" fmla="*/ 183 h 568"/>
                <a:gd name="T14" fmla="*/ 0 w 169"/>
                <a:gd name="T15" fmla="*/ 221 h 568"/>
                <a:gd name="T16" fmla="*/ 0 w 169"/>
                <a:gd name="T17" fmla="*/ 257 h 568"/>
                <a:gd name="T18" fmla="*/ 0 w 169"/>
                <a:gd name="T19" fmla="*/ 295 h 568"/>
                <a:gd name="T20" fmla="*/ 0 w 169"/>
                <a:gd name="T21" fmla="*/ 333 h 568"/>
                <a:gd name="T22" fmla="*/ 0 w 169"/>
                <a:gd name="T23" fmla="*/ 370 h 568"/>
                <a:gd name="T24" fmla="*/ 0 w 169"/>
                <a:gd name="T25" fmla="*/ 404 h 568"/>
                <a:gd name="T26" fmla="*/ 1 w 169"/>
                <a:gd name="T27" fmla="*/ 436 h 568"/>
                <a:gd name="T28" fmla="*/ 2 w 169"/>
                <a:gd name="T29" fmla="*/ 467 h 568"/>
                <a:gd name="T30" fmla="*/ 3 w 169"/>
                <a:gd name="T31" fmla="*/ 495 h 568"/>
                <a:gd name="T32" fmla="*/ 5 w 169"/>
                <a:gd name="T33" fmla="*/ 519 h 568"/>
                <a:gd name="T34" fmla="*/ 6 w 169"/>
                <a:gd name="T35" fmla="*/ 539 h 568"/>
                <a:gd name="T36" fmla="*/ 8 w 169"/>
                <a:gd name="T37" fmla="*/ 555 h 568"/>
                <a:gd name="T38" fmla="*/ 10 w 169"/>
                <a:gd name="T39" fmla="*/ 568 h 5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9"/>
                <a:gd name="T61" fmla="*/ 0 h 568"/>
                <a:gd name="T62" fmla="*/ 169 w 169"/>
                <a:gd name="T63" fmla="*/ 568 h 5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9" h="568">
                  <a:moveTo>
                    <a:pt x="169" y="0"/>
                  </a:moveTo>
                  <a:lnTo>
                    <a:pt x="138" y="24"/>
                  </a:lnTo>
                  <a:lnTo>
                    <a:pt x="109" y="50"/>
                  </a:lnTo>
                  <a:lnTo>
                    <a:pt x="83" y="81"/>
                  </a:lnTo>
                  <a:lnTo>
                    <a:pt x="60" y="112"/>
                  </a:lnTo>
                  <a:lnTo>
                    <a:pt x="41" y="148"/>
                  </a:lnTo>
                  <a:lnTo>
                    <a:pt x="24" y="183"/>
                  </a:lnTo>
                  <a:lnTo>
                    <a:pt x="12" y="221"/>
                  </a:lnTo>
                  <a:lnTo>
                    <a:pt x="3" y="257"/>
                  </a:lnTo>
                  <a:lnTo>
                    <a:pt x="0" y="295"/>
                  </a:lnTo>
                  <a:lnTo>
                    <a:pt x="0" y="333"/>
                  </a:lnTo>
                  <a:lnTo>
                    <a:pt x="3" y="370"/>
                  </a:lnTo>
                  <a:lnTo>
                    <a:pt x="12" y="404"/>
                  </a:lnTo>
                  <a:lnTo>
                    <a:pt x="24" y="436"/>
                  </a:lnTo>
                  <a:lnTo>
                    <a:pt x="41" y="467"/>
                  </a:lnTo>
                  <a:lnTo>
                    <a:pt x="60" y="495"/>
                  </a:lnTo>
                  <a:lnTo>
                    <a:pt x="83" y="519"/>
                  </a:lnTo>
                  <a:lnTo>
                    <a:pt x="109" y="539"/>
                  </a:lnTo>
                  <a:lnTo>
                    <a:pt x="138" y="555"/>
                  </a:lnTo>
                  <a:lnTo>
                    <a:pt x="169" y="56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Line 134"/>
            <p:cNvSpPr>
              <a:spLocks noChangeShapeType="1"/>
            </p:cNvSpPr>
            <p:nvPr/>
          </p:nvSpPr>
          <p:spPr bwMode="auto">
            <a:xfrm flipV="1">
              <a:off x="1064" y="978"/>
              <a:ext cx="417" cy="66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Line 135"/>
            <p:cNvSpPr>
              <a:spLocks noChangeShapeType="1"/>
            </p:cNvSpPr>
            <p:nvPr/>
          </p:nvSpPr>
          <p:spPr bwMode="auto">
            <a:xfrm>
              <a:off x="1064" y="2208"/>
              <a:ext cx="25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Line 136"/>
            <p:cNvSpPr>
              <a:spLocks noChangeShapeType="1"/>
            </p:cNvSpPr>
            <p:nvPr/>
          </p:nvSpPr>
          <p:spPr bwMode="auto">
            <a:xfrm>
              <a:off x="1064" y="1640"/>
              <a:ext cx="25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Line 137"/>
            <p:cNvSpPr>
              <a:spLocks noChangeShapeType="1"/>
            </p:cNvSpPr>
            <p:nvPr/>
          </p:nvSpPr>
          <p:spPr bwMode="auto">
            <a:xfrm>
              <a:off x="1481" y="978"/>
              <a:ext cx="22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Line 138"/>
            <p:cNvSpPr>
              <a:spLocks noChangeShapeType="1"/>
            </p:cNvSpPr>
            <p:nvPr/>
          </p:nvSpPr>
          <p:spPr bwMode="auto">
            <a:xfrm flipH="1">
              <a:off x="680" y="978"/>
              <a:ext cx="25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Line 139"/>
            <p:cNvSpPr>
              <a:spLocks noChangeShapeType="1"/>
            </p:cNvSpPr>
            <p:nvPr/>
          </p:nvSpPr>
          <p:spPr bwMode="auto">
            <a:xfrm flipH="1">
              <a:off x="296" y="1640"/>
              <a:ext cx="19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Line 140"/>
            <p:cNvSpPr>
              <a:spLocks noChangeShapeType="1"/>
            </p:cNvSpPr>
            <p:nvPr/>
          </p:nvSpPr>
          <p:spPr bwMode="auto">
            <a:xfrm flipH="1">
              <a:off x="296" y="2208"/>
              <a:ext cx="19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Freeform 141"/>
            <p:cNvSpPr>
              <a:spLocks/>
            </p:cNvSpPr>
            <p:nvPr/>
          </p:nvSpPr>
          <p:spPr bwMode="auto">
            <a:xfrm>
              <a:off x="1064" y="1640"/>
              <a:ext cx="97" cy="568"/>
            </a:xfrm>
            <a:custGeom>
              <a:avLst/>
              <a:gdLst>
                <a:gd name="T0" fmla="*/ 0 w 193"/>
                <a:gd name="T1" fmla="*/ 0 h 568"/>
                <a:gd name="T2" fmla="*/ 2 w 193"/>
                <a:gd name="T3" fmla="*/ 3 h 568"/>
                <a:gd name="T4" fmla="*/ 4 w 193"/>
                <a:gd name="T5" fmla="*/ 10 h 568"/>
                <a:gd name="T6" fmla="*/ 5 w 193"/>
                <a:gd name="T7" fmla="*/ 23 h 568"/>
                <a:gd name="T8" fmla="*/ 6 w 193"/>
                <a:gd name="T9" fmla="*/ 39 h 568"/>
                <a:gd name="T10" fmla="*/ 8 w 193"/>
                <a:gd name="T11" fmla="*/ 60 h 568"/>
                <a:gd name="T12" fmla="*/ 9 w 193"/>
                <a:gd name="T13" fmla="*/ 84 h 568"/>
                <a:gd name="T14" fmla="*/ 10 w 193"/>
                <a:gd name="T15" fmla="*/ 111 h 568"/>
                <a:gd name="T16" fmla="*/ 11 w 193"/>
                <a:gd name="T17" fmla="*/ 143 h 568"/>
                <a:gd name="T18" fmla="*/ 12 w 193"/>
                <a:gd name="T19" fmla="*/ 176 h 568"/>
                <a:gd name="T20" fmla="*/ 12 w 193"/>
                <a:gd name="T21" fmla="*/ 211 h 568"/>
                <a:gd name="T22" fmla="*/ 12 w 193"/>
                <a:gd name="T23" fmla="*/ 248 h 568"/>
                <a:gd name="T24" fmla="*/ 13 w 193"/>
                <a:gd name="T25" fmla="*/ 284 h 568"/>
                <a:gd name="T26" fmla="*/ 12 w 193"/>
                <a:gd name="T27" fmla="*/ 322 h 568"/>
                <a:gd name="T28" fmla="*/ 12 w 193"/>
                <a:gd name="T29" fmla="*/ 359 h 568"/>
                <a:gd name="T30" fmla="*/ 12 w 193"/>
                <a:gd name="T31" fmla="*/ 393 h 568"/>
                <a:gd name="T32" fmla="*/ 11 w 193"/>
                <a:gd name="T33" fmla="*/ 427 h 568"/>
                <a:gd name="T34" fmla="*/ 10 w 193"/>
                <a:gd name="T35" fmla="*/ 457 h 568"/>
                <a:gd name="T36" fmla="*/ 9 w 193"/>
                <a:gd name="T37" fmla="*/ 485 h 568"/>
                <a:gd name="T38" fmla="*/ 8 w 193"/>
                <a:gd name="T39" fmla="*/ 510 h 568"/>
                <a:gd name="T40" fmla="*/ 6 w 193"/>
                <a:gd name="T41" fmla="*/ 530 h 568"/>
                <a:gd name="T42" fmla="*/ 5 w 193"/>
                <a:gd name="T43" fmla="*/ 547 h 568"/>
                <a:gd name="T44" fmla="*/ 4 w 193"/>
                <a:gd name="T45" fmla="*/ 559 h 568"/>
                <a:gd name="T46" fmla="*/ 2 w 193"/>
                <a:gd name="T47" fmla="*/ 566 h 568"/>
                <a:gd name="T48" fmla="*/ 0 w 193"/>
                <a:gd name="T49" fmla="*/ 568 h 5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3"/>
                <a:gd name="T76" fmla="*/ 0 h 568"/>
                <a:gd name="T77" fmla="*/ 193 w 193"/>
                <a:gd name="T78" fmla="*/ 568 h 5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3" h="568">
                  <a:moveTo>
                    <a:pt x="0" y="0"/>
                  </a:moveTo>
                  <a:lnTo>
                    <a:pt x="25" y="3"/>
                  </a:lnTo>
                  <a:lnTo>
                    <a:pt x="49" y="10"/>
                  </a:lnTo>
                  <a:lnTo>
                    <a:pt x="73" y="23"/>
                  </a:lnTo>
                  <a:lnTo>
                    <a:pt x="95" y="39"/>
                  </a:lnTo>
                  <a:lnTo>
                    <a:pt x="118" y="60"/>
                  </a:lnTo>
                  <a:lnTo>
                    <a:pt x="136" y="84"/>
                  </a:lnTo>
                  <a:lnTo>
                    <a:pt x="152" y="111"/>
                  </a:lnTo>
                  <a:lnTo>
                    <a:pt x="167" y="143"/>
                  </a:lnTo>
                  <a:lnTo>
                    <a:pt x="177" y="176"/>
                  </a:lnTo>
                  <a:lnTo>
                    <a:pt x="186" y="211"/>
                  </a:lnTo>
                  <a:lnTo>
                    <a:pt x="191" y="248"/>
                  </a:lnTo>
                  <a:lnTo>
                    <a:pt x="193" y="284"/>
                  </a:lnTo>
                  <a:lnTo>
                    <a:pt x="191" y="322"/>
                  </a:lnTo>
                  <a:lnTo>
                    <a:pt x="186" y="359"/>
                  </a:lnTo>
                  <a:lnTo>
                    <a:pt x="177" y="393"/>
                  </a:lnTo>
                  <a:lnTo>
                    <a:pt x="167" y="427"/>
                  </a:lnTo>
                  <a:lnTo>
                    <a:pt x="152" y="457"/>
                  </a:lnTo>
                  <a:lnTo>
                    <a:pt x="136" y="485"/>
                  </a:lnTo>
                  <a:lnTo>
                    <a:pt x="118" y="510"/>
                  </a:lnTo>
                  <a:lnTo>
                    <a:pt x="95" y="530"/>
                  </a:lnTo>
                  <a:lnTo>
                    <a:pt x="73" y="547"/>
                  </a:lnTo>
                  <a:lnTo>
                    <a:pt x="49" y="559"/>
                  </a:lnTo>
                  <a:lnTo>
                    <a:pt x="25" y="566"/>
                  </a:lnTo>
                  <a:lnTo>
                    <a:pt x="0" y="56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Freeform 142"/>
            <p:cNvSpPr>
              <a:spLocks/>
            </p:cNvSpPr>
            <p:nvPr/>
          </p:nvSpPr>
          <p:spPr bwMode="auto">
            <a:xfrm>
              <a:off x="393" y="1640"/>
              <a:ext cx="95" cy="568"/>
            </a:xfrm>
            <a:custGeom>
              <a:avLst/>
              <a:gdLst>
                <a:gd name="T0" fmla="*/ 11 w 192"/>
                <a:gd name="T1" fmla="*/ 0 h 568"/>
                <a:gd name="T2" fmla="*/ 10 w 192"/>
                <a:gd name="T3" fmla="*/ 3 h 568"/>
                <a:gd name="T4" fmla="*/ 8 w 192"/>
                <a:gd name="T5" fmla="*/ 10 h 568"/>
                <a:gd name="T6" fmla="*/ 7 w 192"/>
                <a:gd name="T7" fmla="*/ 23 h 568"/>
                <a:gd name="T8" fmla="*/ 6 w 192"/>
                <a:gd name="T9" fmla="*/ 39 h 568"/>
                <a:gd name="T10" fmla="*/ 4 w 192"/>
                <a:gd name="T11" fmla="*/ 60 h 568"/>
                <a:gd name="T12" fmla="*/ 3 w 192"/>
                <a:gd name="T13" fmla="*/ 84 h 568"/>
                <a:gd name="T14" fmla="*/ 2 w 192"/>
                <a:gd name="T15" fmla="*/ 111 h 568"/>
                <a:gd name="T16" fmla="*/ 1 w 192"/>
                <a:gd name="T17" fmla="*/ 143 h 568"/>
                <a:gd name="T18" fmla="*/ 0 w 192"/>
                <a:gd name="T19" fmla="*/ 176 h 568"/>
                <a:gd name="T20" fmla="*/ 0 w 192"/>
                <a:gd name="T21" fmla="*/ 211 h 568"/>
                <a:gd name="T22" fmla="*/ 0 w 192"/>
                <a:gd name="T23" fmla="*/ 248 h 568"/>
                <a:gd name="T24" fmla="*/ 0 w 192"/>
                <a:gd name="T25" fmla="*/ 284 h 568"/>
                <a:gd name="T26" fmla="*/ 0 w 192"/>
                <a:gd name="T27" fmla="*/ 322 h 568"/>
                <a:gd name="T28" fmla="*/ 0 w 192"/>
                <a:gd name="T29" fmla="*/ 359 h 568"/>
                <a:gd name="T30" fmla="*/ 0 w 192"/>
                <a:gd name="T31" fmla="*/ 393 h 568"/>
                <a:gd name="T32" fmla="*/ 1 w 192"/>
                <a:gd name="T33" fmla="*/ 427 h 568"/>
                <a:gd name="T34" fmla="*/ 2 w 192"/>
                <a:gd name="T35" fmla="*/ 457 h 568"/>
                <a:gd name="T36" fmla="*/ 3 w 192"/>
                <a:gd name="T37" fmla="*/ 485 h 568"/>
                <a:gd name="T38" fmla="*/ 4 w 192"/>
                <a:gd name="T39" fmla="*/ 510 h 568"/>
                <a:gd name="T40" fmla="*/ 6 w 192"/>
                <a:gd name="T41" fmla="*/ 530 h 568"/>
                <a:gd name="T42" fmla="*/ 7 w 192"/>
                <a:gd name="T43" fmla="*/ 547 h 568"/>
                <a:gd name="T44" fmla="*/ 8 w 192"/>
                <a:gd name="T45" fmla="*/ 559 h 568"/>
                <a:gd name="T46" fmla="*/ 10 w 192"/>
                <a:gd name="T47" fmla="*/ 566 h 568"/>
                <a:gd name="T48" fmla="*/ 11 w 192"/>
                <a:gd name="T49" fmla="*/ 568 h 5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2"/>
                <a:gd name="T76" fmla="*/ 0 h 568"/>
                <a:gd name="T77" fmla="*/ 192 w 192"/>
                <a:gd name="T78" fmla="*/ 568 h 5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2" h="568">
                  <a:moveTo>
                    <a:pt x="192" y="0"/>
                  </a:moveTo>
                  <a:lnTo>
                    <a:pt x="168" y="3"/>
                  </a:lnTo>
                  <a:lnTo>
                    <a:pt x="142" y="10"/>
                  </a:lnTo>
                  <a:lnTo>
                    <a:pt x="118" y="23"/>
                  </a:lnTo>
                  <a:lnTo>
                    <a:pt x="96" y="39"/>
                  </a:lnTo>
                  <a:lnTo>
                    <a:pt x="76" y="60"/>
                  </a:lnTo>
                  <a:lnTo>
                    <a:pt x="57" y="84"/>
                  </a:lnTo>
                  <a:lnTo>
                    <a:pt x="40" y="111"/>
                  </a:lnTo>
                  <a:lnTo>
                    <a:pt x="26" y="143"/>
                  </a:lnTo>
                  <a:lnTo>
                    <a:pt x="14" y="176"/>
                  </a:lnTo>
                  <a:lnTo>
                    <a:pt x="7" y="211"/>
                  </a:lnTo>
                  <a:lnTo>
                    <a:pt x="2" y="248"/>
                  </a:lnTo>
                  <a:lnTo>
                    <a:pt x="0" y="284"/>
                  </a:lnTo>
                  <a:lnTo>
                    <a:pt x="2" y="322"/>
                  </a:lnTo>
                  <a:lnTo>
                    <a:pt x="7" y="359"/>
                  </a:lnTo>
                  <a:lnTo>
                    <a:pt x="14" y="393"/>
                  </a:lnTo>
                  <a:lnTo>
                    <a:pt x="26" y="427"/>
                  </a:lnTo>
                  <a:lnTo>
                    <a:pt x="40" y="457"/>
                  </a:lnTo>
                  <a:lnTo>
                    <a:pt x="57" y="485"/>
                  </a:lnTo>
                  <a:lnTo>
                    <a:pt x="76" y="510"/>
                  </a:lnTo>
                  <a:lnTo>
                    <a:pt x="96" y="530"/>
                  </a:lnTo>
                  <a:lnTo>
                    <a:pt x="118" y="547"/>
                  </a:lnTo>
                  <a:lnTo>
                    <a:pt x="142" y="559"/>
                  </a:lnTo>
                  <a:lnTo>
                    <a:pt x="168" y="566"/>
                  </a:lnTo>
                  <a:lnTo>
                    <a:pt x="192" y="56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143"/>
            <p:cNvSpPr>
              <a:spLocks/>
            </p:cNvSpPr>
            <p:nvPr/>
          </p:nvSpPr>
          <p:spPr bwMode="auto">
            <a:xfrm>
              <a:off x="1297" y="1640"/>
              <a:ext cx="71" cy="557"/>
            </a:xfrm>
            <a:custGeom>
              <a:avLst/>
              <a:gdLst>
                <a:gd name="T0" fmla="*/ 3 w 144"/>
                <a:gd name="T1" fmla="*/ 0 h 557"/>
                <a:gd name="T2" fmla="*/ 1 w 144"/>
                <a:gd name="T3" fmla="*/ 18 h 557"/>
                <a:gd name="T4" fmla="*/ 1 w 144"/>
                <a:gd name="T5" fmla="*/ 38 h 557"/>
                <a:gd name="T6" fmla="*/ 0 w 144"/>
                <a:gd name="T7" fmla="*/ 61 h 557"/>
                <a:gd name="T8" fmla="*/ 0 w 144"/>
                <a:gd name="T9" fmla="*/ 82 h 557"/>
                <a:gd name="T10" fmla="*/ 1 w 144"/>
                <a:gd name="T11" fmla="*/ 105 h 557"/>
                <a:gd name="T12" fmla="*/ 1 w 144"/>
                <a:gd name="T13" fmla="*/ 125 h 557"/>
                <a:gd name="T14" fmla="*/ 3 w 144"/>
                <a:gd name="T15" fmla="*/ 143 h 557"/>
                <a:gd name="T16" fmla="*/ 2 w 144"/>
                <a:gd name="T17" fmla="*/ 168 h 557"/>
                <a:gd name="T18" fmla="*/ 3 w 144"/>
                <a:gd name="T19" fmla="*/ 193 h 557"/>
                <a:gd name="T20" fmla="*/ 3 w 144"/>
                <a:gd name="T21" fmla="*/ 219 h 557"/>
                <a:gd name="T22" fmla="*/ 4 w 144"/>
                <a:gd name="T23" fmla="*/ 241 h 557"/>
                <a:gd name="T24" fmla="*/ 5 w 144"/>
                <a:gd name="T25" fmla="*/ 263 h 557"/>
                <a:gd name="T26" fmla="*/ 7 w 144"/>
                <a:gd name="T27" fmla="*/ 282 h 557"/>
                <a:gd name="T28" fmla="*/ 8 w 144"/>
                <a:gd name="T29" fmla="*/ 297 h 557"/>
                <a:gd name="T30" fmla="*/ 7 w 144"/>
                <a:gd name="T31" fmla="*/ 330 h 557"/>
                <a:gd name="T32" fmla="*/ 4 w 144"/>
                <a:gd name="T33" fmla="*/ 361 h 557"/>
                <a:gd name="T34" fmla="*/ 2 w 144"/>
                <a:gd name="T35" fmla="*/ 389 h 557"/>
                <a:gd name="T36" fmla="*/ 0 w 144"/>
                <a:gd name="T37" fmla="*/ 416 h 557"/>
                <a:gd name="T38" fmla="*/ 7 w 144"/>
                <a:gd name="T39" fmla="*/ 545 h 557"/>
                <a:gd name="T40" fmla="*/ 3 w 144"/>
                <a:gd name="T41" fmla="*/ 557 h 5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557"/>
                <a:gd name="T65" fmla="*/ 144 w 144"/>
                <a:gd name="T66" fmla="*/ 557 h 5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557">
                  <a:moveTo>
                    <a:pt x="48" y="0"/>
                  </a:moveTo>
                  <a:lnTo>
                    <a:pt x="29" y="18"/>
                  </a:lnTo>
                  <a:lnTo>
                    <a:pt x="17" y="38"/>
                  </a:lnTo>
                  <a:lnTo>
                    <a:pt x="10" y="61"/>
                  </a:lnTo>
                  <a:lnTo>
                    <a:pt x="10" y="82"/>
                  </a:lnTo>
                  <a:lnTo>
                    <a:pt x="17" y="105"/>
                  </a:lnTo>
                  <a:lnTo>
                    <a:pt x="29" y="125"/>
                  </a:lnTo>
                  <a:lnTo>
                    <a:pt x="48" y="143"/>
                  </a:lnTo>
                  <a:lnTo>
                    <a:pt x="46" y="168"/>
                  </a:lnTo>
                  <a:lnTo>
                    <a:pt x="50" y="193"/>
                  </a:lnTo>
                  <a:lnTo>
                    <a:pt x="58" y="219"/>
                  </a:lnTo>
                  <a:lnTo>
                    <a:pt x="74" y="241"/>
                  </a:lnTo>
                  <a:lnTo>
                    <a:pt x="92" y="263"/>
                  </a:lnTo>
                  <a:lnTo>
                    <a:pt x="116" y="282"/>
                  </a:lnTo>
                  <a:lnTo>
                    <a:pt x="144" y="297"/>
                  </a:lnTo>
                  <a:lnTo>
                    <a:pt x="114" y="330"/>
                  </a:lnTo>
                  <a:lnTo>
                    <a:pt x="80" y="361"/>
                  </a:lnTo>
                  <a:lnTo>
                    <a:pt x="43" y="389"/>
                  </a:lnTo>
                  <a:lnTo>
                    <a:pt x="0" y="416"/>
                  </a:lnTo>
                  <a:lnTo>
                    <a:pt x="113" y="545"/>
                  </a:lnTo>
                  <a:lnTo>
                    <a:pt x="56" y="55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Freeform 144"/>
            <p:cNvSpPr>
              <a:spLocks/>
            </p:cNvSpPr>
            <p:nvPr/>
          </p:nvSpPr>
          <p:spPr bwMode="auto">
            <a:xfrm>
              <a:off x="1673" y="991"/>
              <a:ext cx="55" cy="508"/>
            </a:xfrm>
            <a:custGeom>
              <a:avLst/>
              <a:gdLst>
                <a:gd name="T0" fmla="*/ 0 w 111"/>
                <a:gd name="T1" fmla="*/ 508 h 508"/>
                <a:gd name="T2" fmla="*/ 0 w 111"/>
                <a:gd name="T3" fmla="*/ 495 h 508"/>
                <a:gd name="T4" fmla="*/ 0 w 111"/>
                <a:gd name="T5" fmla="*/ 484 h 508"/>
                <a:gd name="T6" fmla="*/ 1 w 111"/>
                <a:gd name="T7" fmla="*/ 474 h 508"/>
                <a:gd name="T8" fmla="*/ 2 w 111"/>
                <a:gd name="T9" fmla="*/ 466 h 508"/>
                <a:gd name="T10" fmla="*/ 3 w 111"/>
                <a:gd name="T11" fmla="*/ 460 h 508"/>
                <a:gd name="T12" fmla="*/ 3 w 111"/>
                <a:gd name="T13" fmla="*/ 459 h 508"/>
                <a:gd name="T14" fmla="*/ 3 w 111"/>
                <a:gd name="T15" fmla="*/ 451 h 508"/>
                <a:gd name="T16" fmla="*/ 2 w 111"/>
                <a:gd name="T17" fmla="*/ 441 h 508"/>
                <a:gd name="T18" fmla="*/ 2 w 111"/>
                <a:gd name="T19" fmla="*/ 429 h 508"/>
                <a:gd name="T20" fmla="*/ 2 w 111"/>
                <a:gd name="T21" fmla="*/ 412 h 508"/>
                <a:gd name="T22" fmla="*/ 2 w 111"/>
                <a:gd name="T23" fmla="*/ 396 h 508"/>
                <a:gd name="T24" fmla="*/ 3 w 111"/>
                <a:gd name="T25" fmla="*/ 393 h 508"/>
                <a:gd name="T26" fmla="*/ 3 w 111"/>
                <a:gd name="T27" fmla="*/ 387 h 508"/>
                <a:gd name="T28" fmla="*/ 4 w 111"/>
                <a:gd name="T29" fmla="*/ 377 h 508"/>
                <a:gd name="T30" fmla="*/ 5 w 111"/>
                <a:gd name="T31" fmla="*/ 363 h 508"/>
                <a:gd name="T32" fmla="*/ 5 w 111"/>
                <a:gd name="T33" fmla="*/ 345 h 508"/>
                <a:gd name="T34" fmla="*/ 6 w 111"/>
                <a:gd name="T35" fmla="*/ 326 h 508"/>
                <a:gd name="T36" fmla="*/ 6 w 111"/>
                <a:gd name="T37" fmla="*/ 305 h 508"/>
                <a:gd name="T38" fmla="*/ 6 w 111"/>
                <a:gd name="T39" fmla="*/ 283 h 508"/>
                <a:gd name="T40" fmla="*/ 5 w 111"/>
                <a:gd name="T41" fmla="*/ 281 h 508"/>
                <a:gd name="T42" fmla="*/ 5 w 111"/>
                <a:gd name="T43" fmla="*/ 275 h 508"/>
                <a:gd name="T44" fmla="*/ 5 w 111"/>
                <a:gd name="T45" fmla="*/ 266 h 508"/>
                <a:gd name="T46" fmla="*/ 4 w 111"/>
                <a:gd name="T47" fmla="*/ 253 h 508"/>
                <a:gd name="T48" fmla="*/ 4 w 111"/>
                <a:gd name="T49" fmla="*/ 239 h 508"/>
                <a:gd name="T50" fmla="*/ 4 w 111"/>
                <a:gd name="T51" fmla="*/ 224 h 508"/>
                <a:gd name="T52" fmla="*/ 4 w 111"/>
                <a:gd name="T53" fmla="*/ 209 h 508"/>
                <a:gd name="T54" fmla="*/ 4 w 111"/>
                <a:gd name="T55" fmla="*/ 194 h 508"/>
                <a:gd name="T56" fmla="*/ 4 w 111"/>
                <a:gd name="T57" fmla="*/ 182 h 508"/>
                <a:gd name="T58" fmla="*/ 5 w 111"/>
                <a:gd name="T59" fmla="*/ 172 h 508"/>
                <a:gd name="T60" fmla="*/ 5 w 111"/>
                <a:gd name="T61" fmla="*/ 167 h 508"/>
                <a:gd name="T62" fmla="*/ 5 w 111"/>
                <a:gd name="T63" fmla="*/ 165 h 508"/>
                <a:gd name="T64" fmla="*/ 5 w 111"/>
                <a:gd name="T65" fmla="*/ 162 h 508"/>
                <a:gd name="T66" fmla="*/ 5 w 111"/>
                <a:gd name="T67" fmla="*/ 156 h 508"/>
                <a:gd name="T68" fmla="*/ 4 w 111"/>
                <a:gd name="T69" fmla="*/ 145 h 508"/>
                <a:gd name="T70" fmla="*/ 4 w 111"/>
                <a:gd name="T71" fmla="*/ 129 h 508"/>
                <a:gd name="T72" fmla="*/ 4 w 111"/>
                <a:gd name="T73" fmla="*/ 112 h 508"/>
                <a:gd name="T74" fmla="*/ 4 w 111"/>
                <a:gd name="T75" fmla="*/ 92 h 508"/>
                <a:gd name="T76" fmla="*/ 3 w 111"/>
                <a:gd name="T77" fmla="*/ 70 h 508"/>
                <a:gd name="T78" fmla="*/ 4 w 111"/>
                <a:gd name="T79" fmla="*/ 63 h 508"/>
                <a:gd name="T80" fmla="*/ 4 w 111"/>
                <a:gd name="T81" fmla="*/ 56 h 508"/>
                <a:gd name="T82" fmla="*/ 5 w 111"/>
                <a:gd name="T83" fmla="*/ 51 h 508"/>
                <a:gd name="T84" fmla="*/ 6 w 111"/>
                <a:gd name="T85" fmla="*/ 47 h 508"/>
                <a:gd name="T86" fmla="*/ 6 w 111"/>
                <a:gd name="T87" fmla="*/ 46 h 508"/>
                <a:gd name="T88" fmla="*/ 6 w 111"/>
                <a:gd name="T89" fmla="*/ 44 h 508"/>
                <a:gd name="T90" fmla="*/ 5 w 111"/>
                <a:gd name="T91" fmla="*/ 37 h 508"/>
                <a:gd name="T92" fmla="*/ 4 w 111"/>
                <a:gd name="T93" fmla="*/ 27 h 508"/>
                <a:gd name="T94" fmla="*/ 4 w 111"/>
                <a:gd name="T95" fmla="*/ 13 h 508"/>
                <a:gd name="T96" fmla="*/ 4 w 111"/>
                <a:gd name="T97" fmla="*/ 0 h 5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1"/>
                <a:gd name="T148" fmla="*/ 0 h 508"/>
                <a:gd name="T149" fmla="*/ 111 w 111"/>
                <a:gd name="T150" fmla="*/ 508 h 5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1" h="508">
                  <a:moveTo>
                    <a:pt x="0" y="508"/>
                  </a:moveTo>
                  <a:lnTo>
                    <a:pt x="5" y="495"/>
                  </a:lnTo>
                  <a:lnTo>
                    <a:pt x="14" y="484"/>
                  </a:lnTo>
                  <a:lnTo>
                    <a:pt x="27" y="474"/>
                  </a:lnTo>
                  <a:lnTo>
                    <a:pt x="44" y="466"/>
                  </a:lnTo>
                  <a:lnTo>
                    <a:pt x="63" y="460"/>
                  </a:lnTo>
                  <a:lnTo>
                    <a:pt x="58" y="459"/>
                  </a:lnTo>
                  <a:lnTo>
                    <a:pt x="51" y="451"/>
                  </a:lnTo>
                  <a:lnTo>
                    <a:pt x="46" y="441"/>
                  </a:lnTo>
                  <a:lnTo>
                    <a:pt x="43" y="429"/>
                  </a:lnTo>
                  <a:lnTo>
                    <a:pt x="41" y="412"/>
                  </a:lnTo>
                  <a:lnTo>
                    <a:pt x="39" y="396"/>
                  </a:lnTo>
                  <a:lnTo>
                    <a:pt x="51" y="393"/>
                  </a:lnTo>
                  <a:lnTo>
                    <a:pt x="63" y="387"/>
                  </a:lnTo>
                  <a:lnTo>
                    <a:pt x="75" y="377"/>
                  </a:lnTo>
                  <a:lnTo>
                    <a:pt x="85" y="363"/>
                  </a:lnTo>
                  <a:lnTo>
                    <a:pt x="92" y="345"/>
                  </a:lnTo>
                  <a:lnTo>
                    <a:pt x="99" y="326"/>
                  </a:lnTo>
                  <a:lnTo>
                    <a:pt x="102" y="305"/>
                  </a:lnTo>
                  <a:lnTo>
                    <a:pt x="104" y="283"/>
                  </a:lnTo>
                  <a:lnTo>
                    <a:pt x="95" y="281"/>
                  </a:lnTo>
                  <a:lnTo>
                    <a:pt x="87" y="275"/>
                  </a:lnTo>
                  <a:lnTo>
                    <a:pt x="80" y="266"/>
                  </a:lnTo>
                  <a:lnTo>
                    <a:pt x="75" y="253"/>
                  </a:lnTo>
                  <a:lnTo>
                    <a:pt x="73" y="239"/>
                  </a:lnTo>
                  <a:lnTo>
                    <a:pt x="72" y="224"/>
                  </a:lnTo>
                  <a:lnTo>
                    <a:pt x="72" y="209"/>
                  </a:lnTo>
                  <a:lnTo>
                    <a:pt x="75" y="194"/>
                  </a:lnTo>
                  <a:lnTo>
                    <a:pt x="78" y="182"/>
                  </a:lnTo>
                  <a:lnTo>
                    <a:pt x="84" y="172"/>
                  </a:lnTo>
                  <a:lnTo>
                    <a:pt x="89" y="167"/>
                  </a:lnTo>
                  <a:lnTo>
                    <a:pt x="95" y="165"/>
                  </a:lnTo>
                  <a:lnTo>
                    <a:pt x="89" y="162"/>
                  </a:lnTo>
                  <a:lnTo>
                    <a:pt x="82" y="156"/>
                  </a:lnTo>
                  <a:lnTo>
                    <a:pt x="75" y="145"/>
                  </a:lnTo>
                  <a:lnTo>
                    <a:pt x="70" y="129"/>
                  </a:lnTo>
                  <a:lnTo>
                    <a:pt x="66" y="112"/>
                  </a:lnTo>
                  <a:lnTo>
                    <a:pt x="65" y="92"/>
                  </a:lnTo>
                  <a:lnTo>
                    <a:pt x="63" y="70"/>
                  </a:lnTo>
                  <a:lnTo>
                    <a:pt x="66" y="63"/>
                  </a:lnTo>
                  <a:lnTo>
                    <a:pt x="73" y="56"/>
                  </a:lnTo>
                  <a:lnTo>
                    <a:pt x="84" y="51"/>
                  </a:lnTo>
                  <a:lnTo>
                    <a:pt x="97" y="47"/>
                  </a:lnTo>
                  <a:lnTo>
                    <a:pt x="111" y="46"/>
                  </a:lnTo>
                  <a:lnTo>
                    <a:pt x="99" y="44"/>
                  </a:lnTo>
                  <a:lnTo>
                    <a:pt x="89" y="37"/>
                  </a:lnTo>
                  <a:lnTo>
                    <a:pt x="78" y="27"/>
                  </a:lnTo>
                  <a:lnTo>
                    <a:pt x="73" y="13"/>
                  </a:lnTo>
                  <a:lnTo>
                    <a:pt x="72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Freeform 145"/>
            <p:cNvSpPr>
              <a:spLocks/>
            </p:cNvSpPr>
            <p:nvPr/>
          </p:nvSpPr>
          <p:spPr bwMode="auto">
            <a:xfrm>
              <a:off x="296" y="978"/>
              <a:ext cx="377" cy="664"/>
            </a:xfrm>
            <a:custGeom>
              <a:avLst/>
              <a:gdLst>
                <a:gd name="T0" fmla="*/ 0 w 752"/>
                <a:gd name="T1" fmla="*/ 662 h 664"/>
                <a:gd name="T2" fmla="*/ 2 w 752"/>
                <a:gd name="T3" fmla="*/ 664 h 664"/>
                <a:gd name="T4" fmla="*/ 3 w 752"/>
                <a:gd name="T5" fmla="*/ 662 h 664"/>
                <a:gd name="T6" fmla="*/ 5 w 752"/>
                <a:gd name="T7" fmla="*/ 660 h 664"/>
                <a:gd name="T8" fmla="*/ 6 w 752"/>
                <a:gd name="T9" fmla="*/ 654 h 664"/>
                <a:gd name="T10" fmla="*/ 7 w 752"/>
                <a:gd name="T11" fmla="*/ 646 h 664"/>
                <a:gd name="T12" fmla="*/ 8 w 752"/>
                <a:gd name="T13" fmla="*/ 636 h 664"/>
                <a:gd name="T14" fmla="*/ 8 w 752"/>
                <a:gd name="T15" fmla="*/ 626 h 664"/>
                <a:gd name="T16" fmla="*/ 8 w 752"/>
                <a:gd name="T17" fmla="*/ 616 h 664"/>
                <a:gd name="T18" fmla="*/ 9 w 752"/>
                <a:gd name="T19" fmla="*/ 613 h 664"/>
                <a:gd name="T20" fmla="*/ 10 w 752"/>
                <a:gd name="T21" fmla="*/ 607 h 664"/>
                <a:gd name="T22" fmla="*/ 11 w 752"/>
                <a:gd name="T23" fmla="*/ 597 h 664"/>
                <a:gd name="T24" fmla="*/ 12 w 752"/>
                <a:gd name="T25" fmla="*/ 583 h 664"/>
                <a:gd name="T26" fmla="*/ 13 w 752"/>
                <a:gd name="T27" fmla="*/ 565 h 664"/>
                <a:gd name="T28" fmla="*/ 13 w 752"/>
                <a:gd name="T29" fmla="*/ 546 h 664"/>
                <a:gd name="T30" fmla="*/ 13 w 752"/>
                <a:gd name="T31" fmla="*/ 525 h 664"/>
                <a:gd name="T32" fmla="*/ 13 w 752"/>
                <a:gd name="T33" fmla="*/ 503 h 664"/>
                <a:gd name="T34" fmla="*/ 14 w 752"/>
                <a:gd name="T35" fmla="*/ 486 h 664"/>
                <a:gd name="T36" fmla="*/ 14 w 752"/>
                <a:gd name="T37" fmla="*/ 469 h 664"/>
                <a:gd name="T38" fmla="*/ 15 w 752"/>
                <a:gd name="T39" fmla="*/ 455 h 664"/>
                <a:gd name="T40" fmla="*/ 16 w 752"/>
                <a:gd name="T41" fmla="*/ 443 h 664"/>
                <a:gd name="T42" fmla="*/ 17 w 752"/>
                <a:gd name="T43" fmla="*/ 434 h 664"/>
                <a:gd name="T44" fmla="*/ 18 w 752"/>
                <a:gd name="T45" fmla="*/ 428 h 664"/>
                <a:gd name="T46" fmla="*/ 19 w 752"/>
                <a:gd name="T47" fmla="*/ 426 h 664"/>
                <a:gd name="T48" fmla="*/ 20 w 752"/>
                <a:gd name="T49" fmla="*/ 424 h 664"/>
                <a:gd name="T50" fmla="*/ 21 w 752"/>
                <a:gd name="T51" fmla="*/ 418 h 664"/>
                <a:gd name="T52" fmla="*/ 22 w 752"/>
                <a:gd name="T53" fmla="*/ 406 h 664"/>
                <a:gd name="T54" fmla="*/ 22 w 752"/>
                <a:gd name="T55" fmla="*/ 391 h 664"/>
                <a:gd name="T56" fmla="*/ 23 w 752"/>
                <a:gd name="T57" fmla="*/ 373 h 664"/>
                <a:gd name="T58" fmla="*/ 23 w 752"/>
                <a:gd name="T59" fmla="*/ 353 h 664"/>
                <a:gd name="T60" fmla="*/ 23 w 752"/>
                <a:gd name="T61" fmla="*/ 330 h 664"/>
                <a:gd name="T62" fmla="*/ 23 w 752"/>
                <a:gd name="T63" fmla="*/ 308 h 664"/>
                <a:gd name="T64" fmla="*/ 24 w 752"/>
                <a:gd name="T65" fmla="*/ 290 h 664"/>
                <a:gd name="T66" fmla="*/ 24 w 752"/>
                <a:gd name="T67" fmla="*/ 272 h 664"/>
                <a:gd name="T68" fmla="*/ 25 w 752"/>
                <a:gd name="T69" fmla="*/ 256 h 664"/>
                <a:gd name="T70" fmla="*/ 27 w 752"/>
                <a:gd name="T71" fmla="*/ 243 h 664"/>
                <a:gd name="T72" fmla="*/ 28 w 752"/>
                <a:gd name="T73" fmla="*/ 233 h 664"/>
                <a:gd name="T74" fmla="*/ 30 w 752"/>
                <a:gd name="T75" fmla="*/ 227 h 664"/>
                <a:gd name="T76" fmla="*/ 32 w 752"/>
                <a:gd name="T77" fmla="*/ 226 h 664"/>
                <a:gd name="T78" fmla="*/ 32 w 752"/>
                <a:gd name="T79" fmla="*/ 208 h 664"/>
                <a:gd name="T80" fmla="*/ 32 w 752"/>
                <a:gd name="T81" fmla="*/ 192 h 664"/>
                <a:gd name="T82" fmla="*/ 33 w 752"/>
                <a:gd name="T83" fmla="*/ 178 h 664"/>
                <a:gd name="T84" fmla="*/ 33 w 752"/>
                <a:gd name="T85" fmla="*/ 165 h 664"/>
                <a:gd name="T86" fmla="*/ 34 w 752"/>
                <a:gd name="T87" fmla="*/ 156 h 664"/>
                <a:gd name="T88" fmla="*/ 35 w 752"/>
                <a:gd name="T89" fmla="*/ 150 h 664"/>
                <a:gd name="T90" fmla="*/ 37 w 752"/>
                <a:gd name="T91" fmla="*/ 149 h 664"/>
                <a:gd name="T92" fmla="*/ 37 w 752"/>
                <a:gd name="T93" fmla="*/ 137 h 664"/>
                <a:gd name="T94" fmla="*/ 37 w 752"/>
                <a:gd name="T95" fmla="*/ 127 h 664"/>
                <a:gd name="T96" fmla="*/ 38 w 752"/>
                <a:gd name="T97" fmla="*/ 119 h 664"/>
                <a:gd name="T98" fmla="*/ 40 w 752"/>
                <a:gd name="T99" fmla="*/ 112 h 664"/>
                <a:gd name="T100" fmla="*/ 41 w 752"/>
                <a:gd name="T101" fmla="*/ 108 h 664"/>
                <a:gd name="T102" fmla="*/ 43 w 752"/>
                <a:gd name="T103" fmla="*/ 107 h 664"/>
                <a:gd name="T104" fmla="*/ 43 w 752"/>
                <a:gd name="T105" fmla="*/ 105 h 664"/>
                <a:gd name="T106" fmla="*/ 44 w 752"/>
                <a:gd name="T107" fmla="*/ 98 h 664"/>
                <a:gd name="T108" fmla="*/ 45 w 752"/>
                <a:gd name="T109" fmla="*/ 89 h 664"/>
                <a:gd name="T110" fmla="*/ 46 w 752"/>
                <a:gd name="T111" fmla="*/ 76 h 664"/>
                <a:gd name="T112" fmla="*/ 47 w 752"/>
                <a:gd name="T113" fmla="*/ 59 h 664"/>
                <a:gd name="T114" fmla="*/ 47 w 752"/>
                <a:gd name="T115" fmla="*/ 42 h 664"/>
                <a:gd name="T116" fmla="*/ 48 w 752"/>
                <a:gd name="T117" fmla="*/ 21 h 664"/>
                <a:gd name="T118" fmla="*/ 48 w 752"/>
                <a:gd name="T119" fmla="*/ 0 h 6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52"/>
                <a:gd name="T181" fmla="*/ 0 h 664"/>
                <a:gd name="T182" fmla="*/ 752 w 752"/>
                <a:gd name="T183" fmla="*/ 664 h 6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52" h="664">
                  <a:moveTo>
                    <a:pt x="0" y="662"/>
                  </a:moveTo>
                  <a:lnTo>
                    <a:pt x="23" y="664"/>
                  </a:lnTo>
                  <a:lnTo>
                    <a:pt x="47" y="662"/>
                  </a:lnTo>
                  <a:lnTo>
                    <a:pt x="71" y="660"/>
                  </a:lnTo>
                  <a:lnTo>
                    <a:pt x="90" y="654"/>
                  </a:lnTo>
                  <a:lnTo>
                    <a:pt x="107" y="646"/>
                  </a:lnTo>
                  <a:lnTo>
                    <a:pt x="119" y="636"/>
                  </a:lnTo>
                  <a:lnTo>
                    <a:pt x="126" y="626"/>
                  </a:lnTo>
                  <a:lnTo>
                    <a:pt x="128" y="616"/>
                  </a:lnTo>
                  <a:lnTo>
                    <a:pt x="143" y="613"/>
                  </a:lnTo>
                  <a:lnTo>
                    <a:pt x="158" y="607"/>
                  </a:lnTo>
                  <a:lnTo>
                    <a:pt x="172" y="597"/>
                  </a:lnTo>
                  <a:lnTo>
                    <a:pt x="184" y="583"/>
                  </a:lnTo>
                  <a:lnTo>
                    <a:pt x="194" y="565"/>
                  </a:lnTo>
                  <a:lnTo>
                    <a:pt x="201" y="546"/>
                  </a:lnTo>
                  <a:lnTo>
                    <a:pt x="206" y="525"/>
                  </a:lnTo>
                  <a:lnTo>
                    <a:pt x="208" y="503"/>
                  </a:lnTo>
                  <a:lnTo>
                    <a:pt x="209" y="486"/>
                  </a:lnTo>
                  <a:lnTo>
                    <a:pt x="218" y="469"/>
                  </a:lnTo>
                  <a:lnTo>
                    <a:pt x="228" y="455"/>
                  </a:lnTo>
                  <a:lnTo>
                    <a:pt x="244" y="443"/>
                  </a:lnTo>
                  <a:lnTo>
                    <a:pt x="262" y="434"/>
                  </a:lnTo>
                  <a:lnTo>
                    <a:pt x="283" y="428"/>
                  </a:lnTo>
                  <a:lnTo>
                    <a:pt x="303" y="426"/>
                  </a:lnTo>
                  <a:lnTo>
                    <a:pt x="317" y="424"/>
                  </a:lnTo>
                  <a:lnTo>
                    <a:pt x="329" y="418"/>
                  </a:lnTo>
                  <a:lnTo>
                    <a:pt x="339" y="406"/>
                  </a:lnTo>
                  <a:lnTo>
                    <a:pt x="349" y="391"/>
                  </a:lnTo>
                  <a:lnTo>
                    <a:pt x="356" y="373"/>
                  </a:lnTo>
                  <a:lnTo>
                    <a:pt x="363" y="353"/>
                  </a:lnTo>
                  <a:lnTo>
                    <a:pt x="367" y="330"/>
                  </a:lnTo>
                  <a:lnTo>
                    <a:pt x="368" y="308"/>
                  </a:lnTo>
                  <a:lnTo>
                    <a:pt x="372" y="290"/>
                  </a:lnTo>
                  <a:lnTo>
                    <a:pt x="380" y="272"/>
                  </a:lnTo>
                  <a:lnTo>
                    <a:pt x="396" y="256"/>
                  </a:lnTo>
                  <a:lnTo>
                    <a:pt x="416" y="243"/>
                  </a:lnTo>
                  <a:lnTo>
                    <a:pt x="440" y="233"/>
                  </a:lnTo>
                  <a:lnTo>
                    <a:pt x="467" y="227"/>
                  </a:lnTo>
                  <a:lnTo>
                    <a:pt x="496" y="226"/>
                  </a:lnTo>
                  <a:lnTo>
                    <a:pt x="498" y="208"/>
                  </a:lnTo>
                  <a:lnTo>
                    <a:pt x="503" y="192"/>
                  </a:lnTo>
                  <a:lnTo>
                    <a:pt x="513" y="178"/>
                  </a:lnTo>
                  <a:lnTo>
                    <a:pt x="525" y="165"/>
                  </a:lnTo>
                  <a:lnTo>
                    <a:pt x="541" y="156"/>
                  </a:lnTo>
                  <a:lnTo>
                    <a:pt x="558" y="150"/>
                  </a:lnTo>
                  <a:lnTo>
                    <a:pt x="576" y="149"/>
                  </a:lnTo>
                  <a:lnTo>
                    <a:pt x="580" y="137"/>
                  </a:lnTo>
                  <a:lnTo>
                    <a:pt x="588" y="127"/>
                  </a:lnTo>
                  <a:lnTo>
                    <a:pt x="604" y="119"/>
                  </a:lnTo>
                  <a:lnTo>
                    <a:pt x="624" y="112"/>
                  </a:lnTo>
                  <a:lnTo>
                    <a:pt x="646" y="108"/>
                  </a:lnTo>
                  <a:lnTo>
                    <a:pt x="672" y="107"/>
                  </a:lnTo>
                  <a:lnTo>
                    <a:pt x="687" y="105"/>
                  </a:lnTo>
                  <a:lnTo>
                    <a:pt x="703" y="98"/>
                  </a:lnTo>
                  <a:lnTo>
                    <a:pt x="716" y="89"/>
                  </a:lnTo>
                  <a:lnTo>
                    <a:pt x="728" y="76"/>
                  </a:lnTo>
                  <a:lnTo>
                    <a:pt x="739" y="59"/>
                  </a:lnTo>
                  <a:lnTo>
                    <a:pt x="745" y="42"/>
                  </a:lnTo>
                  <a:lnTo>
                    <a:pt x="751" y="21"/>
                  </a:lnTo>
                  <a:lnTo>
                    <a:pt x="752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Freeform 146"/>
            <p:cNvSpPr>
              <a:spLocks/>
            </p:cNvSpPr>
            <p:nvPr/>
          </p:nvSpPr>
          <p:spPr bwMode="auto">
            <a:xfrm>
              <a:off x="268" y="1634"/>
              <a:ext cx="28" cy="587"/>
            </a:xfrm>
            <a:custGeom>
              <a:avLst/>
              <a:gdLst>
                <a:gd name="T0" fmla="*/ 3 w 57"/>
                <a:gd name="T1" fmla="*/ 6 h 587"/>
                <a:gd name="T2" fmla="*/ 3 w 57"/>
                <a:gd name="T3" fmla="*/ 1 h 587"/>
                <a:gd name="T4" fmla="*/ 2 w 57"/>
                <a:gd name="T5" fmla="*/ 0 h 587"/>
                <a:gd name="T6" fmla="*/ 2 w 57"/>
                <a:gd name="T7" fmla="*/ 3 h 587"/>
                <a:gd name="T8" fmla="*/ 1 w 57"/>
                <a:gd name="T9" fmla="*/ 9 h 587"/>
                <a:gd name="T10" fmla="*/ 1 w 57"/>
                <a:gd name="T11" fmla="*/ 19 h 587"/>
                <a:gd name="T12" fmla="*/ 1 w 57"/>
                <a:gd name="T13" fmla="*/ 30 h 587"/>
                <a:gd name="T14" fmla="*/ 1 w 57"/>
                <a:gd name="T15" fmla="*/ 42 h 587"/>
                <a:gd name="T16" fmla="*/ 1 w 57"/>
                <a:gd name="T17" fmla="*/ 52 h 587"/>
                <a:gd name="T18" fmla="*/ 2 w 57"/>
                <a:gd name="T19" fmla="*/ 58 h 587"/>
                <a:gd name="T20" fmla="*/ 2 w 57"/>
                <a:gd name="T21" fmla="*/ 62 h 587"/>
                <a:gd name="T22" fmla="*/ 3 w 57"/>
                <a:gd name="T23" fmla="*/ 59 h 587"/>
                <a:gd name="T24" fmla="*/ 3 w 57"/>
                <a:gd name="T25" fmla="*/ 54 h 587"/>
                <a:gd name="T26" fmla="*/ 3 w 57"/>
                <a:gd name="T27" fmla="*/ 56 h 587"/>
                <a:gd name="T28" fmla="*/ 3 w 57"/>
                <a:gd name="T29" fmla="*/ 62 h 587"/>
                <a:gd name="T30" fmla="*/ 2 w 57"/>
                <a:gd name="T31" fmla="*/ 72 h 587"/>
                <a:gd name="T32" fmla="*/ 2 w 57"/>
                <a:gd name="T33" fmla="*/ 86 h 587"/>
                <a:gd name="T34" fmla="*/ 2 w 57"/>
                <a:gd name="T35" fmla="*/ 101 h 587"/>
                <a:gd name="T36" fmla="*/ 2 w 57"/>
                <a:gd name="T37" fmla="*/ 120 h 587"/>
                <a:gd name="T38" fmla="*/ 2 w 57"/>
                <a:gd name="T39" fmla="*/ 140 h 587"/>
                <a:gd name="T40" fmla="*/ 2 w 57"/>
                <a:gd name="T41" fmla="*/ 160 h 587"/>
                <a:gd name="T42" fmla="*/ 2 w 57"/>
                <a:gd name="T43" fmla="*/ 163 h 587"/>
                <a:gd name="T44" fmla="*/ 2 w 57"/>
                <a:gd name="T45" fmla="*/ 169 h 587"/>
                <a:gd name="T46" fmla="*/ 2 w 57"/>
                <a:gd name="T47" fmla="*/ 180 h 587"/>
                <a:gd name="T48" fmla="*/ 3 w 57"/>
                <a:gd name="T49" fmla="*/ 196 h 587"/>
                <a:gd name="T50" fmla="*/ 3 w 57"/>
                <a:gd name="T51" fmla="*/ 213 h 587"/>
                <a:gd name="T52" fmla="*/ 3 w 57"/>
                <a:gd name="T53" fmla="*/ 233 h 587"/>
                <a:gd name="T54" fmla="*/ 3 w 57"/>
                <a:gd name="T55" fmla="*/ 256 h 587"/>
                <a:gd name="T56" fmla="*/ 3 w 57"/>
                <a:gd name="T57" fmla="*/ 279 h 587"/>
                <a:gd name="T58" fmla="*/ 3 w 57"/>
                <a:gd name="T59" fmla="*/ 295 h 587"/>
                <a:gd name="T60" fmla="*/ 3 w 57"/>
                <a:gd name="T61" fmla="*/ 312 h 587"/>
                <a:gd name="T62" fmla="*/ 2 w 57"/>
                <a:gd name="T63" fmla="*/ 324 h 587"/>
                <a:gd name="T64" fmla="*/ 1 w 57"/>
                <a:gd name="T65" fmla="*/ 336 h 587"/>
                <a:gd name="T66" fmla="*/ 1 w 57"/>
                <a:gd name="T67" fmla="*/ 342 h 587"/>
                <a:gd name="T68" fmla="*/ 0 w 57"/>
                <a:gd name="T69" fmla="*/ 345 h 587"/>
                <a:gd name="T70" fmla="*/ 0 w 57"/>
                <a:gd name="T71" fmla="*/ 346 h 587"/>
                <a:gd name="T72" fmla="*/ 0 w 57"/>
                <a:gd name="T73" fmla="*/ 353 h 587"/>
                <a:gd name="T74" fmla="*/ 1 w 57"/>
                <a:gd name="T75" fmla="*/ 363 h 587"/>
                <a:gd name="T76" fmla="*/ 1 w 57"/>
                <a:gd name="T77" fmla="*/ 377 h 587"/>
                <a:gd name="T78" fmla="*/ 1 w 57"/>
                <a:gd name="T79" fmla="*/ 394 h 587"/>
                <a:gd name="T80" fmla="*/ 1 w 57"/>
                <a:gd name="T81" fmla="*/ 413 h 587"/>
                <a:gd name="T82" fmla="*/ 1 w 57"/>
                <a:gd name="T83" fmla="*/ 433 h 587"/>
                <a:gd name="T84" fmla="*/ 1 w 57"/>
                <a:gd name="T85" fmla="*/ 449 h 587"/>
                <a:gd name="T86" fmla="*/ 1 w 57"/>
                <a:gd name="T87" fmla="*/ 466 h 587"/>
                <a:gd name="T88" fmla="*/ 1 w 57"/>
                <a:gd name="T89" fmla="*/ 481 h 587"/>
                <a:gd name="T90" fmla="*/ 1 w 57"/>
                <a:gd name="T91" fmla="*/ 493 h 587"/>
                <a:gd name="T92" fmla="*/ 0 w 57"/>
                <a:gd name="T93" fmla="*/ 502 h 587"/>
                <a:gd name="T94" fmla="*/ 0 w 57"/>
                <a:gd name="T95" fmla="*/ 507 h 587"/>
                <a:gd name="T96" fmla="*/ 0 w 57"/>
                <a:gd name="T97" fmla="*/ 510 h 587"/>
                <a:gd name="T98" fmla="*/ 0 w 57"/>
                <a:gd name="T99" fmla="*/ 511 h 587"/>
                <a:gd name="T100" fmla="*/ 1 w 57"/>
                <a:gd name="T101" fmla="*/ 517 h 587"/>
                <a:gd name="T102" fmla="*/ 2 w 57"/>
                <a:gd name="T103" fmla="*/ 526 h 587"/>
                <a:gd name="T104" fmla="*/ 2 w 57"/>
                <a:gd name="T105" fmla="*/ 539 h 587"/>
                <a:gd name="T106" fmla="*/ 3 w 57"/>
                <a:gd name="T107" fmla="*/ 553 h 587"/>
                <a:gd name="T108" fmla="*/ 3 w 57"/>
                <a:gd name="T109" fmla="*/ 569 h 587"/>
                <a:gd name="T110" fmla="*/ 3 w 57"/>
                <a:gd name="T111" fmla="*/ 587 h 5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7"/>
                <a:gd name="T169" fmla="*/ 0 h 587"/>
                <a:gd name="T170" fmla="*/ 57 w 57"/>
                <a:gd name="T171" fmla="*/ 587 h 58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7" h="587">
                  <a:moveTo>
                    <a:pt x="57" y="6"/>
                  </a:moveTo>
                  <a:lnTo>
                    <a:pt x="50" y="1"/>
                  </a:lnTo>
                  <a:lnTo>
                    <a:pt x="43" y="0"/>
                  </a:lnTo>
                  <a:lnTo>
                    <a:pt x="36" y="3"/>
                  </a:lnTo>
                  <a:lnTo>
                    <a:pt x="31" y="9"/>
                  </a:lnTo>
                  <a:lnTo>
                    <a:pt x="26" y="19"/>
                  </a:lnTo>
                  <a:lnTo>
                    <a:pt x="26" y="30"/>
                  </a:lnTo>
                  <a:lnTo>
                    <a:pt x="26" y="42"/>
                  </a:lnTo>
                  <a:lnTo>
                    <a:pt x="31" y="52"/>
                  </a:lnTo>
                  <a:lnTo>
                    <a:pt x="36" y="58"/>
                  </a:lnTo>
                  <a:lnTo>
                    <a:pt x="43" y="62"/>
                  </a:lnTo>
                  <a:lnTo>
                    <a:pt x="50" y="59"/>
                  </a:lnTo>
                  <a:lnTo>
                    <a:pt x="57" y="54"/>
                  </a:lnTo>
                  <a:lnTo>
                    <a:pt x="51" y="56"/>
                  </a:lnTo>
                  <a:lnTo>
                    <a:pt x="48" y="62"/>
                  </a:lnTo>
                  <a:lnTo>
                    <a:pt x="43" y="72"/>
                  </a:lnTo>
                  <a:lnTo>
                    <a:pt x="39" y="86"/>
                  </a:lnTo>
                  <a:lnTo>
                    <a:pt x="36" y="101"/>
                  </a:lnTo>
                  <a:lnTo>
                    <a:pt x="34" y="120"/>
                  </a:lnTo>
                  <a:lnTo>
                    <a:pt x="33" y="140"/>
                  </a:lnTo>
                  <a:lnTo>
                    <a:pt x="33" y="160"/>
                  </a:lnTo>
                  <a:lnTo>
                    <a:pt x="38" y="163"/>
                  </a:lnTo>
                  <a:lnTo>
                    <a:pt x="43" y="169"/>
                  </a:lnTo>
                  <a:lnTo>
                    <a:pt x="46" y="180"/>
                  </a:lnTo>
                  <a:lnTo>
                    <a:pt x="50" y="196"/>
                  </a:lnTo>
                  <a:lnTo>
                    <a:pt x="53" y="213"/>
                  </a:lnTo>
                  <a:lnTo>
                    <a:pt x="55" y="233"/>
                  </a:lnTo>
                  <a:lnTo>
                    <a:pt x="57" y="256"/>
                  </a:lnTo>
                  <a:lnTo>
                    <a:pt x="57" y="279"/>
                  </a:lnTo>
                  <a:lnTo>
                    <a:pt x="55" y="295"/>
                  </a:lnTo>
                  <a:lnTo>
                    <a:pt x="50" y="312"/>
                  </a:lnTo>
                  <a:lnTo>
                    <a:pt x="41" y="324"/>
                  </a:lnTo>
                  <a:lnTo>
                    <a:pt x="29" y="336"/>
                  </a:lnTo>
                  <a:lnTo>
                    <a:pt x="16" y="342"/>
                  </a:lnTo>
                  <a:lnTo>
                    <a:pt x="0" y="345"/>
                  </a:lnTo>
                  <a:lnTo>
                    <a:pt x="7" y="346"/>
                  </a:lnTo>
                  <a:lnTo>
                    <a:pt x="10" y="353"/>
                  </a:lnTo>
                  <a:lnTo>
                    <a:pt x="16" y="363"/>
                  </a:lnTo>
                  <a:lnTo>
                    <a:pt x="19" y="377"/>
                  </a:lnTo>
                  <a:lnTo>
                    <a:pt x="22" y="394"/>
                  </a:lnTo>
                  <a:lnTo>
                    <a:pt x="24" y="413"/>
                  </a:lnTo>
                  <a:lnTo>
                    <a:pt x="24" y="433"/>
                  </a:lnTo>
                  <a:lnTo>
                    <a:pt x="24" y="449"/>
                  </a:lnTo>
                  <a:lnTo>
                    <a:pt x="22" y="466"/>
                  </a:lnTo>
                  <a:lnTo>
                    <a:pt x="19" y="481"/>
                  </a:lnTo>
                  <a:lnTo>
                    <a:pt x="16" y="493"/>
                  </a:lnTo>
                  <a:lnTo>
                    <a:pt x="10" y="502"/>
                  </a:lnTo>
                  <a:lnTo>
                    <a:pt x="7" y="507"/>
                  </a:lnTo>
                  <a:lnTo>
                    <a:pt x="0" y="510"/>
                  </a:lnTo>
                  <a:lnTo>
                    <a:pt x="14" y="511"/>
                  </a:lnTo>
                  <a:lnTo>
                    <a:pt x="26" y="517"/>
                  </a:lnTo>
                  <a:lnTo>
                    <a:pt x="36" y="526"/>
                  </a:lnTo>
                  <a:lnTo>
                    <a:pt x="45" y="539"/>
                  </a:lnTo>
                  <a:lnTo>
                    <a:pt x="51" y="553"/>
                  </a:lnTo>
                  <a:lnTo>
                    <a:pt x="55" y="569"/>
                  </a:lnTo>
                  <a:lnTo>
                    <a:pt x="57" y="58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Freeform 147"/>
            <p:cNvSpPr>
              <a:spLocks/>
            </p:cNvSpPr>
            <p:nvPr/>
          </p:nvSpPr>
          <p:spPr bwMode="auto">
            <a:xfrm>
              <a:off x="1320" y="1002"/>
              <a:ext cx="373" cy="638"/>
            </a:xfrm>
            <a:custGeom>
              <a:avLst/>
              <a:gdLst>
                <a:gd name="T0" fmla="*/ 2 w 744"/>
                <a:gd name="T1" fmla="*/ 637 h 638"/>
                <a:gd name="T2" fmla="*/ 6 w 744"/>
                <a:gd name="T3" fmla="*/ 626 h 638"/>
                <a:gd name="T4" fmla="*/ 8 w 744"/>
                <a:gd name="T5" fmla="*/ 604 h 638"/>
                <a:gd name="T6" fmla="*/ 8 w 744"/>
                <a:gd name="T7" fmla="*/ 566 h 638"/>
                <a:gd name="T8" fmla="*/ 9 w 744"/>
                <a:gd name="T9" fmla="*/ 520 h 638"/>
                <a:gd name="T10" fmla="*/ 9 w 744"/>
                <a:gd name="T11" fmla="*/ 483 h 638"/>
                <a:gd name="T12" fmla="*/ 9 w 744"/>
                <a:gd name="T13" fmla="*/ 464 h 638"/>
                <a:gd name="T14" fmla="*/ 11 w 744"/>
                <a:gd name="T15" fmla="*/ 460 h 638"/>
                <a:gd name="T16" fmla="*/ 15 w 744"/>
                <a:gd name="T17" fmla="*/ 455 h 638"/>
                <a:gd name="T18" fmla="*/ 17 w 744"/>
                <a:gd name="T19" fmla="*/ 445 h 638"/>
                <a:gd name="T20" fmla="*/ 19 w 744"/>
                <a:gd name="T21" fmla="*/ 433 h 638"/>
                <a:gd name="T22" fmla="*/ 20 w 744"/>
                <a:gd name="T23" fmla="*/ 424 h 638"/>
                <a:gd name="T24" fmla="*/ 21 w 744"/>
                <a:gd name="T25" fmla="*/ 407 h 638"/>
                <a:gd name="T26" fmla="*/ 22 w 744"/>
                <a:gd name="T27" fmla="*/ 377 h 638"/>
                <a:gd name="T28" fmla="*/ 23 w 744"/>
                <a:gd name="T29" fmla="*/ 337 h 638"/>
                <a:gd name="T30" fmla="*/ 23 w 744"/>
                <a:gd name="T31" fmla="*/ 290 h 638"/>
                <a:gd name="T32" fmla="*/ 24 w 744"/>
                <a:gd name="T33" fmla="*/ 281 h 638"/>
                <a:gd name="T34" fmla="*/ 26 w 744"/>
                <a:gd name="T35" fmla="*/ 275 h 638"/>
                <a:gd name="T36" fmla="*/ 29 w 744"/>
                <a:gd name="T37" fmla="*/ 272 h 638"/>
                <a:gd name="T38" fmla="*/ 29 w 744"/>
                <a:gd name="T39" fmla="*/ 236 h 638"/>
                <a:gd name="T40" fmla="*/ 31 w 744"/>
                <a:gd name="T41" fmla="*/ 207 h 638"/>
                <a:gd name="T42" fmla="*/ 34 w 744"/>
                <a:gd name="T43" fmla="*/ 192 h 638"/>
                <a:gd name="T44" fmla="*/ 36 w 744"/>
                <a:gd name="T45" fmla="*/ 180 h 638"/>
                <a:gd name="T46" fmla="*/ 36 w 744"/>
                <a:gd name="T47" fmla="*/ 168 h 638"/>
                <a:gd name="T48" fmla="*/ 37 w 744"/>
                <a:gd name="T49" fmla="*/ 142 h 638"/>
                <a:gd name="T50" fmla="*/ 37 w 744"/>
                <a:gd name="T51" fmla="*/ 97 h 638"/>
                <a:gd name="T52" fmla="*/ 37 w 744"/>
                <a:gd name="T53" fmla="*/ 62 h 638"/>
                <a:gd name="T54" fmla="*/ 38 w 744"/>
                <a:gd name="T55" fmla="*/ 38 h 638"/>
                <a:gd name="T56" fmla="*/ 39 w 744"/>
                <a:gd name="T57" fmla="*/ 30 h 638"/>
                <a:gd name="T58" fmla="*/ 42 w 744"/>
                <a:gd name="T59" fmla="*/ 28 h 638"/>
                <a:gd name="T60" fmla="*/ 45 w 744"/>
                <a:gd name="T61" fmla="*/ 21 h 638"/>
                <a:gd name="T62" fmla="*/ 46 w 744"/>
                <a:gd name="T63" fmla="*/ 11 h 638"/>
                <a:gd name="T64" fmla="*/ 47 w 744"/>
                <a:gd name="T65" fmla="*/ 0 h 6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4"/>
                <a:gd name="T100" fmla="*/ 0 h 638"/>
                <a:gd name="T101" fmla="*/ 744 w 744"/>
                <a:gd name="T102" fmla="*/ 638 h 6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4" h="638">
                  <a:moveTo>
                    <a:pt x="0" y="638"/>
                  </a:moveTo>
                  <a:lnTo>
                    <a:pt x="29" y="637"/>
                  </a:lnTo>
                  <a:lnTo>
                    <a:pt x="56" y="632"/>
                  </a:lnTo>
                  <a:lnTo>
                    <a:pt x="82" y="626"/>
                  </a:lnTo>
                  <a:lnTo>
                    <a:pt x="102" y="616"/>
                  </a:lnTo>
                  <a:lnTo>
                    <a:pt x="118" y="604"/>
                  </a:lnTo>
                  <a:lnTo>
                    <a:pt x="128" y="592"/>
                  </a:lnTo>
                  <a:lnTo>
                    <a:pt x="128" y="566"/>
                  </a:lnTo>
                  <a:lnTo>
                    <a:pt x="130" y="541"/>
                  </a:lnTo>
                  <a:lnTo>
                    <a:pt x="131" y="520"/>
                  </a:lnTo>
                  <a:lnTo>
                    <a:pt x="133" y="500"/>
                  </a:lnTo>
                  <a:lnTo>
                    <a:pt x="135" y="483"/>
                  </a:lnTo>
                  <a:lnTo>
                    <a:pt x="138" y="472"/>
                  </a:lnTo>
                  <a:lnTo>
                    <a:pt x="142" y="464"/>
                  </a:lnTo>
                  <a:lnTo>
                    <a:pt x="145" y="462"/>
                  </a:lnTo>
                  <a:lnTo>
                    <a:pt x="174" y="460"/>
                  </a:lnTo>
                  <a:lnTo>
                    <a:pt x="203" y="459"/>
                  </a:lnTo>
                  <a:lnTo>
                    <a:pt x="229" y="455"/>
                  </a:lnTo>
                  <a:lnTo>
                    <a:pt x="253" y="452"/>
                  </a:lnTo>
                  <a:lnTo>
                    <a:pt x="271" y="445"/>
                  </a:lnTo>
                  <a:lnTo>
                    <a:pt x="285" y="439"/>
                  </a:lnTo>
                  <a:lnTo>
                    <a:pt x="294" y="433"/>
                  </a:lnTo>
                  <a:lnTo>
                    <a:pt x="297" y="426"/>
                  </a:lnTo>
                  <a:lnTo>
                    <a:pt x="307" y="424"/>
                  </a:lnTo>
                  <a:lnTo>
                    <a:pt x="317" y="418"/>
                  </a:lnTo>
                  <a:lnTo>
                    <a:pt x="328" y="407"/>
                  </a:lnTo>
                  <a:lnTo>
                    <a:pt x="338" y="394"/>
                  </a:lnTo>
                  <a:lnTo>
                    <a:pt x="345" y="377"/>
                  </a:lnTo>
                  <a:lnTo>
                    <a:pt x="352" y="358"/>
                  </a:lnTo>
                  <a:lnTo>
                    <a:pt x="357" y="337"/>
                  </a:lnTo>
                  <a:lnTo>
                    <a:pt x="360" y="314"/>
                  </a:lnTo>
                  <a:lnTo>
                    <a:pt x="360" y="290"/>
                  </a:lnTo>
                  <a:lnTo>
                    <a:pt x="364" y="285"/>
                  </a:lnTo>
                  <a:lnTo>
                    <a:pt x="372" y="281"/>
                  </a:lnTo>
                  <a:lnTo>
                    <a:pt x="386" y="277"/>
                  </a:lnTo>
                  <a:lnTo>
                    <a:pt x="404" y="275"/>
                  </a:lnTo>
                  <a:lnTo>
                    <a:pt x="425" y="272"/>
                  </a:lnTo>
                  <a:lnTo>
                    <a:pt x="449" y="272"/>
                  </a:lnTo>
                  <a:lnTo>
                    <a:pt x="451" y="253"/>
                  </a:lnTo>
                  <a:lnTo>
                    <a:pt x="459" y="236"/>
                  </a:lnTo>
                  <a:lnTo>
                    <a:pt x="473" y="221"/>
                  </a:lnTo>
                  <a:lnTo>
                    <a:pt x="490" y="207"/>
                  </a:lnTo>
                  <a:lnTo>
                    <a:pt x="512" y="198"/>
                  </a:lnTo>
                  <a:lnTo>
                    <a:pt x="536" y="192"/>
                  </a:lnTo>
                  <a:lnTo>
                    <a:pt x="560" y="189"/>
                  </a:lnTo>
                  <a:lnTo>
                    <a:pt x="562" y="180"/>
                  </a:lnTo>
                  <a:lnTo>
                    <a:pt x="565" y="173"/>
                  </a:lnTo>
                  <a:lnTo>
                    <a:pt x="570" y="168"/>
                  </a:lnTo>
                  <a:lnTo>
                    <a:pt x="577" y="165"/>
                  </a:lnTo>
                  <a:lnTo>
                    <a:pt x="577" y="142"/>
                  </a:lnTo>
                  <a:lnTo>
                    <a:pt x="579" y="120"/>
                  </a:lnTo>
                  <a:lnTo>
                    <a:pt x="580" y="97"/>
                  </a:lnTo>
                  <a:lnTo>
                    <a:pt x="584" y="78"/>
                  </a:lnTo>
                  <a:lnTo>
                    <a:pt x="587" y="62"/>
                  </a:lnTo>
                  <a:lnTo>
                    <a:pt x="592" y="48"/>
                  </a:lnTo>
                  <a:lnTo>
                    <a:pt x="597" y="38"/>
                  </a:lnTo>
                  <a:lnTo>
                    <a:pt x="602" y="31"/>
                  </a:lnTo>
                  <a:lnTo>
                    <a:pt x="608" y="30"/>
                  </a:lnTo>
                  <a:lnTo>
                    <a:pt x="635" y="29"/>
                  </a:lnTo>
                  <a:lnTo>
                    <a:pt x="661" y="28"/>
                  </a:lnTo>
                  <a:lnTo>
                    <a:pt x="684" y="25"/>
                  </a:lnTo>
                  <a:lnTo>
                    <a:pt x="705" y="21"/>
                  </a:lnTo>
                  <a:lnTo>
                    <a:pt x="722" y="16"/>
                  </a:lnTo>
                  <a:lnTo>
                    <a:pt x="734" y="11"/>
                  </a:lnTo>
                  <a:lnTo>
                    <a:pt x="742" y="6"/>
                  </a:lnTo>
                  <a:lnTo>
                    <a:pt x="744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Rectangle 148"/>
            <p:cNvSpPr>
              <a:spLocks noChangeArrowheads="1"/>
            </p:cNvSpPr>
            <p:nvPr/>
          </p:nvSpPr>
          <p:spPr bwMode="auto">
            <a:xfrm>
              <a:off x="577" y="1197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7231" name="Rectangle 149"/>
            <p:cNvSpPr>
              <a:spLocks noChangeArrowheads="1"/>
            </p:cNvSpPr>
            <p:nvPr/>
          </p:nvSpPr>
          <p:spPr bwMode="auto">
            <a:xfrm>
              <a:off x="1335" y="1197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7232" name="Line 150"/>
            <p:cNvSpPr>
              <a:spLocks noChangeShapeType="1"/>
            </p:cNvSpPr>
            <p:nvPr/>
          </p:nvSpPr>
          <p:spPr bwMode="auto">
            <a:xfrm>
              <a:off x="680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Line 151"/>
            <p:cNvSpPr>
              <a:spLocks noChangeShapeType="1"/>
            </p:cNvSpPr>
            <p:nvPr/>
          </p:nvSpPr>
          <p:spPr bwMode="auto">
            <a:xfrm>
              <a:off x="703" y="1499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Line 152"/>
            <p:cNvSpPr>
              <a:spLocks noChangeShapeType="1"/>
            </p:cNvSpPr>
            <p:nvPr/>
          </p:nvSpPr>
          <p:spPr bwMode="auto">
            <a:xfrm>
              <a:off x="725" y="1499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153"/>
            <p:cNvSpPr>
              <a:spLocks noChangeShapeType="1"/>
            </p:cNvSpPr>
            <p:nvPr/>
          </p:nvSpPr>
          <p:spPr bwMode="auto">
            <a:xfrm>
              <a:off x="747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Line 154"/>
            <p:cNvSpPr>
              <a:spLocks noChangeShapeType="1"/>
            </p:cNvSpPr>
            <p:nvPr/>
          </p:nvSpPr>
          <p:spPr bwMode="auto">
            <a:xfrm>
              <a:off x="769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Line 155"/>
            <p:cNvSpPr>
              <a:spLocks noChangeShapeType="1"/>
            </p:cNvSpPr>
            <p:nvPr/>
          </p:nvSpPr>
          <p:spPr bwMode="auto">
            <a:xfrm>
              <a:off x="791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8" name="Line 156"/>
            <p:cNvSpPr>
              <a:spLocks noChangeShapeType="1"/>
            </p:cNvSpPr>
            <p:nvPr/>
          </p:nvSpPr>
          <p:spPr bwMode="auto">
            <a:xfrm>
              <a:off x="813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9" name="Line 157"/>
            <p:cNvSpPr>
              <a:spLocks noChangeShapeType="1"/>
            </p:cNvSpPr>
            <p:nvPr/>
          </p:nvSpPr>
          <p:spPr bwMode="auto">
            <a:xfrm>
              <a:off x="836" y="1499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0" name="Line 158"/>
            <p:cNvSpPr>
              <a:spLocks noChangeShapeType="1"/>
            </p:cNvSpPr>
            <p:nvPr/>
          </p:nvSpPr>
          <p:spPr bwMode="auto">
            <a:xfrm>
              <a:off x="858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1" name="Line 159"/>
            <p:cNvSpPr>
              <a:spLocks noChangeShapeType="1"/>
            </p:cNvSpPr>
            <p:nvPr/>
          </p:nvSpPr>
          <p:spPr bwMode="auto">
            <a:xfrm>
              <a:off x="880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2" name="Line 160"/>
            <p:cNvSpPr>
              <a:spLocks noChangeShapeType="1"/>
            </p:cNvSpPr>
            <p:nvPr/>
          </p:nvSpPr>
          <p:spPr bwMode="auto">
            <a:xfrm>
              <a:off x="902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3" name="Line 161"/>
            <p:cNvSpPr>
              <a:spLocks noChangeShapeType="1"/>
            </p:cNvSpPr>
            <p:nvPr/>
          </p:nvSpPr>
          <p:spPr bwMode="auto">
            <a:xfrm>
              <a:off x="924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4" name="Line 162"/>
            <p:cNvSpPr>
              <a:spLocks noChangeShapeType="1"/>
            </p:cNvSpPr>
            <p:nvPr/>
          </p:nvSpPr>
          <p:spPr bwMode="auto">
            <a:xfrm>
              <a:off x="947" y="1499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5" name="Line 163"/>
            <p:cNvSpPr>
              <a:spLocks noChangeShapeType="1"/>
            </p:cNvSpPr>
            <p:nvPr/>
          </p:nvSpPr>
          <p:spPr bwMode="auto">
            <a:xfrm>
              <a:off x="969" y="1499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6" name="Line 164"/>
            <p:cNvSpPr>
              <a:spLocks noChangeShapeType="1"/>
            </p:cNvSpPr>
            <p:nvPr/>
          </p:nvSpPr>
          <p:spPr bwMode="auto">
            <a:xfrm>
              <a:off x="991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7" name="Line 165"/>
            <p:cNvSpPr>
              <a:spLocks noChangeShapeType="1"/>
            </p:cNvSpPr>
            <p:nvPr/>
          </p:nvSpPr>
          <p:spPr bwMode="auto">
            <a:xfrm>
              <a:off x="1013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8" name="Line 166"/>
            <p:cNvSpPr>
              <a:spLocks noChangeShapeType="1"/>
            </p:cNvSpPr>
            <p:nvPr/>
          </p:nvSpPr>
          <p:spPr bwMode="auto">
            <a:xfrm>
              <a:off x="1035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9" name="Line 167"/>
            <p:cNvSpPr>
              <a:spLocks noChangeShapeType="1"/>
            </p:cNvSpPr>
            <p:nvPr/>
          </p:nvSpPr>
          <p:spPr bwMode="auto">
            <a:xfrm>
              <a:off x="1058" y="1499"/>
              <a:ext cx="9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0" name="Freeform 168"/>
            <p:cNvSpPr>
              <a:spLocks/>
            </p:cNvSpPr>
            <p:nvPr/>
          </p:nvSpPr>
          <p:spPr bwMode="auto">
            <a:xfrm>
              <a:off x="1058" y="1470"/>
              <a:ext cx="39" cy="58"/>
            </a:xfrm>
            <a:custGeom>
              <a:avLst/>
              <a:gdLst>
                <a:gd name="T0" fmla="*/ 0 w 79"/>
                <a:gd name="T1" fmla="*/ 0 h 58"/>
                <a:gd name="T2" fmla="*/ 4 w 79"/>
                <a:gd name="T3" fmla="*/ 29 h 58"/>
                <a:gd name="T4" fmla="*/ 0 w 79"/>
                <a:gd name="T5" fmla="*/ 58 h 58"/>
                <a:gd name="T6" fmla="*/ 0 w 79"/>
                <a:gd name="T7" fmla="*/ 54 h 58"/>
                <a:gd name="T8" fmla="*/ 0 w 79"/>
                <a:gd name="T9" fmla="*/ 52 h 58"/>
                <a:gd name="T10" fmla="*/ 0 w 79"/>
                <a:gd name="T11" fmla="*/ 48 h 58"/>
                <a:gd name="T12" fmla="*/ 0 w 79"/>
                <a:gd name="T13" fmla="*/ 44 h 58"/>
                <a:gd name="T14" fmla="*/ 0 w 79"/>
                <a:gd name="T15" fmla="*/ 42 h 58"/>
                <a:gd name="T16" fmla="*/ 0 w 79"/>
                <a:gd name="T17" fmla="*/ 38 h 58"/>
                <a:gd name="T18" fmla="*/ 0 w 79"/>
                <a:gd name="T19" fmla="*/ 34 h 58"/>
                <a:gd name="T20" fmla="*/ 0 w 79"/>
                <a:gd name="T21" fmla="*/ 30 h 58"/>
                <a:gd name="T22" fmla="*/ 0 w 79"/>
                <a:gd name="T23" fmla="*/ 27 h 58"/>
                <a:gd name="T24" fmla="*/ 0 w 79"/>
                <a:gd name="T25" fmla="*/ 24 h 58"/>
                <a:gd name="T26" fmla="*/ 0 w 79"/>
                <a:gd name="T27" fmla="*/ 20 h 58"/>
                <a:gd name="T28" fmla="*/ 0 w 79"/>
                <a:gd name="T29" fmla="*/ 16 h 58"/>
                <a:gd name="T30" fmla="*/ 0 w 79"/>
                <a:gd name="T31" fmla="*/ 13 h 58"/>
                <a:gd name="T32" fmla="*/ 0 w 79"/>
                <a:gd name="T33" fmla="*/ 10 h 58"/>
                <a:gd name="T34" fmla="*/ 0 w 79"/>
                <a:gd name="T35" fmla="*/ 6 h 58"/>
                <a:gd name="T36" fmla="*/ 0 w 79"/>
                <a:gd name="T37" fmla="*/ 3 h 58"/>
                <a:gd name="T38" fmla="*/ 0 w 79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58"/>
                <a:gd name="T62" fmla="*/ 79 w 79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58">
                  <a:moveTo>
                    <a:pt x="0" y="0"/>
                  </a:moveTo>
                  <a:lnTo>
                    <a:pt x="79" y="29"/>
                  </a:lnTo>
                  <a:lnTo>
                    <a:pt x="0" y="58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5" y="48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0"/>
                  </a:lnTo>
                  <a:lnTo>
                    <a:pt x="9" y="27"/>
                  </a:lnTo>
                  <a:lnTo>
                    <a:pt x="9" y="24"/>
                  </a:lnTo>
                  <a:lnTo>
                    <a:pt x="9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5" y="10"/>
                  </a:lnTo>
                  <a:lnTo>
                    <a:pt x="4" y="6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1" name="Line 169"/>
            <p:cNvSpPr>
              <a:spLocks noChangeShapeType="1"/>
            </p:cNvSpPr>
            <p:nvPr/>
          </p:nvSpPr>
          <p:spPr bwMode="auto">
            <a:xfrm>
              <a:off x="680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2" name="Line 170"/>
            <p:cNvSpPr>
              <a:spLocks noChangeShapeType="1"/>
            </p:cNvSpPr>
            <p:nvPr/>
          </p:nvSpPr>
          <p:spPr bwMode="auto">
            <a:xfrm>
              <a:off x="703" y="159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3" name="Line 171"/>
            <p:cNvSpPr>
              <a:spLocks noChangeShapeType="1"/>
            </p:cNvSpPr>
            <p:nvPr/>
          </p:nvSpPr>
          <p:spPr bwMode="auto">
            <a:xfrm>
              <a:off x="725" y="159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4" name="Line 172"/>
            <p:cNvSpPr>
              <a:spLocks noChangeShapeType="1"/>
            </p:cNvSpPr>
            <p:nvPr/>
          </p:nvSpPr>
          <p:spPr bwMode="auto">
            <a:xfrm>
              <a:off x="747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5" name="Line 173"/>
            <p:cNvSpPr>
              <a:spLocks noChangeShapeType="1"/>
            </p:cNvSpPr>
            <p:nvPr/>
          </p:nvSpPr>
          <p:spPr bwMode="auto">
            <a:xfrm>
              <a:off x="769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6" name="Line 174"/>
            <p:cNvSpPr>
              <a:spLocks noChangeShapeType="1"/>
            </p:cNvSpPr>
            <p:nvPr/>
          </p:nvSpPr>
          <p:spPr bwMode="auto">
            <a:xfrm>
              <a:off x="791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7" name="Line 175"/>
            <p:cNvSpPr>
              <a:spLocks noChangeShapeType="1"/>
            </p:cNvSpPr>
            <p:nvPr/>
          </p:nvSpPr>
          <p:spPr bwMode="auto">
            <a:xfrm>
              <a:off x="813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8" name="Line 176"/>
            <p:cNvSpPr>
              <a:spLocks noChangeShapeType="1"/>
            </p:cNvSpPr>
            <p:nvPr/>
          </p:nvSpPr>
          <p:spPr bwMode="auto">
            <a:xfrm>
              <a:off x="836" y="159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9" name="Line 177"/>
            <p:cNvSpPr>
              <a:spLocks noChangeShapeType="1"/>
            </p:cNvSpPr>
            <p:nvPr/>
          </p:nvSpPr>
          <p:spPr bwMode="auto">
            <a:xfrm>
              <a:off x="858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0" name="Line 178"/>
            <p:cNvSpPr>
              <a:spLocks noChangeShapeType="1"/>
            </p:cNvSpPr>
            <p:nvPr/>
          </p:nvSpPr>
          <p:spPr bwMode="auto">
            <a:xfrm>
              <a:off x="880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1" name="Line 179"/>
            <p:cNvSpPr>
              <a:spLocks noChangeShapeType="1"/>
            </p:cNvSpPr>
            <p:nvPr/>
          </p:nvSpPr>
          <p:spPr bwMode="auto">
            <a:xfrm>
              <a:off x="902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2" name="Line 180"/>
            <p:cNvSpPr>
              <a:spLocks noChangeShapeType="1"/>
            </p:cNvSpPr>
            <p:nvPr/>
          </p:nvSpPr>
          <p:spPr bwMode="auto">
            <a:xfrm>
              <a:off x="924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3" name="Line 181"/>
            <p:cNvSpPr>
              <a:spLocks noChangeShapeType="1"/>
            </p:cNvSpPr>
            <p:nvPr/>
          </p:nvSpPr>
          <p:spPr bwMode="auto">
            <a:xfrm>
              <a:off x="947" y="159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4" name="Line 182"/>
            <p:cNvSpPr>
              <a:spLocks noChangeShapeType="1"/>
            </p:cNvSpPr>
            <p:nvPr/>
          </p:nvSpPr>
          <p:spPr bwMode="auto">
            <a:xfrm>
              <a:off x="969" y="159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5" name="Line 183"/>
            <p:cNvSpPr>
              <a:spLocks noChangeShapeType="1"/>
            </p:cNvSpPr>
            <p:nvPr/>
          </p:nvSpPr>
          <p:spPr bwMode="auto">
            <a:xfrm>
              <a:off x="991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6" name="Line 184"/>
            <p:cNvSpPr>
              <a:spLocks noChangeShapeType="1"/>
            </p:cNvSpPr>
            <p:nvPr/>
          </p:nvSpPr>
          <p:spPr bwMode="auto">
            <a:xfrm>
              <a:off x="1013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7" name="Line 185"/>
            <p:cNvSpPr>
              <a:spLocks noChangeShapeType="1"/>
            </p:cNvSpPr>
            <p:nvPr/>
          </p:nvSpPr>
          <p:spPr bwMode="auto">
            <a:xfrm>
              <a:off x="1035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8" name="Line 186"/>
            <p:cNvSpPr>
              <a:spLocks noChangeShapeType="1"/>
            </p:cNvSpPr>
            <p:nvPr/>
          </p:nvSpPr>
          <p:spPr bwMode="auto">
            <a:xfrm>
              <a:off x="1058" y="1594"/>
              <a:ext cx="9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9" name="Freeform 187"/>
            <p:cNvSpPr>
              <a:spLocks/>
            </p:cNvSpPr>
            <p:nvPr/>
          </p:nvSpPr>
          <p:spPr bwMode="auto">
            <a:xfrm>
              <a:off x="1058" y="1565"/>
              <a:ext cx="39" cy="58"/>
            </a:xfrm>
            <a:custGeom>
              <a:avLst/>
              <a:gdLst>
                <a:gd name="T0" fmla="*/ 0 w 79"/>
                <a:gd name="T1" fmla="*/ 0 h 58"/>
                <a:gd name="T2" fmla="*/ 4 w 79"/>
                <a:gd name="T3" fmla="*/ 29 h 58"/>
                <a:gd name="T4" fmla="*/ 0 w 79"/>
                <a:gd name="T5" fmla="*/ 58 h 58"/>
                <a:gd name="T6" fmla="*/ 0 w 79"/>
                <a:gd name="T7" fmla="*/ 54 h 58"/>
                <a:gd name="T8" fmla="*/ 0 w 79"/>
                <a:gd name="T9" fmla="*/ 51 h 58"/>
                <a:gd name="T10" fmla="*/ 0 w 79"/>
                <a:gd name="T11" fmla="*/ 48 h 58"/>
                <a:gd name="T12" fmla="*/ 0 w 79"/>
                <a:gd name="T13" fmla="*/ 44 h 58"/>
                <a:gd name="T14" fmla="*/ 0 w 79"/>
                <a:gd name="T15" fmla="*/ 41 h 58"/>
                <a:gd name="T16" fmla="*/ 0 w 79"/>
                <a:gd name="T17" fmla="*/ 38 h 58"/>
                <a:gd name="T18" fmla="*/ 0 w 79"/>
                <a:gd name="T19" fmla="*/ 34 h 58"/>
                <a:gd name="T20" fmla="*/ 0 w 79"/>
                <a:gd name="T21" fmla="*/ 30 h 58"/>
                <a:gd name="T22" fmla="*/ 0 w 79"/>
                <a:gd name="T23" fmla="*/ 26 h 58"/>
                <a:gd name="T24" fmla="*/ 0 w 79"/>
                <a:gd name="T25" fmla="*/ 24 h 58"/>
                <a:gd name="T26" fmla="*/ 0 w 79"/>
                <a:gd name="T27" fmla="*/ 20 h 58"/>
                <a:gd name="T28" fmla="*/ 0 w 79"/>
                <a:gd name="T29" fmla="*/ 16 h 58"/>
                <a:gd name="T30" fmla="*/ 0 w 79"/>
                <a:gd name="T31" fmla="*/ 12 h 58"/>
                <a:gd name="T32" fmla="*/ 0 w 79"/>
                <a:gd name="T33" fmla="*/ 10 h 58"/>
                <a:gd name="T34" fmla="*/ 0 w 79"/>
                <a:gd name="T35" fmla="*/ 6 h 58"/>
                <a:gd name="T36" fmla="*/ 0 w 79"/>
                <a:gd name="T37" fmla="*/ 2 h 58"/>
                <a:gd name="T38" fmla="*/ 0 w 79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58"/>
                <a:gd name="T62" fmla="*/ 79 w 79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58">
                  <a:moveTo>
                    <a:pt x="0" y="0"/>
                  </a:moveTo>
                  <a:lnTo>
                    <a:pt x="79" y="29"/>
                  </a:lnTo>
                  <a:lnTo>
                    <a:pt x="0" y="58"/>
                  </a:lnTo>
                  <a:lnTo>
                    <a:pt x="2" y="54"/>
                  </a:lnTo>
                  <a:lnTo>
                    <a:pt x="4" y="51"/>
                  </a:lnTo>
                  <a:lnTo>
                    <a:pt x="5" y="48"/>
                  </a:lnTo>
                  <a:lnTo>
                    <a:pt x="7" y="44"/>
                  </a:lnTo>
                  <a:lnTo>
                    <a:pt x="7" y="41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0"/>
                  </a:lnTo>
                  <a:lnTo>
                    <a:pt x="9" y="26"/>
                  </a:lnTo>
                  <a:lnTo>
                    <a:pt x="9" y="24"/>
                  </a:lnTo>
                  <a:lnTo>
                    <a:pt x="9" y="20"/>
                  </a:lnTo>
                  <a:lnTo>
                    <a:pt x="7" y="16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0" name="Line 188"/>
            <p:cNvSpPr>
              <a:spLocks noChangeShapeType="1"/>
            </p:cNvSpPr>
            <p:nvPr/>
          </p:nvSpPr>
          <p:spPr bwMode="auto">
            <a:xfrm>
              <a:off x="680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" name="Line 189"/>
            <p:cNvSpPr>
              <a:spLocks noChangeShapeType="1"/>
            </p:cNvSpPr>
            <p:nvPr/>
          </p:nvSpPr>
          <p:spPr bwMode="auto">
            <a:xfrm>
              <a:off x="703" y="168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" name="Line 190"/>
            <p:cNvSpPr>
              <a:spLocks noChangeShapeType="1"/>
            </p:cNvSpPr>
            <p:nvPr/>
          </p:nvSpPr>
          <p:spPr bwMode="auto">
            <a:xfrm>
              <a:off x="725" y="168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" name="Line 191"/>
            <p:cNvSpPr>
              <a:spLocks noChangeShapeType="1"/>
            </p:cNvSpPr>
            <p:nvPr/>
          </p:nvSpPr>
          <p:spPr bwMode="auto">
            <a:xfrm>
              <a:off x="747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" name="Line 192"/>
            <p:cNvSpPr>
              <a:spLocks noChangeShapeType="1"/>
            </p:cNvSpPr>
            <p:nvPr/>
          </p:nvSpPr>
          <p:spPr bwMode="auto">
            <a:xfrm>
              <a:off x="769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" name="Line 193"/>
            <p:cNvSpPr>
              <a:spLocks noChangeShapeType="1"/>
            </p:cNvSpPr>
            <p:nvPr/>
          </p:nvSpPr>
          <p:spPr bwMode="auto">
            <a:xfrm>
              <a:off x="791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" name="Line 194"/>
            <p:cNvSpPr>
              <a:spLocks noChangeShapeType="1"/>
            </p:cNvSpPr>
            <p:nvPr/>
          </p:nvSpPr>
          <p:spPr bwMode="auto">
            <a:xfrm>
              <a:off x="813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" name="Line 195"/>
            <p:cNvSpPr>
              <a:spLocks noChangeShapeType="1"/>
            </p:cNvSpPr>
            <p:nvPr/>
          </p:nvSpPr>
          <p:spPr bwMode="auto">
            <a:xfrm>
              <a:off x="836" y="168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" name="Line 196"/>
            <p:cNvSpPr>
              <a:spLocks noChangeShapeType="1"/>
            </p:cNvSpPr>
            <p:nvPr/>
          </p:nvSpPr>
          <p:spPr bwMode="auto">
            <a:xfrm>
              <a:off x="858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" name="Line 197"/>
            <p:cNvSpPr>
              <a:spLocks noChangeShapeType="1"/>
            </p:cNvSpPr>
            <p:nvPr/>
          </p:nvSpPr>
          <p:spPr bwMode="auto">
            <a:xfrm>
              <a:off x="880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" name="Line 198"/>
            <p:cNvSpPr>
              <a:spLocks noChangeShapeType="1"/>
            </p:cNvSpPr>
            <p:nvPr/>
          </p:nvSpPr>
          <p:spPr bwMode="auto">
            <a:xfrm>
              <a:off x="902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" name="Line 199"/>
            <p:cNvSpPr>
              <a:spLocks noChangeShapeType="1"/>
            </p:cNvSpPr>
            <p:nvPr/>
          </p:nvSpPr>
          <p:spPr bwMode="auto">
            <a:xfrm>
              <a:off x="924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" name="Line 200"/>
            <p:cNvSpPr>
              <a:spLocks noChangeShapeType="1"/>
            </p:cNvSpPr>
            <p:nvPr/>
          </p:nvSpPr>
          <p:spPr bwMode="auto">
            <a:xfrm>
              <a:off x="947" y="168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Line 201"/>
            <p:cNvSpPr>
              <a:spLocks noChangeShapeType="1"/>
            </p:cNvSpPr>
            <p:nvPr/>
          </p:nvSpPr>
          <p:spPr bwMode="auto">
            <a:xfrm>
              <a:off x="969" y="168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Line 202"/>
            <p:cNvSpPr>
              <a:spLocks noChangeShapeType="1"/>
            </p:cNvSpPr>
            <p:nvPr/>
          </p:nvSpPr>
          <p:spPr bwMode="auto">
            <a:xfrm>
              <a:off x="991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Line 203"/>
            <p:cNvSpPr>
              <a:spLocks noChangeShapeType="1"/>
            </p:cNvSpPr>
            <p:nvPr/>
          </p:nvSpPr>
          <p:spPr bwMode="auto">
            <a:xfrm>
              <a:off x="1013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Line 204"/>
            <p:cNvSpPr>
              <a:spLocks noChangeShapeType="1"/>
            </p:cNvSpPr>
            <p:nvPr/>
          </p:nvSpPr>
          <p:spPr bwMode="auto">
            <a:xfrm>
              <a:off x="1035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Line 205"/>
            <p:cNvSpPr>
              <a:spLocks noChangeShapeType="1"/>
            </p:cNvSpPr>
            <p:nvPr/>
          </p:nvSpPr>
          <p:spPr bwMode="auto">
            <a:xfrm>
              <a:off x="1058" y="1688"/>
              <a:ext cx="9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Freeform 206"/>
            <p:cNvSpPr>
              <a:spLocks/>
            </p:cNvSpPr>
            <p:nvPr/>
          </p:nvSpPr>
          <p:spPr bwMode="auto">
            <a:xfrm>
              <a:off x="1058" y="1659"/>
              <a:ext cx="39" cy="58"/>
            </a:xfrm>
            <a:custGeom>
              <a:avLst/>
              <a:gdLst>
                <a:gd name="T0" fmla="*/ 0 w 79"/>
                <a:gd name="T1" fmla="*/ 0 h 58"/>
                <a:gd name="T2" fmla="*/ 4 w 79"/>
                <a:gd name="T3" fmla="*/ 29 h 58"/>
                <a:gd name="T4" fmla="*/ 0 w 79"/>
                <a:gd name="T5" fmla="*/ 58 h 58"/>
                <a:gd name="T6" fmla="*/ 0 w 79"/>
                <a:gd name="T7" fmla="*/ 55 h 58"/>
                <a:gd name="T8" fmla="*/ 0 w 79"/>
                <a:gd name="T9" fmla="*/ 52 h 58"/>
                <a:gd name="T10" fmla="*/ 0 w 79"/>
                <a:gd name="T11" fmla="*/ 48 h 58"/>
                <a:gd name="T12" fmla="*/ 0 w 79"/>
                <a:gd name="T13" fmla="*/ 44 h 58"/>
                <a:gd name="T14" fmla="*/ 0 w 79"/>
                <a:gd name="T15" fmla="*/ 42 h 58"/>
                <a:gd name="T16" fmla="*/ 0 w 79"/>
                <a:gd name="T17" fmla="*/ 38 h 58"/>
                <a:gd name="T18" fmla="*/ 0 w 79"/>
                <a:gd name="T19" fmla="*/ 34 h 58"/>
                <a:gd name="T20" fmla="*/ 0 w 79"/>
                <a:gd name="T21" fmla="*/ 31 h 58"/>
                <a:gd name="T22" fmla="*/ 0 w 79"/>
                <a:gd name="T23" fmla="*/ 27 h 58"/>
                <a:gd name="T24" fmla="*/ 0 w 79"/>
                <a:gd name="T25" fmla="*/ 24 h 58"/>
                <a:gd name="T26" fmla="*/ 0 w 79"/>
                <a:gd name="T27" fmla="*/ 20 h 58"/>
                <a:gd name="T28" fmla="*/ 0 w 79"/>
                <a:gd name="T29" fmla="*/ 17 h 58"/>
                <a:gd name="T30" fmla="*/ 0 w 79"/>
                <a:gd name="T31" fmla="*/ 13 h 58"/>
                <a:gd name="T32" fmla="*/ 0 w 79"/>
                <a:gd name="T33" fmla="*/ 10 h 58"/>
                <a:gd name="T34" fmla="*/ 0 w 79"/>
                <a:gd name="T35" fmla="*/ 7 h 58"/>
                <a:gd name="T36" fmla="*/ 0 w 79"/>
                <a:gd name="T37" fmla="*/ 3 h 58"/>
                <a:gd name="T38" fmla="*/ 0 w 79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58"/>
                <a:gd name="T62" fmla="*/ 79 w 79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58">
                  <a:moveTo>
                    <a:pt x="0" y="0"/>
                  </a:moveTo>
                  <a:lnTo>
                    <a:pt x="79" y="29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4" y="52"/>
                  </a:lnTo>
                  <a:lnTo>
                    <a:pt x="5" y="48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1"/>
                  </a:lnTo>
                  <a:lnTo>
                    <a:pt x="9" y="27"/>
                  </a:lnTo>
                  <a:lnTo>
                    <a:pt x="9" y="24"/>
                  </a:lnTo>
                  <a:lnTo>
                    <a:pt x="9" y="20"/>
                  </a:lnTo>
                  <a:lnTo>
                    <a:pt x="7" y="17"/>
                  </a:lnTo>
                  <a:lnTo>
                    <a:pt x="7" y="13"/>
                  </a:lnTo>
                  <a:lnTo>
                    <a:pt x="5" y="10"/>
                  </a:lnTo>
                  <a:lnTo>
                    <a:pt x="4" y="7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Line 207"/>
            <p:cNvSpPr>
              <a:spLocks noChangeShapeType="1"/>
            </p:cNvSpPr>
            <p:nvPr/>
          </p:nvSpPr>
          <p:spPr bwMode="auto">
            <a:xfrm>
              <a:off x="680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Line 208"/>
            <p:cNvSpPr>
              <a:spLocks noChangeShapeType="1"/>
            </p:cNvSpPr>
            <p:nvPr/>
          </p:nvSpPr>
          <p:spPr bwMode="auto">
            <a:xfrm>
              <a:off x="703" y="1783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Line 209"/>
            <p:cNvSpPr>
              <a:spLocks noChangeShapeType="1"/>
            </p:cNvSpPr>
            <p:nvPr/>
          </p:nvSpPr>
          <p:spPr bwMode="auto">
            <a:xfrm>
              <a:off x="725" y="1783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Line 210"/>
            <p:cNvSpPr>
              <a:spLocks noChangeShapeType="1"/>
            </p:cNvSpPr>
            <p:nvPr/>
          </p:nvSpPr>
          <p:spPr bwMode="auto">
            <a:xfrm>
              <a:off x="747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Line 211"/>
            <p:cNvSpPr>
              <a:spLocks noChangeShapeType="1"/>
            </p:cNvSpPr>
            <p:nvPr/>
          </p:nvSpPr>
          <p:spPr bwMode="auto">
            <a:xfrm>
              <a:off x="769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Line 212"/>
            <p:cNvSpPr>
              <a:spLocks noChangeShapeType="1"/>
            </p:cNvSpPr>
            <p:nvPr/>
          </p:nvSpPr>
          <p:spPr bwMode="auto">
            <a:xfrm>
              <a:off x="791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Line 213"/>
            <p:cNvSpPr>
              <a:spLocks noChangeShapeType="1"/>
            </p:cNvSpPr>
            <p:nvPr/>
          </p:nvSpPr>
          <p:spPr bwMode="auto">
            <a:xfrm>
              <a:off x="813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Line 214"/>
            <p:cNvSpPr>
              <a:spLocks noChangeShapeType="1"/>
            </p:cNvSpPr>
            <p:nvPr/>
          </p:nvSpPr>
          <p:spPr bwMode="auto">
            <a:xfrm>
              <a:off x="836" y="1783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Line 215"/>
            <p:cNvSpPr>
              <a:spLocks noChangeShapeType="1"/>
            </p:cNvSpPr>
            <p:nvPr/>
          </p:nvSpPr>
          <p:spPr bwMode="auto">
            <a:xfrm>
              <a:off x="858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Line 216"/>
            <p:cNvSpPr>
              <a:spLocks noChangeShapeType="1"/>
            </p:cNvSpPr>
            <p:nvPr/>
          </p:nvSpPr>
          <p:spPr bwMode="auto">
            <a:xfrm>
              <a:off x="880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Line 217"/>
            <p:cNvSpPr>
              <a:spLocks noChangeShapeType="1"/>
            </p:cNvSpPr>
            <p:nvPr/>
          </p:nvSpPr>
          <p:spPr bwMode="auto">
            <a:xfrm>
              <a:off x="902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Line 218"/>
            <p:cNvSpPr>
              <a:spLocks noChangeShapeType="1"/>
            </p:cNvSpPr>
            <p:nvPr/>
          </p:nvSpPr>
          <p:spPr bwMode="auto">
            <a:xfrm>
              <a:off x="924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Line 219"/>
            <p:cNvSpPr>
              <a:spLocks noChangeShapeType="1"/>
            </p:cNvSpPr>
            <p:nvPr/>
          </p:nvSpPr>
          <p:spPr bwMode="auto">
            <a:xfrm>
              <a:off x="947" y="1783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Line 220"/>
            <p:cNvSpPr>
              <a:spLocks noChangeShapeType="1"/>
            </p:cNvSpPr>
            <p:nvPr/>
          </p:nvSpPr>
          <p:spPr bwMode="auto">
            <a:xfrm>
              <a:off x="969" y="1783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Line 221"/>
            <p:cNvSpPr>
              <a:spLocks noChangeShapeType="1"/>
            </p:cNvSpPr>
            <p:nvPr/>
          </p:nvSpPr>
          <p:spPr bwMode="auto">
            <a:xfrm>
              <a:off x="991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Line 222"/>
            <p:cNvSpPr>
              <a:spLocks noChangeShapeType="1"/>
            </p:cNvSpPr>
            <p:nvPr/>
          </p:nvSpPr>
          <p:spPr bwMode="auto">
            <a:xfrm>
              <a:off x="1013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Line 223"/>
            <p:cNvSpPr>
              <a:spLocks noChangeShapeType="1"/>
            </p:cNvSpPr>
            <p:nvPr/>
          </p:nvSpPr>
          <p:spPr bwMode="auto">
            <a:xfrm>
              <a:off x="1035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Line 224"/>
            <p:cNvSpPr>
              <a:spLocks noChangeShapeType="1"/>
            </p:cNvSpPr>
            <p:nvPr/>
          </p:nvSpPr>
          <p:spPr bwMode="auto">
            <a:xfrm>
              <a:off x="1058" y="1783"/>
              <a:ext cx="9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Freeform 225"/>
            <p:cNvSpPr>
              <a:spLocks/>
            </p:cNvSpPr>
            <p:nvPr/>
          </p:nvSpPr>
          <p:spPr bwMode="auto">
            <a:xfrm>
              <a:off x="1058" y="1754"/>
              <a:ext cx="39" cy="58"/>
            </a:xfrm>
            <a:custGeom>
              <a:avLst/>
              <a:gdLst>
                <a:gd name="T0" fmla="*/ 0 w 79"/>
                <a:gd name="T1" fmla="*/ 0 h 58"/>
                <a:gd name="T2" fmla="*/ 4 w 79"/>
                <a:gd name="T3" fmla="*/ 29 h 58"/>
                <a:gd name="T4" fmla="*/ 0 w 79"/>
                <a:gd name="T5" fmla="*/ 58 h 58"/>
                <a:gd name="T6" fmla="*/ 0 w 79"/>
                <a:gd name="T7" fmla="*/ 54 h 58"/>
                <a:gd name="T8" fmla="*/ 0 w 79"/>
                <a:gd name="T9" fmla="*/ 52 h 58"/>
                <a:gd name="T10" fmla="*/ 0 w 79"/>
                <a:gd name="T11" fmla="*/ 48 h 58"/>
                <a:gd name="T12" fmla="*/ 0 w 79"/>
                <a:gd name="T13" fmla="*/ 44 h 58"/>
                <a:gd name="T14" fmla="*/ 0 w 79"/>
                <a:gd name="T15" fmla="*/ 42 h 58"/>
                <a:gd name="T16" fmla="*/ 0 w 79"/>
                <a:gd name="T17" fmla="*/ 38 h 58"/>
                <a:gd name="T18" fmla="*/ 0 w 79"/>
                <a:gd name="T19" fmla="*/ 34 h 58"/>
                <a:gd name="T20" fmla="*/ 0 w 79"/>
                <a:gd name="T21" fmla="*/ 30 h 58"/>
                <a:gd name="T22" fmla="*/ 0 w 79"/>
                <a:gd name="T23" fmla="*/ 26 h 58"/>
                <a:gd name="T24" fmla="*/ 0 w 79"/>
                <a:gd name="T25" fmla="*/ 24 h 58"/>
                <a:gd name="T26" fmla="*/ 0 w 79"/>
                <a:gd name="T27" fmla="*/ 20 h 58"/>
                <a:gd name="T28" fmla="*/ 0 w 79"/>
                <a:gd name="T29" fmla="*/ 16 h 58"/>
                <a:gd name="T30" fmla="*/ 0 w 79"/>
                <a:gd name="T31" fmla="*/ 13 h 58"/>
                <a:gd name="T32" fmla="*/ 0 w 79"/>
                <a:gd name="T33" fmla="*/ 10 h 58"/>
                <a:gd name="T34" fmla="*/ 0 w 79"/>
                <a:gd name="T35" fmla="*/ 6 h 58"/>
                <a:gd name="T36" fmla="*/ 0 w 79"/>
                <a:gd name="T37" fmla="*/ 2 h 58"/>
                <a:gd name="T38" fmla="*/ 0 w 79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58"/>
                <a:gd name="T62" fmla="*/ 79 w 79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58">
                  <a:moveTo>
                    <a:pt x="0" y="0"/>
                  </a:moveTo>
                  <a:lnTo>
                    <a:pt x="79" y="29"/>
                  </a:lnTo>
                  <a:lnTo>
                    <a:pt x="0" y="58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5" y="48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0"/>
                  </a:lnTo>
                  <a:lnTo>
                    <a:pt x="9" y="26"/>
                  </a:lnTo>
                  <a:lnTo>
                    <a:pt x="9" y="24"/>
                  </a:lnTo>
                  <a:lnTo>
                    <a:pt x="9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5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Line 226"/>
            <p:cNvSpPr>
              <a:spLocks noChangeShapeType="1"/>
            </p:cNvSpPr>
            <p:nvPr/>
          </p:nvSpPr>
          <p:spPr bwMode="auto">
            <a:xfrm>
              <a:off x="680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Line 227"/>
            <p:cNvSpPr>
              <a:spLocks noChangeShapeType="1"/>
            </p:cNvSpPr>
            <p:nvPr/>
          </p:nvSpPr>
          <p:spPr bwMode="auto">
            <a:xfrm>
              <a:off x="703" y="140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Line 228"/>
            <p:cNvSpPr>
              <a:spLocks noChangeShapeType="1"/>
            </p:cNvSpPr>
            <p:nvPr/>
          </p:nvSpPr>
          <p:spPr bwMode="auto">
            <a:xfrm>
              <a:off x="725" y="140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1" name="Line 229"/>
            <p:cNvSpPr>
              <a:spLocks noChangeShapeType="1"/>
            </p:cNvSpPr>
            <p:nvPr/>
          </p:nvSpPr>
          <p:spPr bwMode="auto">
            <a:xfrm>
              <a:off x="747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2" name="Line 230"/>
            <p:cNvSpPr>
              <a:spLocks noChangeShapeType="1"/>
            </p:cNvSpPr>
            <p:nvPr/>
          </p:nvSpPr>
          <p:spPr bwMode="auto">
            <a:xfrm>
              <a:off x="769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3" name="Line 231"/>
            <p:cNvSpPr>
              <a:spLocks noChangeShapeType="1"/>
            </p:cNvSpPr>
            <p:nvPr/>
          </p:nvSpPr>
          <p:spPr bwMode="auto">
            <a:xfrm>
              <a:off x="791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4" name="Line 232"/>
            <p:cNvSpPr>
              <a:spLocks noChangeShapeType="1"/>
            </p:cNvSpPr>
            <p:nvPr/>
          </p:nvSpPr>
          <p:spPr bwMode="auto">
            <a:xfrm>
              <a:off x="813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5" name="Line 233"/>
            <p:cNvSpPr>
              <a:spLocks noChangeShapeType="1"/>
            </p:cNvSpPr>
            <p:nvPr/>
          </p:nvSpPr>
          <p:spPr bwMode="auto">
            <a:xfrm>
              <a:off x="836" y="140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6" name="Line 234"/>
            <p:cNvSpPr>
              <a:spLocks noChangeShapeType="1"/>
            </p:cNvSpPr>
            <p:nvPr/>
          </p:nvSpPr>
          <p:spPr bwMode="auto">
            <a:xfrm>
              <a:off x="858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7" name="Line 235"/>
            <p:cNvSpPr>
              <a:spLocks noChangeShapeType="1"/>
            </p:cNvSpPr>
            <p:nvPr/>
          </p:nvSpPr>
          <p:spPr bwMode="auto">
            <a:xfrm>
              <a:off x="880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8" name="Line 236"/>
            <p:cNvSpPr>
              <a:spLocks noChangeShapeType="1"/>
            </p:cNvSpPr>
            <p:nvPr/>
          </p:nvSpPr>
          <p:spPr bwMode="auto">
            <a:xfrm>
              <a:off x="902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Line 237"/>
            <p:cNvSpPr>
              <a:spLocks noChangeShapeType="1"/>
            </p:cNvSpPr>
            <p:nvPr/>
          </p:nvSpPr>
          <p:spPr bwMode="auto">
            <a:xfrm>
              <a:off x="924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Line 238"/>
            <p:cNvSpPr>
              <a:spLocks noChangeShapeType="1"/>
            </p:cNvSpPr>
            <p:nvPr/>
          </p:nvSpPr>
          <p:spPr bwMode="auto">
            <a:xfrm>
              <a:off x="947" y="140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Line 239"/>
            <p:cNvSpPr>
              <a:spLocks noChangeShapeType="1"/>
            </p:cNvSpPr>
            <p:nvPr/>
          </p:nvSpPr>
          <p:spPr bwMode="auto">
            <a:xfrm>
              <a:off x="969" y="140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2" name="Line 240"/>
            <p:cNvSpPr>
              <a:spLocks noChangeShapeType="1"/>
            </p:cNvSpPr>
            <p:nvPr/>
          </p:nvSpPr>
          <p:spPr bwMode="auto">
            <a:xfrm>
              <a:off x="991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3" name="Line 241"/>
            <p:cNvSpPr>
              <a:spLocks noChangeShapeType="1"/>
            </p:cNvSpPr>
            <p:nvPr/>
          </p:nvSpPr>
          <p:spPr bwMode="auto">
            <a:xfrm>
              <a:off x="1013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Line 242"/>
            <p:cNvSpPr>
              <a:spLocks noChangeShapeType="1"/>
            </p:cNvSpPr>
            <p:nvPr/>
          </p:nvSpPr>
          <p:spPr bwMode="auto">
            <a:xfrm>
              <a:off x="1035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Line 243"/>
            <p:cNvSpPr>
              <a:spLocks noChangeShapeType="1"/>
            </p:cNvSpPr>
            <p:nvPr/>
          </p:nvSpPr>
          <p:spPr bwMode="auto">
            <a:xfrm>
              <a:off x="1058" y="1404"/>
              <a:ext cx="9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Freeform 244"/>
            <p:cNvSpPr>
              <a:spLocks/>
            </p:cNvSpPr>
            <p:nvPr/>
          </p:nvSpPr>
          <p:spPr bwMode="auto">
            <a:xfrm>
              <a:off x="1058" y="1375"/>
              <a:ext cx="39" cy="58"/>
            </a:xfrm>
            <a:custGeom>
              <a:avLst/>
              <a:gdLst>
                <a:gd name="T0" fmla="*/ 0 w 79"/>
                <a:gd name="T1" fmla="*/ 0 h 58"/>
                <a:gd name="T2" fmla="*/ 4 w 79"/>
                <a:gd name="T3" fmla="*/ 29 h 58"/>
                <a:gd name="T4" fmla="*/ 0 w 79"/>
                <a:gd name="T5" fmla="*/ 58 h 58"/>
                <a:gd name="T6" fmla="*/ 0 w 79"/>
                <a:gd name="T7" fmla="*/ 55 h 58"/>
                <a:gd name="T8" fmla="*/ 0 w 79"/>
                <a:gd name="T9" fmla="*/ 52 h 58"/>
                <a:gd name="T10" fmla="*/ 0 w 79"/>
                <a:gd name="T11" fmla="*/ 48 h 58"/>
                <a:gd name="T12" fmla="*/ 0 w 79"/>
                <a:gd name="T13" fmla="*/ 45 h 58"/>
                <a:gd name="T14" fmla="*/ 0 w 79"/>
                <a:gd name="T15" fmla="*/ 42 h 58"/>
                <a:gd name="T16" fmla="*/ 0 w 79"/>
                <a:gd name="T17" fmla="*/ 38 h 58"/>
                <a:gd name="T18" fmla="*/ 0 w 79"/>
                <a:gd name="T19" fmla="*/ 34 h 58"/>
                <a:gd name="T20" fmla="*/ 0 w 79"/>
                <a:gd name="T21" fmla="*/ 31 h 58"/>
                <a:gd name="T22" fmla="*/ 0 w 79"/>
                <a:gd name="T23" fmla="*/ 27 h 58"/>
                <a:gd name="T24" fmla="*/ 0 w 79"/>
                <a:gd name="T25" fmla="*/ 24 h 58"/>
                <a:gd name="T26" fmla="*/ 0 w 79"/>
                <a:gd name="T27" fmla="*/ 21 h 58"/>
                <a:gd name="T28" fmla="*/ 0 w 79"/>
                <a:gd name="T29" fmla="*/ 17 h 58"/>
                <a:gd name="T30" fmla="*/ 0 w 79"/>
                <a:gd name="T31" fmla="*/ 13 h 58"/>
                <a:gd name="T32" fmla="*/ 0 w 79"/>
                <a:gd name="T33" fmla="*/ 10 h 58"/>
                <a:gd name="T34" fmla="*/ 0 w 79"/>
                <a:gd name="T35" fmla="*/ 7 h 58"/>
                <a:gd name="T36" fmla="*/ 0 w 79"/>
                <a:gd name="T37" fmla="*/ 3 h 58"/>
                <a:gd name="T38" fmla="*/ 0 w 79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58"/>
                <a:gd name="T62" fmla="*/ 79 w 79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58">
                  <a:moveTo>
                    <a:pt x="0" y="0"/>
                  </a:moveTo>
                  <a:lnTo>
                    <a:pt x="79" y="29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4" y="52"/>
                  </a:lnTo>
                  <a:lnTo>
                    <a:pt x="5" y="48"/>
                  </a:lnTo>
                  <a:lnTo>
                    <a:pt x="7" y="45"/>
                  </a:lnTo>
                  <a:lnTo>
                    <a:pt x="7" y="42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1"/>
                  </a:lnTo>
                  <a:lnTo>
                    <a:pt x="9" y="27"/>
                  </a:lnTo>
                  <a:lnTo>
                    <a:pt x="9" y="24"/>
                  </a:lnTo>
                  <a:lnTo>
                    <a:pt x="9" y="21"/>
                  </a:lnTo>
                  <a:lnTo>
                    <a:pt x="7" y="17"/>
                  </a:lnTo>
                  <a:lnTo>
                    <a:pt x="7" y="13"/>
                  </a:lnTo>
                  <a:lnTo>
                    <a:pt x="5" y="10"/>
                  </a:lnTo>
                  <a:lnTo>
                    <a:pt x="4" y="7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7" name="Line 245"/>
            <p:cNvSpPr>
              <a:spLocks noChangeShapeType="1"/>
            </p:cNvSpPr>
            <p:nvPr/>
          </p:nvSpPr>
          <p:spPr bwMode="auto">
            <a:xfrm>
              <a:off x="680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8" name="Line 246"/>
            <p:cNvSpPr>
              <a:spLocks noChangeShapeType="1"/>
            </p:cNvSpPr>
            <p:nvPr/>
          </p:nvSpPr>
          <p:spPr bwMode="auto">
            <a:xfrm>
              <a:off x="703" y="187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Line 247"/>
            <p:cNvSpPr>
              <a:spLocks noChangeShapeType="1"/>
            </p:cNvSpPr>
            <p:nvPr/>
          </p:nvSpPr>
          <p:spPr bwMode="auto">
            <a:xfrm>
              <a:off x="725" y="187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Line 248"/>
            <p:cNvSpPr>
              <a:spLocks noChangeShapeType="1"/>
            </p:cNvSpPr>
            <p:nvPr/>
          </p:nvSpPr>
          <p:spPr bwMode="auto">
            <a:xfrm>
              <a:off x="747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Line 249"/>
            <p:cNvSpPr>
              <a:spLocks noChangeShapeType="1"/>
            </p:cNvSpPr>
            <p:nvPr/>
          </p:nvSpPr>
          <p:spPr bwMode="auto">
            <a:xfrm>
              <a:off x="769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2" name="Line 250"/>
            <p:cNvSpPr>
              <a:spLocks noChangeShapeType="1"/>
            </p:cNvSpPr>
            <p:nvPr/>
          </p:nvSpPr>
          <p:spPr bwMode="auto">
            <a:xfrm>
              <a:off x="791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3" name="Line 251"/>
            <p:cNvSpPr>
              <a:spLocks noChangeShapeType="1"/>
            </p:cNvSpPr>
            <p:nvPr/>
          </p:nvSpPr>
          <p:spPr bwMode="auto">
            <a:xfrm>
              <a:off x="813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4" name="Line 252"/>
            <p:cNvSpPr>
              <a:spLocks noChangeShapeType="1"/>
            </p:cNvSpPr>
            <p:nvPr/>
          </p:nvSpPr>
          <p:spPr bwMode="auto">
            <a:xfrm>
              <a:off x="836" y="187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5" name="Line 253"/>
            <p:cNvSpPr>
              <a:spLocks noChangeShapeType="1"/>
            </p:cNvSpPr>
            <p:nvPr/>
          </p:nvSpPr>
          <p:spPr bwMode="auto">
            <a:xfrm>
              <a:off x="858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6" name="Line 254"/>
            <p:cNvSpPr>
              <a:spLocks noChangeShapeType="1"/>
            </p:cNvSpPr>
            <p:nvPr/>
          </p:nvSpPr>
          <p:spPr bwMode="auto">
            <a:xfrm>
              <a:off x="880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7" name="Line 255"/>
            <p:cNvSpPr>
              <a:spLocks noChangeShapeType="1"/>
            </p:cNvSpPr>
            <p:nvPr/>
          </p:nvSpPr>
          <p:spPr bwMode="auto">
            <a:xfrm>
              <a:off x="902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8" name="Line 256"/>
            <p:cNvSpPr>
              <a:spLocks noChangeShapeType="1"/>
            </p:cNvSpPr>
            <p:nvPr/>
          </p:nvSpPr>
          <p:spPr bwMode="auto">
            <a:xfrm>
              <a:off x="924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9" name="Line 257"/>
            <p:cNvSpPr>
              <a:spLocks noChangeShapeType="1"/>
            </p:cNvSpPr>
            <p:nvPr/>
          </p:nvSpPr>
          <p:spPr bwMode="auto">
            <a:xfrm>
              <a:off x="947" y="187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0" name="Line 258"/>
            <p:cNvSpPr>
              <a:spLocks noChangeShapeType="1"/>
            </p:cNvSpPr>
            <p:nvPr/>
          </p:nvSpPr>
          <p:spPr bwMode="auto">
            <a:xfrm>
              <a:off x="969" y="187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1" name="Line 259"/>
            <p:cNvSpPr>
              <a:spLocks noChangeShapeType="1"/>
            </p:cNvSpPr>
            <p:nvPr/>
          </p:nvSpPr>
          <p:spPr bwMode="auto">
            <a:xfrm>
              <a:off x="991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2" name="Line 260"/>
            <p:cNvSpPr>
              <a:spLocks noChangeShapeType="1"/>
            </p:cNvSpPr>
            <p:nvPr/>
          </p:nvSpPr>
          <p:spPr bwMode="auto">
            <a:xfrm>
              <a:off x="1013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3" name="Line 261"/>
            <p:cNvSpPr>
              <a:spLocks noChangeShapeType="1"/>
            </p:cNvSpPr>
            <p:nvPr/>
          </p:nvSpPr>
          <p:spPr bwMode="auto">
            <a:xfrm>
              <a:off x="1035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4" name="Line 262"/>
            <p:cNvSpPr>
              <a:spLocks noChangeShapeType="1"/>
            </p:cNvSpPr>
            <p:nvPr/>
          </p:nvSpPr>
          <p:spPr bwMode="auto">
            <a:xfrm>
              <a:off x="1058" y="1878"/>
              <a:ext cx="9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5" name="Freeform 263"/>
            <p:cNvSpPr>
              <a:spLocks/>
            </p:cNvSpPr>
            <p:nvPr/>
          </p:nvSpPr>
          <p:spPr bwMode="auto">
            <a:xfrm>
              <a:off x="1058" y="1849"/>
              <a:ext cx="39" cy="58"/>
            </a:xfrm>
            <a:custGeom>
              <a:avLst/>
              <a:gdLst>
                <a:gd name="T0" fmla="*/ 0 w 79"/>
                <a:gd name="T1" fmla="*/ 0 h 58"/>
                <a:gd name="T2" fmla="*/ 4 w 79"/>
                <a:gd name="T3" fmla="*/ 29 h 58"/>
                <a:gd name="T4" fmla="*/ 0 w 79"/>
                <a:gd name="T5" fmla="*/ 58 h 58"/>
                <a:gd name="T6" fmla="*/ 0 w 79"/>
                <a:gd name="T7" fmla="*/ 54 h 58"/>
                <a:gd name="T8" fmla="*/ 0 w 79"/>
                <a:gd name="T9" fmla="*/ 51 h 58"/>
                <a:gd name="T10" fmla="*/ 0 w 79"/>
                <a:gd name="T11" fmla="*/ 48 h 58"/>
                <a:gd name="T12" fmla="*/ 0 w 79"/>
                <a:gd name="T13" fmla="*/ 44 h 58"/>
                <a:gd name="T14" fmla="*/ 0 w 79"/>
                <a:gd name="T15" fmla="*/ 41 h 58"/>
                <a:gd name="T16" fmla="*/ 0 w 79"/>
                <a:gd name="T17" fmla="*/ 37 h 58"/>
                <a:gd name="T18" fmla="*/ 0 w 79"/>
                <a:gd name="T19" fmla="*/ 34 h 58"/>
                <a:gd name="T20" fmla="*/ 0 w 79"/>
                <a:gd name="T21" fmla="*/ 30 h 58"/>
                <a:gd name="T22" fmla="*/ 0 w 79"/>
                <a:gd name="T23" fmla="*/ 26 h 58"/>
                <a:gd name="T24" fmla="*/ 0 w 79"/>
                <a:gd name="T25" fmla="*/ 24 h 58"/>
                <a:gd name="T26" fmla="*/ 0 w 79"/>
                <a:gd name="T27" fmla="*/ 20 h 58"/>
                <a:gd name="T28" fmla="*/ 0 w 79"/>
                <a:gd name="T29" fmla="*/ 16 h 58"/>
                <a:gd name="T30" fmla="*/ 0 w 79"/>
                <a:gd name="T31" fmla="*/ 12 h 58"/>
                <a:gd name="T32" fmla="*/ 0 w 79"/>
                <a:gd name="T33" fmla="*/ 10 h 58"/>
                <a:gd name="T34" fmla="*/ 0 w 79"/>
                <a:gd name="T35" fmla="*/ 6 h 58"/>
                <a:gd name="T36" fmla="*/ 0 w 79"/>
                <a:gd name="T37" fmla="*/ 2 h 58"/>
                <a:gd name="T38" fmla="*/ 0 w 79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58"/>
                <a:gd name="T62" fmla="*/ 79 w 79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58">
                  <a:moveTo>
                    <a:pt x="0" y="0"/>
                  </a:moveTo>
                  <a:lnTo>
                    <a:pt x="79" y="29"/>
                  </a:lnTo>
                  <a:lnTo>
                    <a:pt x="0" y="58"/>
                  </a:lnTo>
                  <a:lnTo>
                    <a:pt x="2" y="54"/>
                  </a:lnTo>
                  <a:lnTo>
                    <a:pt x="4" y="51"/>
                  </a:lnTo>
                  <a:lnTo>
                    <a:pt x="5" y="48"/>
                  </a:lnTo>
                  <a:lnTo>
                    <a:pt x="7" y="44"/>
                  </a:lnTo>
                  <a:lnTo>
                    <a:pt x="7" y="41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9" y="30"/>
                  </a:lnTo>
                  <a:lnTo>
                    <a:pt x="9" y="26"/>
                  </a:lnTo>
                  <a:lnTo>
                    <a:pt x="9" y="24"/>
                  </a:lnTo>
                  <a:lnTo>
                    <a:pt x="9" y="20"/>
                  </a:lnTo>
                  <a:lnTo>
                    <a:pt x="7" y="16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6" name="Rectangle 264"/>
            <p:cNvSpPr>
              <a:spLocks noChangeArrowheads="1"/>
            </p:cNvSpPr>
            <p:nvPr/>
          </p:nvSpPr>
          <p:spPr bwMode="auto">
            <a:xfrm>
              <a:off x="542" y="1622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7347" name="Rectangle 265"/>
            <p:cNvSpPr>
              <a:spLocks noChangeArrowheads="1"/>
            </p:cNvSpPr>
            <p:nvPr/>
          </p:nvSpPr>
          <p:spPr bwMode="auto">
            <a:xfrm>
              <a:off x="586" y="2230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7348" name="Freeform 266"/>
            <p:cNvSpPr>
              <a:spLocks/>
            </p:cNvSpPr>
            <p:nvPr/>
          </p:nvSpPr>
          <p:spPr bwMode="auto">
            <a:xfrm>
              <a:off x="1420" y="1499"/>
              <a:ext cx="285" cy="557"/>
            </a:xfrm>
            <a:custGeom>
              <a:avLst/>
              <a:gdLst>
                <a:gd name="T0" fmla="*/ 32 w 568"/>
                <a:gd name="T1" fmla="*/ 0 h 557"/>
                <a:gd name="T2" fmla="*/ 34 w 568"/>
                <a:gd name="T3" fmla="*/ 23 h 557"/>
                <a:gd name="T4" fmla="*/ 36 w 568"/>
                <a:gd name="T5" fmla="*/ 47 h 557"/>
                <a:gd name="T6" fmla="*/ 36 w 568"/>
                <a:gd name="T7" fmla="*/ 63 h 557"/>
                <a:gd name="T8" fmla="*/ 35 w 568"/>
                <a:gd name="T9" fmla="*/ 77 h 557"/>
                <a:gd name="T10" fmla="*/ 34 w 568"/>
                <a:gd name="T11" fmla="*/ 90 h 557"/>
                <a:gd name="T12" fmla="*/ 33 w 568"/>
                <a:gd name="T13" fmla="*/ 98 h 557"/>
                <a:gd name="T14" fmla="*/ 32 w 568"/>
                <a:gd name="T15" fmla="*/ 105 h 557"/>
                <a:gd name="T16" fmla="*/ 30 w 568"/>
                <a:gd name="T17" fmla="*/ 106 h 557"/>
                <a:gd name="T18" fmla="*/ 30 w 568"/>
                <a:gd name="T19" fmla="*/ 165 h 557"/>
                <a:gd name="T20" fmla="*/ 30 w 568"/>
                <a:gd name="T21" fmla="*/ 178 h 557"/>
                <a:gd name="T22" fmla="*/ 29 w 568"/>
                <a:gd name="T23" fmla="*/ 189 h 557"/>
                <a:gd name="T24" fmla="*/ 28 w 568"/>
                <a:gd name="T25" fmla="*/ 199 h 557"/>
                <a:gd name="T26" fmla="*/ 27 w 568"/>
                <a:gd name="T27" fmla="*/ 207 h 557"/>
                <a:gd name="T28" fmla="*/ 26 w 568"/>
                <a:gd name="T29" fmla="*/ 211 h 557"/>
                <a:gd name="T30" fmla="*/ 25 w 568"/>
                <a:gd name="T31" fmla="*/ 213 h 557"/>
                <a:gd name="T32" fmla="*/ 25 w 568"/>
                <a:gd name="T33" fmla="*/ 227 h 557"/>
                <a:gd name="T34" fmla="*/ 24 w 568"/>
                <a:gd name="T35" fmla="*/ 240 h 557"/>
                <a:gd name="T36" fmla="*/ 24 w 568"/>
                <a:gd name="T37" fmla="*/ 250 h 557"/>
                <a:gd name="T38" fmla="*/ 24 w 568"/>
                <a:gd name="T39" fmla="*/ 259 h 557"/>
                <a:gd name="T40" fmla="*/ 23 w 568"/>
                <a:gd name="T41" fmla="*/ 264 h 557"/>
                <a:gd name="T42" fmla="*/ 23 w 568"/>
                <a:gd name="T43" fmla="*/ 266 h 557"/>
                <a:gd name="T44" fmla="*/ 23 w 568"/>
                <a:gd name="T45" fmla="*/ 281 h 557"/>
                <a:gd name="T46" fmla="*/ 22 w 568"/>
                <a:gd name="T47" fmla="*/ 297 h 557"/>
                <a:gd name="T48" fmla="*/ 21 w 568"/>
                <a:gd name="T49" fmla="*/ 310 h 557"/>
                <a:gd name="T50" fmla="*/ 20 w 568"/>
                <a:gd name="T51" fmla="*/ 322 h 557"/>
                <a:gd name="T52" fmla="*/ 19 w 568"/>
                <a:gd name="T53" fmla="*/ 329 h 557"/>
                <a:gd name="T54" fmla="*/ 17 w 568"/>
                <a:gd name="T55" fmla="*/ 336 h 557"/>
                <a:gd name="T56" fmla="*/ 15 w 568"/>
                <a:gd name="T57" fmla="*/ 337 h 557"/>
                <a:gd name="T58" fmla="*/ 15 w 568"/>
                <a:gd name="T59" fmla="*/ 353 h 557"/>
                <a:gd name="T60" fmla="*/ 15 w 568"/>
                <a:gd name="T61" fmla="*/ 370 h 557"/>
                <a:gd name="T62" fmla="*/ 15 w 568"/>
                <a:gd name="T63" fmla="*/ 384 h 557"/>
                <a:gd name="T64" fmla="*/ 15 w 568"/>
                <a:gd name="T65" fmla="*/ 394 h 557"/>
                <a:gd name="T66" fmla="*/ 14 w 568"/>
                <a:gd name="T67" fmla="*/ 400 h 557"/>
                <a:gd name="T68" fmla="*/ 14 w 568"/>
                <a:gd name="T69" fmla="*/ 403 h 557"/>
                <a:gd name="T70" fmla="*/ 14 w 568"/>
                <a:gd name="T71" fmla="*/ 414 h 557"/>
                <a:gd name="T72" fmla="*/ 13 w 568"/>
                <a:gd name="T73" fmla="*/ 425 h 557"/>
                <a:gd name="T74" fmla="*/ 12 w 568"/>
                <a:gd name="T75" fmla="*/ 435 h 557"/>
                <a:gd name="T76" fmla="*/ 11 w 568"/>
                <a:gd name="T77" fmla="*/ 443 h 557"/>
                <a:gd name="T78" fmla="*/ 10 w 568"/>
                <a:gd name="T79" fmla="*/ 448 h 557"/>
                <a:gd name="T80" fmla="*/ 8 w 568"/>
                <a:gd name="T81" fmla="*/ 449 h 557"/>
                <a:gd name="T82" fmla="*/ 8 w 568"/>
                <a:gd name="T83" fmla="*/ 468 h 557"/>
                <a:gd name="T84" fmla="*/ 8 w 568"/>
                <a:gd name="T85" fmla="*/ 485 h 557"/>
                <a:gd name="T86" fmla="*/ 8 w 568"/>
                <a:gd name="T87" fmla="*/ 500 h 557"/>
                <a:gd name="T88" fmla="*/ 7 w 568"/>
                <a:gd name="T89" fmla="*/ 511 h 557"/>
                <a:gd name="T90" fmla="*/ 7 w 568"/>
                <a:gd name="T91" fmla="*/ 517 h 557"/>
                <a:gd name="T92" fmla="*/ 7 w 568"/>
                <a:gd name="T93" fmla="*/ 520 h 557"/>
                <a:gd name="T94" fmla="*/ 6 w 568"/>
                <a:gd name="T95" fmla="*/ 530 h 557"/>
                <a:gd name="T96" fmla="*/ 6 w 568"/>
                <a:gd name="T97" fmla="*/ 538 h 557"/>
                <a:gd name="T98" fmla="*/ 5 w 568"/>
                <a:gd name="T99" fmla="*/ 545 h 557"/>
                <a:gd name="T100" fmla="*/ 4 w 568"/>
                <a:gd name="T101" fmla="*/ 551 h 557"/>
                <a:gd name="T102" fmla="*/ 2 w 568"/>
                <a:gd name="T103" fmla="*/ 555 h 557"/>
                <a:gd name="T104" fmla="*/ 0 w 568"/>
                <a:gd name="T105" fmla="*/ 557 h 55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8"/>
                <a:gd name="T160" fmla="*/ 0 h 557"/>
                <a:gd name="T161" fmla="*/ 568 w 568"/>
                <a:gd name="T162" fmla="*/ 557 h 55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8" h="557">
                  <a:moveTo>
                    <a:pt x="505" y="0"/>
                  </a:moveTo>
                  <a:lnTo>
                    <a:pt x="537" y="23"/>
                  </a:lnTo>
                  <a:lnTo>
                    <a:pt x="568" y="47"/>
                  </a:lnTo>
                  <a:lnTo>
                    <a:pt x="565" y="63"/>
                  </a:lnTo>
                  <a:lnTo>
                    <a:pt x="556" y="77"/>
                  </a:lnTo>
                  <a:lnTo>
                    <a:pt x="541" y="90"/>
                  </a:lnTo>
                  <a:lnTo>
                    <a:pt x="520" y="98"/>
                  </a:lnTo>
                  <a:lnTo>
                    <a:pt x="496" y="105"/>
                  </a:lnTo>
                  <a:lnTo>
                    <a:pt x="472" y="106"/>
                  </a:lnTo>
                  <a:lnTo>
                    <a:pt x="472" y="165"/>
                  </a:lnTo>
                  <a:lnTo>
                    <a:pt x="469" y="178"/>
                  </a:lnTo>
                  <a:lnTo>
                    <a:pt x="461" y="189"/>
                  </a:lnTo>
                  <a:lnTo>
                    <a:pt x="447" y="199"/>
                  </a:lnTo>
                  <a:lnTo>
                    <a:pt x="428" y="207"/>
                  </a:lnTo>
                  <a:lnTo>
                    <a:pt x="408" y="211"/>
                  </a:lnTo>
                  <a:lnTo>
                    <a:pt x="384" y="213"/>
                  </a:lnTo>
                  <a:lnTo>
                    <a:pt x="384" y="227"/>
                  </a:lnTo>
                  <a:lnTo>
                    <a:pt x="380" y="240"/>
                  </a:lnTo>
                  <a:lnTo>
                    <a:pt x="377" y="250"/>
                  </a:lnTo>
                  <a:lnTo>
                    <a:pt x="372" y="259"/>
                  </a:lnTo>
                  <a:lnTo>
                    <a:pt x="367" y="264"/>
                  </a:lnTo>
                  <a:lnTo>
                    <a:pt x="360" y="266"/>
                  </a:lnTo>
                  <a:lnTo>
                    <a:pt x="356" y="281"/>
                  </a:lnTo>
                  <a:lnTo>
                    <a:pt x="348" y="297"/>
                  </a:lnTo>
                  <a:lnTo>
                    <a:pt x="332" y="310"/>
                  </a:lnTo>
                  <a:lnTo>
                    <a:pt x="312" y="322"/>
                  </a:lnTo>
                  <a:lnTo>
                    <a:pt x="288" y="329"/>
                  </a:lnTo>
                  <a:lnTo>
                    <a:pt x="261" y="336"/>
                  </a:lnTo>
                  <a:lnTo>
                    <a:pt x="232" y="337"/>
                  </a:lnTo>
                  <a:lnTo>
                    <a:pt x="232" y="353"/>
                  </a:lnTo>
                  <a:lnTo>
                    <a:pt x="230" y="370"/>
                  </a:lnTo>
                  <a:lnTo>
                    <a:pt x="228" y="384"/>
                  </a:lnTo>
                  <a:lnTo>
                    <a:pt x="225" y="394"/>
                  </a:lnTo>
                  <a:lnTo>
                    <a:pt x="220" y="400"/>
                  </a:lnTo>
                  <a:lnTo>
                    <a:pt x="216" y="403"/>
                  </a:lnTo>
                  <a:lnTo>
                    <a:pt x="213" y="414"/>
                  </a:lnTo>
                  <a:lnTo>
                    <a:pt x="204" y="425"/>
                  </a:lnTo>
                  <a:lnTo>
                    <a:pt x="191" y="435"/>
                  </a:lnTo>
                  <a:lnTo>
                    <a:pt x="172" y="443"/>
                  </a:lnTo>
                  <a:lnTo>
                    <a:pt x="152" y="448"/>
                  </a:lnTo>
                  <a:lnTo>
                    <a:pt x="128" y="449"/>
                  </a:lnTo>
                  <a:lnTo>
                    <a:pt x="128" y="468"/>
                  </a:lnTo>
                  <a:lnTo>
                    <a:pt x="124" y="485"/>
                  </a:lnTo>
                  <a:lnTo>
                    <a:pt x="119" y="500"/>
                  </a:lnTo>
                  <a:lnTo>
                    <a:pt x="112" y="511"/>
                  </a:lnTo>
                  <a:lnTo>
                    <a:pt x="104" y="517"/>
                  </a:lnTo>
                  <a:lnTo>
                    <a:pt x="97" y="520"/>
                  </a:lnTo>
                  <a:lnTo>
                    <a:pt x="94" y="530"/>
                  </a:lnTo>
                  <a:lnTo>
                    <a:pt x="83" y="538"/>
                  </a:lnTo>
                  <a:lnTo>
                    <a:pt x="68" y="545"/>
                  </a:lnTo>
                  <a:lnTo>
                    <a:pt x="49" y="551"/>
                  </a:lnTo>
                  <a:lnTo>
                    <a:pt x="25" y="555"/>
                  </a:lnTo>
                  <a:lnTo>
                    <a:pt x="0" y="55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9" name="Freeform 267"/>
            <p:cNvSpPr>
              <a:spLocks/>
            </p:cNvSpPr>
            <p:nvPr/>
          </p:nvSpPr>
          <p:spPr bwMode="auto">
            <a:xfrm>
              <a:off x="1329" y="2114"/>
              <a:ext cx="55" cy="83"/>
            </a:xfrm>
            <a:custGeom>
              <a:avLst/>
              <a:gdLst>
                <a:gd name="T0" fmla="*/ 6 w 111"/>
                <a:gd name="T1" fmla="*/ 0 h 83"/>
                <a:gd name="T2" fmla="*/ 6 w 111"/>
                <a:gd name="T3" fmla="*/ 47 h 83"/>
                <a:gd name="T4" fmla="*/ 6 w 111"/>
                <a:gd name="T5" fmla="*/ 55 h 83"/>
                <a:gd name="T6" fmla="*/ 6 w 111"/>
                <a:gd name="T7" fmla="*/ 63 h 83"/>
                <a:gd name="T8" fmla="*/ 5 w 111"/>
                <a:gd name="T9" fmla="*/ 69 h 83"/>
                <a:gd name="T10" fmla="*/ 4 w 111"/>
                <a:gd name="T11" fmla="*/ 75 h 83"/>
                <a:gd name="T12" fmla="*/ 3 w 111"/>
                <a:gd name="T13" fmla="*/ 79 h 83"/>
                <a:gd name="T14" fmla="*/ 1 w 111"/>
                <a:gd name="T15" fmla="*/ 82 h 83"/>
                <a:gd name="T16" fmla="*/ 0 w 111"/>
                <a:gd name="T17" fmla="*/ 83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1"/>
                <a:gd name="T28" fmla="*/ 0 h 83"/>
                <a:gd name="T29" fmla="*/ 111 w 111"/>
                <a:gd name="T30" fmla="*/ 83 h 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1" h="83">
                  <a:moveTo>
                    <a:pt x="111" y="0"/>
                  </a:moveTo>
                  <a:lnTo>
                    <a:pt x="111" y="47"/>
                  </a:lnTo>
                  <a:lnTo>
                    <a:pt x="109" y="55"/>
                  </a:lnTo>
                  <a:lnTo>
                    <a:pt x="101" y="63"/>
                  </a:lnTo>
                  <a:lnTo>
                    <a:pt x="87" y="69"/>
                  </a:lnTo>
                  <a:lnTo>
                    <a:pt x="68" y="75"/>
                  </a:lnTo>
                  <a:lnTo>
                    <a:pt x="48" y="79"/>
                  </a:lnTo>
                  <a:lnTo>
                    <a:pt x="24" y="82"/>
                  </a:lnTo>
                  <a:lnTo>
                    <a:pt x="0" y="8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0" name="Freeform 268"/>
            <p:cNvSpPr>
              <a:spLocks/>
            </p:cNvSpPr>
            <p:nvPr/>
          </p:nvSpPr>
          <p:spPr bwMode="auto">
            <a:xfrm>
              <a:off x="1384" y="2067"/>
              <a:ext cx="33" cy="49"/>
            </a:xfrm>
            <a:custGeom>
              <a:avLst/>
              <a:gdLst>
                <a:gd name="T0" fmla="*/ 5 w 65"/>
                <a:gd name="T1" fmla="*/ 0 h 49"/>
                <a:gd name="T2" fmla="*/ 4 w 65"/>
                <a:gd name="T3" fmla="*/ 15 h 49"/>
                <a:gd name="T4" fmla="*/ 4 w 65"/>
                <a:gd name="T5" fmla="*/ 28 h 49"/>
                <a:gd name="T6" fmla="*/ 3 w 65"/>
                <a:gd name="T7" fmla="*/ 39 h 49"/>
                <a:gd name="T8" fmla="*/ 2 w 65"/>
                <a:gd name="T9" fmla="*/ 45 h 49"/>
                <a:gd name="T10" fmla="*/ 1 w 65"/>
                <a:gd name="T11" fmla="*/ 49 h 49"/>
                <a:gd name="T12" fmla="*/ 0 w 65"/>
                <a:gd name="T13" fmla="*/ 47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49"/>
                <a:gd name="T23" fmla="*/ 65 w 65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49">
                  <a:moveTo>
                    <a:pt x="65" y="0"/>
                  </a:moveTo>
                  <a:lnTo>
                    <a:pt x="61" y="15"/>
                  </a:lnTo>
                  <a:lnTo>
                    <a:pt x="55" y="28"/>
                  </a:lnTo>
                  <a:lnTo>
                    <a:pt x="44" y="39"/>
                  </a:lnTo>
                  <a:lnTo>
                    <a:pt x="31" y="45"/>
                  </a:lnTo>
                  <a:lnTo>
                    <a:pt x="15" y="49"/>
                  </a:lnTo>
                  <a:lnTo>
                    <a:pt x="0" y="4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1" name="Freeform 269"/>
            <p:cNvSpPr>
              <a:spLocks/>
            </p:cNvSpPr>
            <p:nvPr/>
          </p:nvSpPr>
          <p:spPr bwMode="auto">
            <a:xfrm>
              <a:off x="970" y="931"/>
              <a:ext cx="222" cy="159"/>
            </a:xfrm>
            <a:custGeom>
              <a:avLst/>
              <a:gdLst>
                <a:gd name="T0" fmla="*/ 27 w 446"/>
                <a:gd name="T1" fmla="*/ 95 h 159"/>
                <a:gd name="T2" fmla="*/ 27 w 446"/>
                <a:gd name="T3" fmla="*/ 80 h 159"/>
                <a:gd name="T4" fmla="*/ 27 w 446"/>
                <a:gd name="T5" fmla="*/ 66 h 159"/>
                <a:gd name="T6" fmla="*/ 26 w 446"/>
                <a:gd name="T7" fmla="*/ 52 h 159"/>
                <a:gd name="T8" fmla="*/ 24 w 446"/>
                <a:gd name="T9" fmla="*/ 39 h 159"/>
                <a:gd name="T10" fmla="*/ 23 w 446"/>
                <a:gd name="T11" fmla="*/ 28 h 159"/>
                <a:gd name="T12" fmla="*/ 21 w 446"/>
                <a:gd name="T13" fmla="*/ 18 h 159"/>
                <a:gd name="T14" fmla="*/ 19 w 446"/>
                <a:gd name="T15" fmla="*/ 10 h 159"/>
                <a:gd name="T16" fmla="*/ 16 w 446"/>
                <a:gd name="T17" fmla="*/ 5 h 159"/>
                <a:gd name="T18" fmla="*/ 14 w 446"/>
                <a:gd name="T19" fmla="*/ 1 h 159"/>
                <a:gd name="T20" fmla="*/ 11 w 446"/>
                <a:gd name="T21" fmla="*/ 0 h 159"/>
                <a:gd name="T22" fmla="*/ 10 w 446"/>
                <a:gd name="T23" fmla="*/ 3 h 159"/>
                <a:gd name="T24" fmla="*/ 8 w 446"/>
                <a:gd name="T25" fmla="*/ 9 h 159"/>
                <a:gd name="T26" fmla="*/ 6 w 446"/>
                <a:gd name="T27" fmla="*/ 20 h 159"/>
                <a:gd name="T28" fmla="*/ 4 w 446"/>
                <a:gd name="T29" fmla="*/ 37 h 159"/>
                <a:gd name="T30" fmla="*/ 3 w 446"/>
                <a:gd name="T31" fmla="*/ 56 h 159"/>
                <a:gd name="T32" fmla="*/ 2 w 446"/>
                <a:gd name="T33" fmla="*/ 78 h 159"/>
                <a:gd name="T34" fmla="*/ 1 w 446"/>
                <a:gd name="T35" fmla="*/ 104 h 159"/>
                <a:gd name="T36" fmla="*/ 0 w 446"/>
                <a:gd name="T37" fmla="*/ 131 h 159"/>
                <a:gd name="T38" fmla="*/ 0 w 446"/>
                <a:gd name="T39" fmla="*/ 159 h 159"/>
                <a:gd name="T40" fmla="*/ 0 w 446"/>
                <a:gd name="T41" fmla="*/ 159 h 1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6"/>
                <a:gd name="T64" fmla="*/ 0 h 159"/>
                <a:gd name="T65" fmla="*/ 446 w 446"/>
                <a:gd name="T66" fmla="*/ 159 h 1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6" h="159">
                  <a:moveTo>
                    <a:pt x="446" y="95"/>
                  </a:moveTo>
                  <a:lnTo>
                    <a:pt x="442" y="80"/>
                  </a:lnTo>
                  <a:lnTo>
                    <a:pt x="434" y="66"/>
                  </a:lnTo>
                  <a:lnTo>
                    <a:pt x="419" y="52"/>
                  </a:lnTo>
                  <a:lnTo>
                    <a:pt x="398" y="39"/>
                  </a:lnTo>
                  <a:lnTo>
                    <a:pt x="371" y="28"/>
                  </a:lnTo>
                  <a:lnTo>
                    <a:pt x="340" y="18"/>
                  </a:lnTo>
                  <a:lnTo>
                    <a:pt x="306" y="10"/>
                  </a:lnTo>
                  <a:lnTo>
                    <a:pt x="270" y="5"/>
                  </a:lnTo>
                  <a:lnTo>
                    <a:pt x="231" y="1"/>
                  </a:lnTo>
                  <a:lnTo>
                    <a:pt x="190" y="0"/>
                  </a:lnTo>
                  <a:lnTo>
                    <a:pt x="161" y="3"/>
                  </a:lnTo>
                  <a:lnTo>
                    <a:pt x="130" y="9"/>
                  </a:lnTo>
                  <a:lnTo>
                    <a:pt x="103" y="20"/>
                  </a:lnTo>
                  <a:lnTo>
                    <a:pt x="77" y="37"/>
                  </a:lnTo>
                  <a:lnTo>
                    <a:pt x="55" y="56"/>
                  </a:lnTo>
                  <a:lnTo>
                    <a:pt x="34" y="78"/>
                  </a:lnTo>
                  <a:lnTo>
                    <a:pt x="19" y="104"/>
                  </a:lnTo>
                  <a:lnTo>
                    <a:pt x="7" y="131"/>
                  </a:lnTo>
                  <a:lnTo>
                    <a:pt x="0" y="15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2" name="Freeform 270"/>
            <p:cNvSpPr>
              <a:spLocks/>
            </p:cNvSpPr>
            <p:nvPr/>
          </p:nvSpPr>
          <p:spPr bwMode="auto">
            <a:xfrm>
              <a:off x="953" y="1060"/>
              <a:ext cx="39" cy="60"/>
            </a:xfrm>
            <a:custGeom>
              <a:avLst/>
              <a:gdLst>
                <a:gd name="T0" fmla="*/ 0 w 79"/>
                <a:gd name="T1" fmla="*/ 0 h 60"/>
                <a:gd name="T2" fmla="*/ 2 w 79"/>
                <a:gd name="T3" fmla="*/ 60 h 60"/>
                <a:gd name="T4" fmla="*/ 4 w 79"/>
                <a:gd name="T5" fmla="*/ 5 h 60"/>
                <a:gd name="T6" fmla="*/ 4 w 79"/>
                <a:gd name="T7" fmla="*/ 6 h 60"/>
                <a:gd name="T8" fmla="*/ 4 w 79"/>
                <a:gd name="T9" fmla="*/ 7 h 60"/>
                <a:gd name="T10" fmla="*/ 4 w 79"/>
                <a:gd name="T11" fmla="*/ 7 h 60"/>
                <a:gd name="T12" fmla="*/ 3 w 79"/>
                <a:gd name="T13" fmla="*/ 9 h 60"/>
                <a:gd name="T14" fmla="*/ 3 w 79"/>
                <a:gd name="T15" fmla="*/ 9 h 60"/>
                <a:gd name="T16" fmla="*/ 3 w 79"/>
                <a:gd name="T17" fmla="*/ 10 h 60"/>
                <a:gd name="T18" fmla="*/ 2 w 79"/>
                <a:gd name="T19" fmla="*/ 10 h 60"/>
                <a:gd name="T20" fmla="*/ 2 w 79"/>
                <a:gd name="T21" fmla="*/ 10 h 60"/>
                <a:gd name="T22" fmla="*/ 2 w 79"/>
                <a:gd name="T23" fmla="*/ 9 h 60"/>
                <a:gd name="T24" fmla="*/ 1 w 79"/>
                <a:gd name="T25" fmla="*/ 9 h 60"/>
                <a:gd name="T26" fmla="*/ 1 w 79"/>
                <a:gd name="T27" fmla="*/ 7 h 60"/>
                <a:gd name="T28" fmla="*/ 1 w 79"/>
                <a:gd name="T29" fmla="*/ 7 h 60"/>
                <a:gd name="T30" fmla="*/ 1 w 79"/>
                <a:gd name="T31" fmla="*/ 6 h 60"/>
                <a:gd name="T32" fmla="*/ 0 w 79"/>
                <a:gd name="T33" fmla="*/ 5 h 60"/>
                <a:gd name="T34" fmla="*/ 0 w 79"/>
                <a:gd name="T35" fmla="*/ 4 h 60"/>
                <a:gd name="T36" fmla="*/ 0 w 79"/>
                <a:gd name="T37" fmla="*/ 1 h 60"/>
                <a:gd name="T38" fmla="*/ 0 w 79"/>
                <a:gd name="T39" fmla="*/ 0 h 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60"/>
                <a:gd name="T62" fmla="*/ 79 w 79"/>
                <a:gd name="T63" fmla="*/ 60 h 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60">
                  <a:moveTo>
                    <a:pt x="0" y="0"/>
                  </a:moveTo>
                  <a:lnTo>
                    <a:pt x="33" y="60"/>
                  </a:lnTo>
                  <a:lnTo>
                    <a:pt x="79" y="5"/>
                  </a:lnTo>
                  <a:lnTo>
                    <a:pt x="74" y="6"/>
                  </a:lnTo>
                  <a:lnTo>
                    <a:pt x="68" y="7"/>
                  </a:lnTo>
                  <a:lnTo>
                    <a:pt x="65" y="7"/>
                  </a:lnTo>
                  <a:lnTo>
                    <a:pt x="60" y="9"/>
                  </a:lnTo>
                  <a:lnTo>
                    <a:pt x="55" y="9"/>
                  </a:lnTo>
                  <a:lnTo>
                    <a:pt x="50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6" y="9"/>
                  </a:lnTo>
                  <a:lnTo>
                    <a:pt x="31" y="9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7" y="6"/>
                  </a:lnTo>
                  <a:lnTo>
                    <a:pt x="12" y="5"/>
                  </a:lnTo>
                  <a:lnTo>
                    <a:pt x="9" y="4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3" name="Rectangle 271"/>
            <p:cNvSpPr>
              <a:spLocks noChangeArrowheads="1"/>
            </p:cNvSpPr>
            <p:nvPr/>
          </p:nvSpPr>
          <p:spPr bwMode="auto">
            <a:xfrm>
              <a:off x="827" y="2304"/>
              <a:ext cx="2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Coil</a:t>
              </a:r>
              <a:endParaRPr lang="en-US" sz="2000"/>
            </a:p>
          </p:txBody>
        </p:sp>
        <p:grpSp>
          <p:nvGrpSpPr>
            <p:cNvPr id="7354" name="Group 272"/>
            <p:cNvGrpSpPr>
              <a:grpSpLocks/>
            </p:cNvGrpSpPr>
            <p:nvPr/>
          </p:nvGrpSpPr>
          <p:grpSpPr bwMode="auto">
            <a:xfrm>
              <a:off x="842" y="2064"/>
              <a:ext cx="70" cy="284"/>
              <a:chOff x="802" y="2161"/>
              <a:chExt cx="70" cy="284"/>
            </a:xfrm>
          </p:grpSpPr>
          <p:sp>
            <p:nvSpPr>
              <p:cNvPr id="7356" name="Line 273"/>
              <p:cNvSpPr>
                <a:spLocks noChangeShapeType="1"/>
              </p:cNvSpPr>
              <p:nvPr/>
            </p:nvSpPr>
            <p:spPr bwMode="auto">
              <a:xfrm flipH="1" flipV="1">
                <a:off x="818" y="2203"/>
                <a:ext cx="54" cy="2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7" name="Freeform 274"/>
              <p:cNvSpPr>
                <a:spLocks/>
              </p:cNvSpPr>
              <p:nvPr/>
            </p:nvSpPr>
            <p:spPr bwMode="auto">
              <a:xfrm>
                <a:off x="802" y="2161"/>
                <a:ext cx="38" cy="65"/>
              </a:xfrm>
              <a:custGeom>
                <a:avLst/>
                <a:gdLst>
                  <a:gd name="T0" fmla="*/ 0 w 75"/>
                  <a:gd name="T1" fmla="*/ 65 h 65"/>
                  <a:gd name="T2" fmla="*/ 1 w 75"/>
                  <a:gd name="T3" fmla="*/ 0 h 65"/>
                  <a:gd name="T4" fmla="*/ 5 w 75"/>
                  <a:gd name="T5" fmla="*/ 46 h 65"/>
                  <a:gd name="T6" fmla="*/ 5 w 75"/>
                  <a:gd name="T7" fmla="*/ 46 h 65"/>
                  <a:gd name="T8" fmla="*/ 5 w 75"/>
                  <a:gd name="T9" fmla="*/ 46 h 65"/>
                  <a:gd name="T10" fmla="*/ 4 w 75"/>
                  <a:gd name="T11" fmla="*/ 46 h 65"/>
                  <a:gd name="T12" fmla="*/ 4 w 75"/>
                  <a:gd name="T13" fmla="*/ 46 h 65"/>
                  <a:gd name="T14" fmla="*/ 4 w 75"/>
                  <a:gd name="T15" fmla="*/ 46 h 65"/>
                  <a:gd name="T16" fmla="*/ 3 w 75"/>
                  <a:gd name="T17" fmla="*/ 47 h 65"/>
                  <a:gd name="T18" fmla="*/ 3 w 75"/>
                  <a:gd name="T19" fmla="*/ 47 h 65"/>
                  <a:gd name="T20" fmla="*/ 3 w 75"/>
                  <a:gd name="T21" fmla="*/ 48 h 65"/>
                  <a:gd name="T22" fmla="*/ 2 w 75"/>
                  <a:gd name="T23" fmla="*/ 50 h 65"/>
                  <a:gd name="T24" fmla="*/ 2 w 75"/>
                  <a:gd name="T25" fmla="*/ 51 h 65"/>
                  <a:gd name="T26" fmla="*/ 2 w 75"/>
                  <a:gd name="T27" fmla="*/ 52 h 65"/>
                  <a:gd name="T28" fmla="*/ 2 w 75"/>
                  <a:gd name="T29" fmla="*/ 53 h 65"/>
                  <a:gd name="T30" fmla="*/ 1 w 75"/>
                  <a:gd name="T31" fmla="*/ 56 h 65"/>
                  <a:gd name="T32" fmla="*/ 1 w 75"/>
                  <a:gd name="T33" fmla="*/ 57 h 65"/>
                  <a:gd name="T34" fmla="*/ 1 w 75"/>
                  <a:gd name="T35" fmla="*/ 60 h 65"/>
                  <a:gd name="T36" fmla="*/ 1 w 75"/>
                  <a:gd name="T37" fmla="*/ 62 h 65"/>
                  <a:gd name="T38" fmla="*/ 0 w 75"/>
                  <a:gd name="T39" fmla="*/ 65 h 6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5"/>
                  <a:gd name="T61" fmla="*/ 0 h 65"/>
                  <a:gd name="T62" fmla="*/ 75 w 75"/>
                  <a:gd name="T63" fmla="*/ 65 h 6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5" h="65">
                    <a:moveTo>
                      <a:pt x="0" y="65"/>
                    </a:moveTo>
                    <a:lnTo>
                      <a:pt x="12" y="0"/>
                    </a:lnTo>
                    <a:lnTo>
                      <a:pt x="75" y="46"/>
                    </a:lnTo>
                    <a:lnTo>
                      <a:pt x="70" y="46"/>
                    </a:lnTo>
                    <a:lnTo>
                      <a:pt x="65" y="46"/>
                    </a:lnTo>
                    <a:lnTo>
                      <a:pt x="60" y="46"/>
                    </a:lnTo>
                    <a:lnTo>
                      <a:pt x="54" y="46"/>
                    </a:lnTo>
                    <a:lnTo>
                      <a:pt x="51" y="46"/>
                    </a:lnTo>
                    <a:lnTo>
                      <a:pt x="46" y="47"/>
                    </a:lnTo>
                    <a:lnTo>
                      <a:pt x="41" y="47"/>
                    </a:lnTo>
                    <a:lnTo>
                      <a:pt x="36" y="48"/>
                    </a:lnTo>
                    <a:lnTo>
                      <a:pt x="32" y="50"/>
                    </a:lnTo>
                    <a:lnTo>
                      <a:pt x="27" y="51"/>
                    </a:lnTo>
                    <a:lnTo>
                      <a:pt x="24" y="52"/>
                    </a:lnTo>
                    <a:lnTo>
                      <a:pt x="19" y="53"/>
                    </a:lnTo>
                    <a:lnTo>
                      <a:pt x="15" y="56"/>
                    </a:lnTo>
                    <a:lnTo>
                      <a:pt x="10" y="57"/>
                    </a:lnTo>
                    <a:lnTo>
                      <a:pt x="7" y="60"/>
                    </a:lnTo>
                    <a:lnTo>
                      <a:pt x="3" y="62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55" name="Rectangle 275"/>
            <p:cNvSpPr>
              <a:spLocks noChangeArrowheads="1"/>
            </p:cNvSpPr>
            <p:nvPr/>
          </p:nvSpPr>
          <p:spPr bwMode="auto">
            <a:xfrm>
              <a:off x="947" y="682"/>
              <a:ext cx="7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Rotation</a:t>
              </a:r>
              <a:endParaRPr lang="en-US"/>
            </a:p>
          </p:txBody>
        </p:sp>
      </p:grpSp>
      <p:sp>
        <p:nvSpPr>
          <p:cNvPr id="6152" name="Rectangle 276"/>
          <p:cNvSpPr>
            <a:spLocks noChangeArrowheads="1"/>
          </p:cNvSpPr>
          <p:nvPr/>
        </p:nvSpPr>
        <p:spPr bwMode="auto">
          <a:xfrm>
            <a:off x="304800" y="4495800"/>
            <a:ext cx="8610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/>
              <a:t>A </a:t>
            </a:r>
            <a:r>
              <a:rPr lang="en-US" sz="2000" b="1" dirty="0" err="1"/>
              <a:t>phasor</a:t>
            </a:r>
            <a:r>
              <a:rPr lang="en-US" sz="2000" dirty="0"/>
              <a:t> is a </a:t>
            </a:r>
            <a:r>
              <a:rPr lang="en-US" sz="2000" u="sng" dirty="0"/>
              <a:t>graphical representation</a:t>
            </a:r>
            <a:r>
              <a:rPr lang="en-US" sz="2000" dirty="0"/>
              <a:t> of the </a:t>
            </a:r>
            <a:r>
              <a:rPr lang="en-US" sz="2000" dirty="0">
                <a:solidFill>
                  <a:srgbClr val="FF0000"/>
                </a:solidFill>
              </a:rPr>
              <a:t>magnitude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angular position</a:t>
            </a:r>
            <a:r>
              <a:rPr lang="en-US" sz="2000" dirty="0"/>
              <a:t> of a </a:t>
            </a:r>
            <a:r>
              <a:rPr lang="en-US" sz="2000" i="1" dirty="0"/>
              <a:t>time varying quantity</a:t>
            </a:r>
            <a:r>
              <a:rPr lang="en-US" sz="2000" dirty="0"/>
              <a:t> such as a voltage or current in which variation is sinusoidal.</a:t>
            </a:r>
          </a:p>
          <a:p>
            <a:pPr marL="469900" indent="-46990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/>
              <a:t>A </a:t>
            </a:r>
            <a:r>
              <a:rPr lang="en-US" sz="2000" b="1" dirty="0" err="1"/>
              <a:t>phasor</a:t>
            </a:r>
            <a:r>
              <a:rPr lang="en-US" sz="2000" b="1" dirty="0"/>
              <a:t> diagram </a:t>
            </a:r>
            <a:r>
              <a:rPr lang="en-US" sz="2000" dirty="0"/>
              <a:t>can be </a:t>
            </a:r>
            <a:r>
              <a:rPr lang="en-US" sz="2000" u="sng" dirty="0"/>
              <a:t>used to show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relative relationship of two or more sine waves of the </a:t>
            </a:r>
            <a:r>
              <a:rPr lang="en-US" sz="2000" i="1" dirty="0">
                <a:solidFill>
                  <a:srgbClr val="FF0000"/>
                </a:solidFill>
              </a:rPr>
              <a:t>same frequency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069753"/>
          </a:xfrm>
          <a:prstGeom prst="rect">
            <a:avLst/>
          </a:prstGeom>
        </p:spPr>
      </p:pic>
      <p:sp>
        <p:nvSpPr>
          <p:cNvPr id="194" name="Line 99"/>
          <p:cNvSpPr>
            <a:spLocks noChangeShapeType="1"/>
          </p:cNvSpPr>
          <p:nvPr/>
        </p:nvSpPr>
        <p:spPr bwMode="auto">
          <a:xfrm flipV="1">
            <a:off x="4270375" y="2130425"/>
            <a:ext cx="1947863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639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b="1" dirty="0"/>
              <a:t>1. Introduction</a:t>
            </a:r>
            <a:r>
              <a:rPr lang="en-US" sz="2000" b="1" dirty="0"/>
              <a:t> </a:t>
            </a:r>
            <a:r>
              <a:rPr lang="en-US" sz="2800" b="1" dirty="0"/>
              <a:t>to </a:t>
            </a:r>
            <a:r>
              <a:rPr lang="en-US" sz="2800" b="1" dirty="0" err="1"/>
              <a:t>Phasors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057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0" grpId="0" animBg="1"/>
      <p:bldP spid="6301" grpId="0" animBg="1"/>
      <p:bldP spid="6302" grpId="0" animBg="1"/>
      <p:bldP spid="6303" grpId="0" animBg="1"/>
      <p:bldP spid="6304" grpId="0" animBg="1"/>
      <p:bldP spid="6306" grpId="0" animBg="1"/>
      <p:bldP spid="6307" grpId="0" animBg="1"/>
      <p:bldP spid="6308" grpId="0" animBg="1"/>
      <p:bldP spid="6309" grpId="0" animBg="1"/>
      <p:bldP spid="6310" grpId="0" animBg="1"/>
      <p:bldP spid="6311" grpId="0" animBg="1"/>
      <p:bldP spid="6312" grpId="0" animBg="1"/>
      <p:bldP spid="6313" grpId="0"/>
      <p:bldP spid="6314" grpId="0" animBg="1"/>
      <p:bldP spid="6315" grpId="0"/>
      <p:bldP spid="6316" grpId="0" animBg="1"/>
      <p:bldP spid="6317" grpId="0" animBg="1"/>
      <p:bldP spid="6318" grpId="0"/>
      <p:bldP spid="6319" grpId="0"/>
      <p:bldP spid="6320" grpId="0" animBg="1"/>
      <p:bldP spid="6321" grpId="0"/>
      <p:bldP spid="6322" grpId="0"/>
      <p:bldP spid="6323" grpId="0" animBg="1"/>
      <p:bldP spid="6324" grpId="0" animBg="1"/>
      <p:bldP spid="6325" grpId="0" animBg="1"/>
      <p:bldP spid="6326" grpId="0"/>
      <p:bldP spid="6327" grpId="0"/>
      <p:bldP spid="6328" grpId="0"/>
      <p:bldP spid="6329" grpId="0"/>
      <p:bldP spid="6330" grpId="0" animBg="1"/>
      <p:bldP spid="6331" grpId="0" animBg="1"/>
      <p:bldP spid="6332" grpId="0"/>
      <p:bldP spid="6333" grpId="0"/>
      <p:bldP spid="6334" grpId="0"/>
      <p:bldP spid="1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Leading Sine Wave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904875" y="1412875"/>
            <a:ext cx="7400925" cy="2473325"/>
            <a:chOff x="950" y="1130"/>
            <a:chExt cx="4662" cy="1558"/>
          </a:xfrm>
        </p:grpSpPr>
        <p:sp>
          <p:nvSpPr>
            <p:cNvPr id="8" name="Line 34"/>
            <p:cNvSpPr>
              <a:spLocks noChangeShapeType="1"/>
            </p:cNvSpPr>
            <p:nvPr/>
          </p:nvSpPr>
          <p:spPr bwMode="auto">
            <a:xfrm flipV="1">
              <a:off x="1104" y="1248"/>
              <a:ext cx="0" cy="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1008" y="2064"/>
              <a:ext cx="1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>
              <a:off x="3120" y="2064"/>
              <a:ext cx="2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1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3456" y="1440"/>
              <a:ext cx="1728" cy="1248"/>
              <a:chOff x="3168" y="1440"/>
              <a:chExt cx="1728" cy="1248"/>
            </a:xfrm>
          </p:grpSpPr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3168" y="1440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 flipV="1">
                <a:off x="4032" y="2064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3168" y="1570"/>
              <a:ext cx="1728" cy="1008"/>
              <a:chOff x="3168" y="1440"/>
              <a:chExt cx="1728" cy="1248"/>
            </a:xfrm>
          </p:grpSpPr>
          <p:sp>
            <p:nvSpPr>
              <p:cNvPr id="31" name="Freeform 42"/>
              <p:cNvSpPr>
                <a:spLocks/>
              </p:cNvSpPr>
              <p:nvPr/>
            </p:nvSpPr>
            <p:spPr bwMode="auto">
              <a:xfrm>
                <a:off x="3168" y="1440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00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43"/>
              <p:cNvSpPr>
                <a:spLocks/>
              </p:cNvSpPr>
              <p:nvPr/>
            </p:nvSpPr>
            <p:spPr bwMode="auto">
              <a:xfrm flipV="1">
                <a:off x="4032" y="2064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00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 rot="5400000" flipH="1" flipV="1">
              <a:off x="1416" y="1752"/>
              <a:ext cx="0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 rot="1845401" flipV="1">
              <a:off x="1248" y="1568"/>
              <a:ext cx="1" cy="528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 flipH="1">
              <a:off x="1392" y="1608"/>
              <a:ext cx="20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2486" y="1894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</a:endParaRPr>
            </a:p>
          </p:txBody>
        </p:sp>
        <p:sp>
          <p:nvSpPr>
            <p:cNvPr id="18" name="Text Box 48"/>
            <p:cNvSpPr txBox="1">
              <a:spLocks noChangeArrowheads="1"/>
            </p:cNvSpPr>
            <p:nvPr/>
          </p:nvSpPr>
          <p:spPr bwMode="auto">
            <a:xfrm>
              <a:off x="950" y="1130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5280" y="1968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</a:rPr>
                <a:t>w</a:t>
              </a: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t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</a:endParaRPr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1622" y="2090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m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</a:endParaRPr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1248" y="1296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m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3168" y="2064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3168" y="216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3216" y="216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</a:t>
              </a: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696" y="2400"/>
              <a:ext cx="4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i(</a:t>
              </a:r>
              <a:r>
                <a:rPr kumimoji="0" lang="el-GR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ω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t)</a:t>
              </a:r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 flipV="1">
              <a:off x="3936" y="2160"/>
              <a:ext cx="192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4502" y="1466"/>
              <a:ext cx="5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v(</a:t>
              </a:r>
              <a:r>
                <a:rPr kumimoji="0" lang="el-GR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ω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t)</a:t>
              </a:r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 flipH="1">
              <a:off x="4224" y="1680"/>
              <a:ext cx="288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59"/>
            <p:cNvSpPr txBox="1">
              <a:spLocks noChangeArrowheads="1"/>
            </p:cNvSpPr>
            <p:nvPr/>
          </p:nvSpPr>
          <p:spPr bwMode="auto">
            <a:xfrm>
              <a:off x="1152" y="1824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sym typeface="Symbol" pitchFamily="18" charset="2"/>
                </a:rPr>
                <a:t></a:t>
              </a:r>
            </a:p>
          </p:txBody>
        </p:sp>
        <p:sp>
          <p:nvSpPr>
            <p:cNvPr id="30" name="Arc 60"/>
            <p:cNvSpPr>
              <a:spLocks/>
            </p:cNvSpPr>
            <p:nvPr/>
          </p:nvSpPr>
          <p:spPr bwMode="auto">
            <a:xfrm rot="17453196" flipV="1">
              <a:off x="1237" y="1824"/>
              <a:ext cx="19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533400" y="3886200"/>
            <a:ext cx="8382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 angle is the angular difference between the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two quantities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under consideration.</a:t>
            </a:r>
          </a:p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One quantity is the reference</a:t>
            </a:r>
          </a:p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leads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leads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v) by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an angle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 where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is the reference.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Symbol" pitchFamily="18" charset="2"/>
            </a:endParaRPr>
          </a:p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Time domain: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v(t)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sin(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ω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t);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(t)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sin (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ω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 +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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Polar form: V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0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; I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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36D178-8BB1-4856-BDA3-84CD04038332}"/>
                  </a:ext>
                </a:extLst>
              </p14:cNvPr>
              <p14:cNvContentPartPr/>
              <p14:nvPr/>
            </p14:nvContentPartPr>
            <p14:xfrm>
              <a:off x="2389680" y="2901600"/>
              <a:ext cx="6314760" cy="358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36D178-8BB1-4856-BDA3-84CD040383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0320" y="2892240"/>
                <a:ext cx="6333480" cy="36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04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Lagging Sine Wave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904875" y="1643062"/>
            <a:ext cx="7400925" cy="2547938"/>
            <a:chOff x="521" y="854"/>
            <a:chExt cx="4662" cy="1605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2739" y="1164"/>
              <a:ext cx="1728" cy="1248"/>
              <a:chOff x="3168" y="1440"/>
              <a:chExt cx="1728" cy="1248"/>
            </a:xfrm>
          </p:grpSpPr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3168" y="1440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Freeform 12"/>
              <p:cNvSpPr>
                <a:spLocks/>
              </p:cNvSpPr>
              <p:nvPr/>
            </p:nvSpPr>
            <p:spPr bwMode="auto">
              <a:xfrm flipV="1">
                <a:off x="4032" y="2064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3267" y="2171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2"/>
                  </a:solidFill>
                </a:rPr>
                <a:t>v(</a:t>
              </a:r>
              <a:r>
                <a:rPr lang="el-GR">
                  <a:solidFill>
                    <a:schemeClr val="tx2"/>
                  </a:solidFill>
                </a:rPr>
                <a:t>ω</a:t>
              </a:r>
              <a:r>
                <a:rPr lang="en-US">
                  <a:solidFill>
                    <a:schemeClr val="tx2"/>
                  </a:solidFill>
                </a:rPr>
                <a:t>t)</a:t>
              </a: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675" y="97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579" y="1788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691" y="1788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V="1">
              <a:off x="2739" y="92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2979" y="1283"/>
              <a:ext cx="1728" cy="1008"/>
              <a:chOff x="3168" y="1440"/>
              <a:chExt cx="1728" cy="1248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3168" y="1440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00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 flipV="1">
                <a:off x="4032" y="2064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00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rot="5400000" flipH="1" flipV="1">
              <a:off x="987" y="1476"/>
              <a:ext cx="0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rot="-2730262">
              <a:off x="874" y="1717"/>
              <a:ext cx="1" cy="528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2057" y="161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21" y="854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4851" y="1692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tx2"/>
                  </a:solidFill>
                  <a:latin typeface="Symbol" pitchFamily="18" charset="2"/>
                </a:rPr>
                <a:t>w</a:t>
              </a:r>
              <a:r>
                <a:rPr lang="en-US" sz="2800">
                  <a:solidFill>
                    <a:schemeClr val="tx2"/>
                  </a:solidFill>
                  <a:latin typeface="Times New Roman" pitchFamily="18" charset="0"/>
                </a:rPr>
                <a:t>t</a:t>
              </a:r>
              <a:endParaRPr lang="en-US" sz="2800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1203" y="1788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r>
                <a:rPr lang="en-US" baseline="-25000">
                  <a:solidFill>
                    <a:srgbClr val="FF0000"/>
                  </a:solidFill>
                  <a:latin typeface="Times New Roman" pitchFamily="18" charset="0"/>
                </a:rPr>
                <a:t>m</a:t>
              </a:r>
              <a:endParaRPr lang="en-US">
                <a:solidFill>
                  <a:srgbClr val="FF0000"/>
                </a:solidFill>
                <a:latin typeface="Symbol" pitchFamily="18" charset="2"/>
              </a:endParaRP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723" y="2028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3300"/>
                  </a:solidFill>
                  <a:latin typeface="Times New Roman" pitchFamily="18" charset="0"/>
                </a:rPr>
                <a:t>I</a:t>
              </a:r>
              <a:r>
                <a:rPr lang="en-US" baseline="-25000">
                  <a:solidFill>
                    <a:srgbClr val="003300"/>
                  </a:solidFill>
                  <a:latin typeface="Times New Roman" pitchFamily="18" charset="0"/>
                </a:rPr>
                <a:t>m</a:t>
              </a:r>
              <a:endParaRPr lang="en-US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2988" y="186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2762" y="1941"/>
              <a:ext cx="2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2787" y="1932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</a:t>
              </a:r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4054" y="1213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2"/>
                  </a:solidFill>
                </a:rPr>
                <a:t>i(</a:t>
              </a:r>
              <a:r>
                <a:rPr lang="el-GR">
                  <a:solidFill>
                    <a:schemeClr val="tx2"/>
                  </a:solidFill>
                </a:rPr>
                <a:t>ω</a:t>
              </a:r>
              <a:r>
                <a:rPr lang="en-US">
                  <a:solidFill>
                    <a:schemeClr val="tx2"/>
                  </a:solidFill>
                </a:rPr>
                <a:t>t)</a:t>
              </a: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3507" y="1952"/>
              <a:ext cx="192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flipH="1">
              <a:off x="3773" y="1427"/>
              <a:ext cx="288" cy="192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819" y="174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2"/>
                  </a:solidFill>
                  <a:sym typeface="Symbol" pitchFamily="18" charset="2"/>
                </a:rPr>
                <a:t></a:t>
              </a:r>
            </a:p>
          </p:txBody>
        </p:sp>
        <p:sp>
          <p:nvSpPr>
            <p:cNvPr id="29" name="Arc 35"/>
            <p:cNvSpPr>
              <a:spLocks/>
            </p:cNvSpPr>
            <p:nvPr/>
          </p:nvSpPr>
          <p:spPr bwMode="auto">
            <a:xfrm rot="20661064" flipV="1">
              <a:off x="912" y="1813"/>
              <a:ext cx="19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738" y="1795"/>
              <a:ext cx="240" cy="377"/>
            </a:xfrm>
            <a:custGeom>
              <a:avLst/>
              <a:gdLst>
                <a:gd name="T0" fmla="*/ 240 w 240"/>
                <a:gd name="T1" fmla="*/ 0 h 377"/>
                <a:gd name="T2" fmla="*/ 104 w 240"/>
                <a:gd name="T3" fmla="*/ 204 h 377"/>
                <a:gd name="T4" fmla="*/ 0 w 240"/>
                <a:gd name="T5" fmla="*/ 377 h 377"/>
                <a:gd name="T6" fmla="*/ 0 60000 65536"/>
                <a:gd name="T7" fmla="*/ 0 60000 65536"/>
                <a:gd name="T8" fmla="*/ 0 60000 65536"/>
                <a:gd name="T9" fmla="*/ 0 w 240"/>
                <a:gd name="T10" fmla="*/ 0 h 377"/>
                <a:gd name="T11" fmla="*/ 240 w 240"/>
                <a:gd name="T12" fmla="*/ 377 h 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377">
                  <a:moveTo>
                    <a:pt x="240" y="0"/>
                  </a:moveTo>
                  <a:cubicBezTo>
                    <a:pt x="219" y="34"/>
                    <a:pt x="144" y="141"/>
                    <a:pt x="104" y="204"/>
                  </a:cubicBezTo>
                  <a:cubicBezTo>
                    <a:pt x="64" y="267"/>
                    <a:pt x="22" y="341"/>
                    <a:pt x="0" y="377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>
              <a:off x="1059" y="2172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2545" y="17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37" name="Rectangle 50"/>
          <p:cNvSpPr>
            <a:spLocks noChangeArrowheads="1"/>
          </p:cNvSpPr>
          <p:nvPr/>
        </p:nvSpPr>
        <p:spPr bwMode="auto">
          <a:xfrm>
            <a:off x="838200" y="4343400"/>
            <a:ext cx="6477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 err="1"/>
              <a:t>I</a:t>
            </a:r>
            <a:r>
              <a:rPr lang="en-US" sz="2000" baseline="-25000" dirty="0" err="1"/>
              <a:t>m</a:t>
            </a:r>
            <a:r>
              <a:rPr lang="en-US" sz="2000" dirty="0">
                <a:solidFill>
                  <a:schemeClr val="tx2"/>
                </a:solidFill>
              </a:rPr>
              <a:t> lags </a:t>
            </a:r>
            <a:r>
              <a:rPr lang="en-US" sz="2000" dirty="0" err="1"/>
              <a:t>V</a:t>
            </a:r>
            <a:r>
              <a:rPr lang="en-US" sz="2000" baseline="-25000" dirty="0" err="1"/>
              <a:t>m</a:t>
            </a:r>
            <a:r>
              <a:rPr lang="en-US" sz="2000" dirty="0"/>
              <a:t> (or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chemeClr val="tx2"/>
                </a:solidFill>
              </a:rPr>
              <a:t> lags </a:t>
            </a:r>
            <a:r>
              <a:rPr lang="en-US" sz="2000" dirty="0"/>
              <a:t>v) by</a:t>
            </a:r>
            <a:r>
              <a:rPr lang="en-US" sz="2000" dirty="0">
                <a:solidFill>
                  <a:schemeClr val="tx2"/>
                </a:solidFill>
              </a:rPr>
              <a:t> an angle </a:t>
            </a: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</a:t>
            </a:r>
          </a:p>
          <a:p>
            <a:pPr marL="469900" indent="-469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/>
              <a:t>Time domain:</a:t>
            </a:r>
            <a:r>
              <a:rPr lang="en-US" sz="2000" dirty="0">
                <a:solidFill>
                  <a:schemeClr val="tx2"/>
                </a:solidFill>
              </a:rPr>
              <a:t> v(t) = </a:t>
            </a:r>
            <a:r>
              <a:rPr lang="en-US" sz="2000" dirty="0" err="1">
                <a:solidFill>
                  <a:schemeClr val="tx2"/>
                </a:solidFill>
              </a:rPr>
              <a:t>V</a:t>
            </a:r>
            <a:r>
              <a:rPr lang="en-US" sz="2000" baseline="-25000" dirty="0" err="1">
                <a:solidFill>
                  <a:schemeClr val="tx2"/>
                </a:solidFill>
              </a:rPr>
              <a:t>m</a:t>
            </a:r>
            <a:r>
              <a:rPr lang="en-US" sz="2000" dirty="0">
                <a:solidFill>
                  <a:schemeClr val="tx2"/>
                </a:solidFill>
              </a:rPr>
              <a:t> sin(</a:t>
            </a:r>
            <a:r>
              <a:rPr lang="el-GR" sz="2000" dirty="0">
                <a:solidFill>
                  <a:schemeClr val="tx2"/>
                </a:solidFill>
              </a:rPr>
              <a:t>ω</a:t>
            </a:r>
            <a:r>
              <a:rPr lang="en-US" sz="2000" dirty="0">
                <a:solidFill>
                  <a:schemeClr val="tx2"/>
                </a:solidFill>
              </a:rPr>
              <a:t>t);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(t) =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baseline="-25000" dirty="0" err="1">
                <a:solidFill>
                  <a:schemeClr val="tx2"/>
                </a:solidFill>
              </a:rPr>
              <a:t>m</a:t>
            </a:r>
            <a:r>
              <a:rPr lang="en-US" sz="2000" dirty="0">
                <a:solidFill>
                  <a:schemeClr val="tx2"/>
                </a:solidFill>
              </a:rPr>
              <a:t> sin (</a:t>
            </a:r>
            <a:r>
              <a:rPr lang="el-GR" sz="2000" dirty="0">
                <a:solidFill>
                  <a:schemeClr val="tx2"/>
                </a:solidFill>
              </a:rPr>
              <a:t>ω</a:t>
            </a:r>
            <a:r>
              <a:rPr lang="en-US" sz="2000" dirty="0">
                <a:solidFill>
                  <a:schemeClr val="tx2"/>
                </a:solidFill>
              </a:rPr>
              <a:t>t - </a:t>
            </a: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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marL="469900" indent="-469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/>
              <a:t>Polar form: V = </a:t>
            </a:r>
            <a:r>
              <a:rPr lang="en-US" sz="2000" dirty="0" err="1"/>
              <a:t>V</a:t>
            </a:r>
            <a:r>
              <a:rPr lang="en-US" sz="2000" baseline="-25000" dirty="0" err="1"/>
              <a:t>m</a:t>
            </a:r>
            <a:r>
              <a:rPr lang="en-US" sz="2000" dirty="0"/>
              <a:t> </a:t>
            </a:r>
            <a:r>
              <a:rPr lang="en-US" sz="2000" u="sng" dirty="0"/>
              <a:t>/</a:t>
            </a:r>
            <a:r>
              <a:rPr lang="en-US" sz="2000" dirty="0"/>
              <a:t> 0</a:t>
            </a:r>
            <a:r>
              <a:rPr lang="en-US" sz="2000" baseline="30000" dirty="0"/>
              <a:t>o</a:t>
            </a:r>
            <a:r>
              <a:rPr lang="en-US" sz="2000" dirty="0"/>
              <a:t>; I = </a:t>
            </a:r>
            <a:r>
              <a:rPr lang="en-US" sz="2000" dirty="0" err="1"/>
              <a:t>I</a:t>
            </a:r>
            <a:r>
              <a:rPr lang="en-US" sz="2000" baseline="-25000" dirty="0" err="1"/>
              <a:t>m</a:t>
            </a:r>
            <a:r>
              <a:rPr lang="en-US" sz="2000" dirty="0"/>
              <a:t> </a:t>
            </a:r>
            <a:r>
              <a:rPr lang="en-US" sz="2000" u="sng" dirty="0"/>
              <a:t>/-</a:t>
            </a:r>
            <a:r>
              <a:rPr lang="en-US" sz="2000" u="sng" dirty="0">
                <a:sym typeface="Symbol" pitchFamily="18" charset="2"/>
              </a:rPr>
              <a:t></a:t>
            </a:r>
            <a:endParaRPr lang="en-US" sz="2000" dirty="0"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02F2FB-2803-4854-83DF-DAAE3E8D3FE2}"/>
                  </a:ext>
                </a:extLst>
              </p14:cNvPr>
              <p14:cNvContentPartPr/>
              <p14:nvPr/>
            </p14:nvContentPartPr>
            <p14:xfrm>
              <a:off x="4394880" y="2113200"/>
              <a:ext cx="1077840" cy="106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02F2FB-2803-4854-83DF-DAAE3E8D3F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5520" y="2103840"/>
                <a:ext cx="10965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47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103542</TotalTime>
  <Words>2369</Words>
  <Application>Microsoft Office PowerPoint</Application>
  <PresentationFormat>On-screen Show (4:3)</PresentationFormat>
  <Paragraphs>517</Paragraphs>
  <Slides>50</Slides>
  <Notes>5</Notes>
  <HiddenSlides>8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8" baseType="lpstr">
      <vt:lpstr>Abadi Extra Light</vt:lpstr>
      <vt:lpstr>Agency FB</vt:lpstr>
      <vt:lpstr>Arial</vt:lpstr>
      <vt:lpstr>Calibri</vt:lpstr>
      <vt:lpstr>Cambria Math</vt:lpstr>
      <vt:lpstr>Franklin Gothic Book</vt:lpstr>
      <vt:lpstr>Franklin Gothic Medium</vt:lpstr>
      <vt:lpstr>Gill Sans MT</vt:lpstr>
      <vt:lpstr>Symbol</vt:lpstr>
      <vt:lpstr>Times New Roman</vt:lpstr>
      <vt:lpstr>Verdana</vt:lpstr>
      <vt:lpstr>Wingdings</vt:lpstr>
      <vt:lpstr>Wingdings 2</vt:lpstr>
      <vt:lpstr>Office Theme</vt:lpstr>
      <vt:lpstr>DividendVTI</vt:lpstr>
      <vt:lpstr>Equation</vt:lpstr>
      <vt:lpstr>Photo Editor Photo</vt:lpstr>
      <vt:lpstr>SmartDraw</vt:lpstr>
      <vt:lpstr>   Course name: Electrical &amp; Electronics System (EE1002)</vt:lpstr>
      <vt:lpstr>Session outcome</vt:lpstr>
      <vt:lpstr>Assessment criteria’S</vt:lpstr>
      <vt:lpstr>CO2 mapped with PROGRAM OUTCOMES MAPPING WITH [po1],[po2], &amp; [po12]</vt:lpstr>
      <vt:lpstr>Dept. of Electrical &amp; Electronics Engineering School of Electrical, Electronics &amp; Communication  SEEC Faculty of Engineering</vt:lpstr>
      <vt:lpstr>PowerPoint Presentation</vt:lpstr>
      <vt:lpstr>1. Introduction to Phasors</vt:lpstr>
      <vt:lpstr>PowerPoint Presentation</vt:lpstr>
      <vt:lpstr>PowerPoint Presentation</vt:lpstr>
      <vt:lpstr>PowerPoint Presentation</vt:lpstr>
      <vt:lpstr>PowerPoint Presentation</vt:lpstr>
      <vt:lpstr>Phasor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Dept. of Electrical &amp; Electronics Engineering School of Electrical, Electronics &amp; Communication  SEEC Faculty of Engineering</dc:title>
  <dc:creator>Ritesh Singh [MU - Jaipur]</dc:creator>
  <cp:lastModifiedBy>Vishnu Goyal [MU - Jaipur]</cp:lastModifiedBy>
  <cp:revision>383</cp:revision>
  <dcterms:created xsi:type="dcterms:W3CDTF">2006-08-16T00:00:00Z</dcterms:created>
  <dcterms:modified xsi:type="dcterms:W3CDTF">2023-09-14T08:23:49Z</dcterms:modified>
</cp:coreProperties>
</file>