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5"/>
  </p:notesMasterIdLst>
  <p:handoutMasterIdLst>
    <p:handoutMasterId r:id="rId16"/>
  </p:handoutMasterIdLst>
  <p:sldIdLst>
    <p:sldId id="256" r:id="rId2"/>
    <p:sldId id="257" r:id="rId3"/>
    <p:sldId id="258" r:id="rId4"/>
    <p:sldId id="259" r:id="rId5"/>
    <p:sldId id="276" r:id="rId6"/>
    <p:sldId id="277" r:id="rId7"/>
    <p:sldId id="300" r:id="rId8"/>
    <p:sldId id="295" r:id="rId9"/>
    <p:sldId id="294" r:id="rId10"/>
    <p:sldId id="299" r:id="rId11"/>
    <p:sldId id="297" r:id="rId12"/>
    <p:sldId id="296"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tu Singh" userId="7ef376ccccc6a936" providerId="LiveId" clId="{407FF16B-F6C9-42FF-86E8-3220F92AB303}"/>
    <pc:docChg chg="undo custSel delSld modSld">
      <pc:chgData name="Neetu Singh" userId="7ef376ccccc6a936" providerId="LiveId" clId="{407FF16B-F6C9-42FF-86E8-3220F92AB303}" dt="2023-08-18T17:27:34.898" v="51" actId="1076"/>
      <pc:docMkLst>
        <pc:docMk/>
      </pc:docMkLst>
      <pc:sldChg chg="modSp mod">
        <pc:chgData name="Neetu Singh" userId="7ef376ccccc6a936" providerId="LiveId" clId="{407FF16B-F6C9-42FF-86E8-3220F92AB303}" dt="2023-08-18T17:24:11.409" v="6"/>
        <pc:sldMkLst>
          <pc:docMk/>
          <pc:sldMk cId="2216764775" sldId="277"/>
        </pc:sldMkLst>
        <pc:spChg chg="mod">
          <ac:chgData name="Neetu Singh" userId="7ef376ccccc6a936" providerId="LiveId" clId="{407FF16B-F6C9-42FF-86E8-3220F92AB303}" dt="2023-08-18T17:24:11.409" v="6"/>
          <ac:spMkLst>
            <pc:docMk/>
            <pc:sldMk cId="2216764775" sldId="277"/>
            <ac:spMk id="10" creationId="{00000000-0000-0000-0000-000000000000}"/>
          </ac:spMkLst>
        </pc:spChg>
      </pc:sldChg>
      <pc:sldChg chg="modSp mod">
        <pc:chgData name="Neetu Singh" userId="7ef376ccccc6a936" providerId="LiveId" clId="{407FF16B-F6C9-42FF-86E8-3220F92AB303}" dt="2023-08-18T17:27:34.898" v="51" actId="1076"/>
        <pc:sldMkLst>
          <pc:docMk/>
          <pc:sldMk cId="4185844908" sldId="292"/>
        </pc:sldMkLst>
        <pc:spChg chg="mod">
          <ac:chgData name="Neetu Singh" userId="7ef376ccccc6a936" providerId="LiveId" clId="{407FF16B-F6C9-42FF-86E8-3220F92AB303}" dt="2023-08-18T17:26:49.998" v="44" actId="1076"/>
          <ac:spMkLst>
            <pc:docMk/>
            <pc:sldMk cId="4185844908" sldId="292"/>
            <ac:spMk id="5" creationId="{81E667FC-8BB9-1EAE-B6F3-9851CA9D93D8}"/>
          </ac:spMkLst>
        </pc:spChg>
        <pc:spChg chg="mod">
          <ac:chgData name="Neetu Singh" userId="7ef376ccccc6a936" providerId="LiveId" clId="{407FF16B-F6C9-42FF-86E8-3220F92AB303}" dt="2023-08-18T17:27:08.169" v="47" actId="1076"/>
          <ac:spMkLst>
            <pc:docMk/>
            <pc:sldMk cId="4185844908" sldId="292"/>
            <ac:spMk id="33" creationId="{AE90915F-5F42-F13A-5CFF-E5E826F6B447}"/>
          </ac:spMkLst>
        </pc:spChg>
        <pc:picChg chg="mod">
          <ac:chgData name="Neetu Singh" userId="7ef376ccccc6a936" providerId="LiveId" clId="{407FF16B-F6C9-42FF-86E8-3220F92AB303}" dt="2023-08-18T17:27:19.585" v="48" actId="1076"/>
          <ac:picMkLst>
            <pc:docMk/>
            <pc:sldMk cId="4185844908" sldId="292"/>
            <ac:picMk id="30" creationId="{D562769E-EDCF-E26E-62CB-F31A79A7CB8A}"/>
          </ac:picMkLst>
        </pc:picChg>
        <pc:cxnChg chg="mod">
          <ac:chgData name="Neetu Singh" userId="7ef376ccccc6a936" providerId="LiveId" clId="{407FF16B-F6C9-42FF-86E8-3220F92AB303}" dt="2023-08-18T17:27:34.898" v="51" actId="1076"/>
          <ac:cxnSpMkLst>
            <pc:docMk/>
            <pc:sldMk cId="4185844908" sldId="292"/>
            <ac:cxnSpMk id="50" creationId="{0F6D97F2-49E0-0465-F486-B2688FF22E33}"/>
          </ac:cxnSpMkLst>
        </pc:cxnChg>
        <pc:cxnChg chg="mod">
          <ac:chgData name="Neetu Singh" userId="7ef376ccccc6a936" providerId="LiveId" clId="{407FF16B-F6C9-42FF-86E8-3220F92AB303}" dt="2023-08-18T17:27:25.334" v="50" actId="14100"/>
          <ac:cxnSpMkLst>
            <pc:docMk/>
            <pc:sldMk cId="4185844908" sldId="292"/>
            <ac:cxnSpMk id="71" creationId="{C285A039-47B1-D5DF-4F3E-5ABD4A314E74}"/>
          </ac:cxnSpMkLst>
        </pc:cxnChg>
      </pc:sldChg>
      <pc:sldChg chg="modSp mod">
        <pc:chgData name="Neetu Singh" userId="7ef376ccccc6a936" providerId="LiveId" clId="{407FF16B-F6C9-42FF-86E8-3220F92AB303}" dt="2023-08-18T17:26:05.556" v="37" actId="27636"/>
        <pc:sldMkLst>
          <pc:docMk/>
          <pc:sldMk cId="1696552848" sldId="294"/>
        </pc:sldMkLst>
        <pc:spChg chg="mod">
          <ac:chgData name="Neetu Singh" userId="7ef376ccccc6a936" providerId="LiveId" clId="{407FF16B-F6C9-42FF-86E8-3220F92AB303}" dt="2023-08-18T17:26:05.556" v="37" actId="27636"/>
          <ac:spMkLst>
            <pc:docMk/>
            <pc:sldMk cId="1696552848" sldId="294"/>
            <ac:spMk id="10" creationId="{00000000-0000-0000-0000-000000000000}"/>
          </ac:spMkLst>
        </pc:spChg>
      </pc:sldChg>
      <pc:sldChg chg="modSp mod">
        <pc:chgData name="Neetu Singh" userId="7ef376ccccc6a936" providerId="LiveId" clId="{407FF16B-F6C9-42FF-86E8-3220F92AB303}" dt="2023-08-18T17:25:23.264" v="25" actId="20577"/>
        <pc:sldMkLst>
          <pc:docMk/>
          <pc:sldMk cId="4183667249" sldId="295"/>
        </pc:sldMkLst>
        <pc:spChg chg="mod">
          <ac:chgData name="Neetu Singh" userId="7ef376ccccc6a936" providerId="LiveId" clId="{407FF16B-F6C9-42FF-86E8-3220F92AB303}" dt="2023-08-18T17:25:23.264" v="25" actId="20577"/>
          <ac:spMkLst>
            <pc:docMk/>
            <pc:sldMk cId="4183667249" sldId="295"/>
            <ac:spMk id="12" creationId="{23D8B680-D577-8C20-E583-9AE317A0E534}"/>
          </ac:spMkLst>
        </pc:spChg>
        <pc:spChg chg="mod">
          <ac:chgData name="Neetu Singh" userId="7ef376ccccc6a936" providerId="LiveId" clId="{407FF16B-F6C9-42FF-86E8-3220F92AB303}" dt="2023-08-18T17:25:14.449" v="15" actId="20577"/>
          <ac:spMkLst>
            <pc:docMk/>
            <pc:sldMk cId="4183667249" sldId="295"/>
            <ac:spMk id="13" creationId="{942B560B-6AEE-38DE-23D3-5E918525BCBD}"/>
          </ac:spMkLst>
        </pc:spChg>
      </pc:sldChg>
      <pc:sldChg chg="del">
        <pc:chgData name="Neetu Singh" userId="7ef376ccccc6a936" providerId="LiveId" clId="{407FF16B-F6C9-42FF-86E8-3220F92AB303}" dt="2023-08-18T17:26:29.004" v="38" actId="47"/>
        <pc:sldMkLst>
          <pc:docMk/>
          <pc:sldMk cId="2033601604" sldId="298"/>
        </pc:sldMkLst>
      </pc:sldChg>
      <pc:sldChg chg="modSp mod">
        <pc:chgData name="Neetu Singh" userId="7ef376ccccc6a936" providerId="LiveId" clId="{407FF16B-F6C9-42FF-86E8-3220F92AB303}" dt="2023-08-18T17:24:59.694" v="9" actId="20577"/>
        <pc:sldMkLst>
          <pc:docMk/>
          <pc:sldMk cId="3151411160" sldId="300"/>
        </pc:sldMkLst>
        <pc:spChg chg="mod">
          <ac:chgData name="Neetu Singh" userId="7ef376ccccc6a936" providerId="LiveId" clId="{407FF16B-F6C9-42FF-86E8-3220F92AB303}" dt="2023-08-18T17:24:59.694" v="9" actId="20577"/>
          <ac:spMkLst>
            <pc:docMk/>
            <pc:sldMk cId="3151411160" sldId="300"/>
            <ac:spMk id="13" creationId="{942B560B-6AEE-38DE-23D3-5E918525BCB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EA9354-8F7B-AB2B-5816-315C349FDB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p>
        </p:txBody>
      </p:sp>
      <p:sp>
        <p:nvSpPr>
          <p:cNvPr id="3" name="Date Placeholder 2">
            <a:extLst>
              <a:ext uri="{FF2B5EF4-FFF2-40B4-BE49-F238E27FC236}">
                <a16:creationId xmlns:a16="http://schemas.microsoft.com/office/drawing/2014/main" id="{4F3EE6BE-AB4E-E70C-1AEC-F5927FE6F8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C59637-E6AF-4FE5-9805-20E237C3A76A}" type="datetime1">
              <a:rPr lang="en-IN" smtClean="0"/>
              <a:t>20-08-2023</a:t>
            </a:fld>
            <a:endParaRPr lang="en-US"/>
          </a:p>
        </p:txBody>
      </p:sp>
      <p:sp>
        <p:nvSpPr>
          <p:cNvPr id="4" name="Footer Placeholder 3">
            <a:extLst>
              <a:ext uri="{FF2B5EF4-FFF2-40B4-BE49-F238E27FC236}">
                <a16:creationId xmlns:a16="http://schemas.microsoft.com/office/drawing/2014/main" id="{9F37CFA0-5D4E-B28D-44E8-5552089DC6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Electrical &amp; Electronics System EE1002</a:t>
            </a:r>
          </a:p>
        </p:txBody>
      </p:sp>
      <p:sp>
        <p:nvSpPr>
          <p:cNvPr id="5" name="Slide Number Placeholder 4">
            <a:extLst>
              <a:ext uri="{FF2B5EF4-FFF2-40B4-BE49-F238E27FC236}">
                <a16:creationId xmlns:a16="http://schemas.microsoft.com/office/drawing/2014/main" id="{7F209C44-3473-3C35-7926-DBF17C87F7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316C15-81E5-492B-943C-96D9B16D671A}" type="slidenum">
              <a:rPr lang="en-US" smtClean="0"/>
              <a:t>‹#›</a:t>
            </a:fld>
            <a:endParaRPr lang="en-US"/>
          </a:p>
        </p:txBody>
      </p:sp>
    </p:spTree>
    <p:extLst>
      <p:ext uri="{BB962C8B-B14F-4D97-AF65-F5344CB8AC3E}">
        <p14:creationId xmlns:p14="http://schemas.microsoft.com/office/powerpoint/2010/main" val="251363670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AD853-9C5F-4B5F-919F-C4EAF0FB58FE}" type="datetime1">
              <a:rPr lang="en-IN" smtClean="0"/>
              <a:t>20-08-2023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Electrical &amp; Electronics System EE1002</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56E9-3E95-4FDB-82B8-96CCCAC38BEF}" type="slidenum">
              <a:rPr lang="en-IN" smtClean="0"/>
              <a:t>‹#›</a:t>
            </a:fld>
            <a:endParaRPr lang="en-IN"/>
          </a:p>
        </p:txBody>
      </p:sp>
    </p:spTree>
    <p:extLst>
      <p:ext uri="{BB962C8B-B14F-4D97-AF65-F5344CB8AC3E}">
        <p14:creationId xmlns:p14="http://schemas.microsoft.com/office/powerpoint/2010/main" val="412137299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2700D5A-969B-4B1E-9245-4F3E7A1E359D}" type="datetime1">
              <a:rPr lang="en-US" smtClean="0"/>
              <a:t>8/20/2023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Electrical &amp; Electronics System EE1002</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017338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75EAF49-8678-46F3-8795-218214E8C458}" type="datetime1">
              <a:rPr lang="en-US" smtClean="0"/>
              <a:t>8/20/2023</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Electrical &amp; Electronics System EE1002</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861122"/>
      </p:ext>
    </p:extLst>
  </p:cSld>
  <p:clrMap bg1="lt1" tx1="dk1" bg2="lt2" tx2="dk2" accent1="accent1" accent2="accent2" accent3="accent3" accent4="accent4" accent5="accent5" accent6="accent6" hlink="hlink" folHlink="folHlink"/>
  <p:sldLayoutIdLst>
    <p:sldLayoutId id="2147483802" r:id="rId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C39E7D-C549-4EF1-9B69-5A83062E23EC}"/>
              </a:ext>
            </a:extLst>
          </p:cNvPr>
          <p:cNvSpPr>
            <a:spLocks noGrp="1"/>
          </p:cNvSpPr>
          <p:nvPr>
            <p:ph type="ctrTitle"/>
          </p:nvPr>
        </p:nvSpPr>
        <p:spPr>
          <a:xfrm>
            <a:off x="238199" y="3643976"/>
            <a:ext cx="10993549" cy="550687"/>
          </a:xfrm>
        </p:spPr>
        <p:txBody>
          <a:bodyPr>
            <a:normAutofit fontScale="90000"/>
          </a:bodyPr>
          <a:lstStyle/>
          <a:p>
            <a:pPr algn="ctr"/>
            <a:r>
              <a:rPr lang="en-US" dirty="0"/>
              <a:t>   </a:t>
            </a:r>
            <a:r>
              <a:rPr lang="en-US" sz="3100" dirty="0"/>
              <a:t>Course name: Electrical &amp; Electronics System (EE1002)</a:t>
            </a:r>
          </a:p>
        </p:txBody>
      </p:sp>
      <p:sp>
        <p:nvSpPr>
          <p:cNvPr id="3" name="Subtitle 2">
            <a:extLst>
              <a:ext uri="{FF2B5EF4-FFF2-40B4-BE49-F238E27FC236}">
                <a16:creationId xmlns:a16="http://schemas.microsoft.com/office/drawing/2014/main" id="{D6020E74-3AC4-4B9C-82CD-211A6006A463}"/>
              </a:ext>
            </a:extLst>
          </p:cNvPr>
          <p:cNvSpPr>
            <a:spLocks noGrp="1"/>
          </p:cNvSpPr>
          <p:nvPr>
            <p:ph type="subTitle" idx="1"/>
          </p:nvPr>
        </p:nvSpPr>
        <p:spPr>
          <a:xfrm>
            <a:off x="520511" y="4194663"/>
            <a:ext cx="11224956" cy="2534212"/>
          </a:xfrm>
          <a:solidFill>
            <a:schemeClr val="accent1">
              <a:lumMod val="20000"/>
              <a:lumOff val="80000"/>
            </a:schemeClr>
          </a:solidFill>
          <a:ln>
            <a:solidFill>
              <a:srgbClr val="0070C0"/>
            </a:solidFill>
          </a:ln>
        </p:spPr>
        <p:txBody>
          <a:bodyPr>
            <a:noAutofit/>
          </a:bodyPr>
          <a:lstStyle/>
          <a:p>
            <a:r>
              <a:rPr lang="en-US" b="1" dirty="0">
                <a:solidFill>
                  <a:schemeClr val="tx1"/>
                </a:solidFill>
                <a:latin typeface="Abadi Extra Light" panose="020B0604020202020204" pitchFamily="34" charset="0"/>
              </a:rPr>
              <a:t>Course code          	:   EE 1002</a:t>
            </a:r>
          </a:p>
          <a:p>
            <a:r>
              <a:rPr lang="en-US" b="1" dirty="0">
                <a:solidFill>
                  <a:schemeClr val="tx1"/>
                </a:solidFill>
                <a:latin typeface="Abadi Extra Light" panose="020B0604020202020204" pitchFamily="34" charset="0"/>
              </a:rPr>
              <a:t>lecture series no 	:   01 (one)</a:t>
            </a:r>
          </a:p>
          <a:p>
            <a:r>
              <a:rPr lang="en-US" b="1" dirty="0">
                <a:solidFill>
                  <a:schemeClr val="tx1"/>
                </a:solidFill>
                <a:latin typeface="Abadi Extra Light" panose="020B0604020202020204" pitchFamily="34" charset="0"/>
              </a:rPr>
              <a:t>Credits                   	:   04</a:t>
            </a:r>
          </a:p>
          <a:p>
            <a:r>
              <a:rPr lang="en-US" b="1" dirty="0">
                <a:solidFill>
                  <a:schemeClr val="tx1"/>
                </a:solidFill>
                <a:latin typeface="Abadi Extra Light" panose="020B0604020202020204" pitchFamily="34" charset="0"/>
              </a:rPr>
              <a:t>Mode of delivery  	:   </a:t>
            </a:r>
            <a:r>
              <a:rPr lang="en-US" b="1" dirty="0" err="1">
                <a:solidFill>
                  <a:schemeClr val="tx1"/>
                </a:solidFill>
                <a:latin typeface="Abadi Extra Light" panose="020B0604020202020204" pitchFamily="34" charset="0"/>
              </a:rPr>
              <a:t>oFF</a:t>
            </a:r>
            <a:r>
              <a:rPr lang="en-US" b="1" dirty="0">
                <a:solidFill>
                  <a:schemeClr val="tx1"/>
                </a:solidFill>
                <a:latin typeface="Abadi Extra Light" panose="020B0604020202020204" pitchFamily="34" charset="0"/>
              </a:rPr>
              <a:t> line (Power point presentation)</a:t>
            </a:r>
          </a:p>
          <a:p>
            <a:r>
              <a:rPr lang="en-US" b="1" dirty="0">
                <a:solidFill>
                  <a:schemeClr val="tx1"/>
                </a:solidFill>
                <a:latin typeface="Abadi Extra Light" panose="020B0604020202020204" pitchFamily="34" charset="0"/>
              </a:rPr>
              <a:t>Faculty                   	:    </a:t>
            </a:r>
          </a:p>
          <a:p>
            <a:r>
              <a:rPr lang="en-US" b="1" dirty="0">
                <a:solidFill>
                  <a:schemeClr val="tx1"/>
                </a:solidFill>
                <a:latin typeface="Abadi Extra Light" panose="020B0604020202020204" pitchFamily="34" charset="0"/>
              </a:rPr>
              <a:t>Email-id                   	:</a:t>
            </a:r>
            <a:endParaRPr lang="en-US" b="1" cap="none" dirty="0">
              <a:solidFill>
                <a:schemeClr val="accent3"/>
              </a:solidFill>
              <a:latin typeface="Abadi Extra Light" panose="020B0604020202020204" pitchFamily="34" charset="0"/>
            </a:endParaRPr>
          </a:p>
          <a:p>
            <a:r>
              <a:rPr lang="en-US" b="1" cap="none" dirty="0">
                <a:solidFill>
                  <a:schemeClr val="tx1"/>
                </a:solidFill>
                <a:latin typeface="Abadi Extra Light" panose="020B0604020202020204" pitchFamily="34" charset="0"/>
              </a:rPr>
              <a:t>PROPOSED DATE OF DELIVERY:</a:t>
            </a:r>
            <a:endParaRPr lang="en-US" b="1" dirty="0">
              <a:solidFill>
                <a:schemeClr val="tx1"/>
              </a:solidFill>
              <a:latin typeface="Abadi Extra Light" panose="020B0604020202020204" pitchFamily="34" charset="0"/>
            </a:endParaRPr>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026" name="Picture 2">
            <a:extLst>
              <a:ext uri="{FF2B5EF4-FFF2-40B4-BE49-F238E27FC236}">
                <a16:creationId xmlns:a16="http://schemas.microsoft.com/office/drawing/2014/main" id="{EF531DFA-4938-4D0A-9F2E-D44A14B518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57" r="-1" b="-1"/>
          <a:stretch/>
        </p:blipFill>
        <p:spPr bwMode="auto">
          <a:xfrm>
            <a:off x="446532" y="599725"/>
            <a:ext cx="11292143" cy="304425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05DDD683-894B-41F7-B88E-7BE51AD8BD71}"/>
              </a:ext>
            </a:extLst>
          </p:cNvPr>
          <p:cNvPicPr/>
          <p:nvPr/>
        </p:nvPicPr>
        <p:blipFill>
          <a:blip r:embed="rId3"/>
          <a:stretch>
            <a:fillRect/>
          </a:stretch>
        </p:blipFill>
        <p:spPr>
          <a:xfrm>
            <a:off x="520511" y="633477"/>
            <a:ext cx="3555365" cy="751840"/>
          </a:xfrm>
          <a:prstGeom prst="rect">
            <a:avLst/>
          </a:prstGeom>
        </p:spPr>
      </p:pic>
      <p:pic>
        <p:nvPicPr>
          <p:cNvPr id="34" name="Picture 33">
            <a:extLst>
              <a:ext uri="{FF2B5EF4-FFF2-40B4-BE49-F238E27FC236}">
                <a16:creationId xmlns:a16="http://schemas.microsoft.com/office/drawing/2014/main" id="{DAC0C290-2609-4A17-97AB-BA0516A766DE}"/>
              </a:ext>
            </a:extLst>
          </p:cNvPr>
          <p:cNvPicPr/>
          <p:nvPr/>
        </p:nvPicPr>
        <p:blipFill>
          <a:blip r:embed="rId4"/>
          <a:stretch>
            <a:fillRect/>
          </a:stretch>
        </p:blipFill>
        <p:spPr>
          <a:xfrm>
            <a:off x="10395774" y="593439"/>
            <a:ext cx="1275715" cy="1116965"/>
          </a:xfrm>
          <a:prstGeom prst="rect">
            <a:avLst/>
          </a:prstGeom>
        </p:spPr>
      </p:pic>
      <p:pic>
        <p:nvPicPr>
          <p:cNvPr id="11" name="Picture 10">
            <a:extLst>
              <a:ext uri="{FF2B5EF4-FFF2-40B4-BE49-F238E27FC236}">
                <a16:creationId xmlns:a16="http://schemas.microsoft.com/office/drawing/2014/main" id="{CA80EC55-5386-4FD3-9F4C-3F86378C10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30919" y="4342917"/>
            <a:ext cx="3286599" cy="2244011"/>
          </a:xfrm>
          <a:prstGeom prst="rect">
            <a:avLst/>
          </a:prstGeom>
        </p:spPr>
      </p:pic>
      <p:sp>
        <p:nvSpPr>
          <p:cNvPr id="12" name="Title 1">
            <a:extLst>
              <a:ext uri="{FF2B5EF4-FFF2-40B4-BE49-F238E27FC236}">
                <a16:creationId xmlns:a16="http://schemas.microsoft.com/office/drawing/2014/main" id="{6C346B9C-5AAE-4F02-9F77-158150CA8CAC}"/>
              </a:ext>
            </a:extLst>
          </p:cNvPr>
          <p:cNvSpPr txBox="1">
            <a:spLocks/>
          </p:cNvSpPr>
          <p:nvPr/>
        </p:nvSpPr>
        <p:spPr>
          <a:xfrm>
            <a:off x="630925" y="1710404"/>
            <a:ext cx="4095820" cy="1253760"/>
          </a:xfrm>
          <a:prstGeom prst="rect">
            <a:avLst/>
          </a:prstGeom>
          <a:effectLst/>
        </p:spPr>
        <p:txBody>
          <a:bodyPr vert="horz" lIns="91440" tIns="45720" rIns="91440" bIns="45720" rtlCol="0" anchor="b">
            <a:normAutofit fontScale="60000" lnSpcReduction="200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5300" dirty="0">
                <a:solidFill>
                  <a:schemeClr val="accent6">
                    <a:lumMod val="75000"/>
                  </a:schemeClr>
                </a:solidFill>
              </a:rPr>
              <a:t>B.TECH FIRST YEAR</a:t>
            </a:r>
          </a:p>
          <a:p>
            <a:r>
              <a:rPr lang="en-US" sz="5300" dirty="0"/>
              <a:t>    </a:t>
            </a:r>
            <a:r>
              <a:rPr lang="en-US" sz="3000" dirty="0" err="1"/>
              <a:t>ACADemic</a:t>
            </a:r>
            <a:r>
              <a:rPr lang="en-US" sz="3000" dirty="0"/>
              <a:t> YEAR: 2023-2024</a:t>
            </a:r>
          </a:p>
        </p:txBody>
      </p:sp>
      <p:sp>
        <p:nvSpPr>
          <p:cNvPr id="13" name="Slide Number Placeholder 12">
            <a:extLst>
              <a:ext uri="{FF2B5EF4-FFF2-40B4-BE49-F238E27FC236}">
                <a16:creationId xmlns:a16="http://schemas.microsoft.com/office/drawing/2014/main" id="{3C9DBEA6-A122-B3E6-85EC-49CEF707EEA2}"/>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8400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10</a:t>
            </a:fld>
            <a:endParaRPr lang="en-US"/>
          </a:p>
        </p:txBody>
      </p:sp>
      <p:sp>
        <p:nvSpPr>
          <p:cNvPr id="2" name="TextBox 1">
            <a:extLst>
              <a:ext uri="{FF2B5EF4-FFF2-40B4-BE49-F238E27FC236}">
                <a16:creationId xmlns:a16="http://schemas.microsoft.com/office/drawing/2014/main" id="{D2D49184-38BE-D572-D6E7-8F4BF2C4077A}"/>
              </a:ext>
            </a:extLst>
          </p:cNvPr>
          <p:cNvSpPr txBox="1"/>
          <p:nvPr/>
        </p:nvSpPr>
        <p:spPr>
          <a:xfrm>
            <a:off x="695416" y="3101496"/>
            <a:ext cx="10403844" cy="1877437"/>
          </a:xfrm>
          <a:prstGeom prst="rect">
            <a:avLst/>
          </a:prstGeom>
          <a:noFill/>
        </p:spPr>
        <p:txBody>
          <a:bodyPr wrap="square" rtlCol="0">
            <a:spAutoFit/>
          </a:bodyPr>
          <a:lstStyle/>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Standard transmission voltages used are 132 kV or 220 kV or 400 kV or 765 kV depending upon how long the transmission lines are. </a:t>
            </a:r>
          </a:p>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At generating station (sending end) step up transformer is installed to raise the transmission voltage to desired level as specified above. </a:t>
            </a:r>
          </a:p>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At the load centers (receiving end), with step down transformer, voltage level should be brought down at suitable values for supplying different types of consumers.</a:t>
            </a:r>
            <a:endParaRPr lang="en-IN" dirty="0"/>
          </a:p>
        </p:txBody>
      </p:sp>
      <p:sp>
        <p:nvSpPr>
          <p:cNvPr id="8" name="TextBox 7">
            <a:extLst>
              <a:ext uri="{FF2B5EF4-FFF2-40B4-BE49-F238E27FC236}">
                <a16:creationId xmlns:a16="http://schemas.microsoft.com/office/drawing/2014/main" id="{B26AD50B-2156-CB93-1376-CC72FF7D0894}"/>
              </a:ext>
            </a:extLst>
          </p:cNvPr>
          <p:cNvSpPr txBox="1"/>
          <p:nvPr/>
        </p:nvSpPr>
        <p:spPr>
          <a:xfrm>
            <a:off x="695416" y="1049350"/>
            <a:ext cx="10389139" cy="2031325"/>
          </a:xfrm>
          <a:prstGeom prst="rect">
            <a:avLst/>
          </a:prstGeom>
          <a:noFill/>
        </p:spPr>
        <p:txBody>
          <a:bodyPr wrap="square" rtlCol="0">
            <a:spAutoFit/>
          </a:bodyPr>
          <a:lstStyle/>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cost of conductor will be greatly reduced if power is transmitted at higher transmission voltage. </a:t>
            </a:r>
          </a:p>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use of higher voltage (hence lower current in the line) reduces voltage drop across transmission line and power transmission losses. </a:t>
            </a:r>
          </a:p>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magnitude of current decides the cost of copper, level of voltage decides the cost of insulators. </a:t>
            </a:r>
          </a:p>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idea is, in a spree to reduce the cost of copper one can not indefinitely increase the level of transmission voltage as cost of insulators will offset the reduction copper cost. </a:t>
            </a:r>
          </a:p>
        </p:txBody>
      </p:sp>
    </p:spTree>
    <p:extLst>
      <p:ext uri="{BB962C8B-B14F-4D97-AF65-F5344CB8AC3E}">
        <p14:creationId xmlns:p14="http://schemas.microsoft.com/office/powerpoint/2010/main" val="231733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11</a:t>
            </a:fld>
            <a:endParaRPr lang="en-US"/>
          </a:p>
        </p:txBody>
      </p:sp>
      <p:pic>
        <p:nvPicPr>
          <p:cNvPr id="4" name="Picture 3">
            <a:extLst>
              <a:ext uri="{FF2B5EF4-FFF2-40B4-BE49-F238E27FC236}">
                <a16:creationId xmlns:a16="http://schemas.microsoft.com/office/drawing/2014/main" id="{A76B5CB7-FB5C-3FEC-3585-45E113BDAE57}"/>
              </a:ext>
            </a:extLst>
          </p:cNvPr>
          <p:cNvPicPr>
            <a:picLocks noChangeAspect="1"/>
          </p:cNvPicPr>
          <p:nvPr/>
        </p:nvPicPr>
        <p:blipFill>
          <a:blip r:embed="rId2"/>
          <a:stretch>
            <a:fillRect/>
          </a:stretch>
        </p:blipFill>
        <p:spPr>
          <a:xfrm>
            <a:off x="4358605" y="728570"/>
            <a:ext cx="6054069" cy="3089902"/>
          </a:xfrm>
          <a:prstGeom prst="rect">
            <a:avLst/>
          </a:prstGeom>
          <a:ln w="9525">
            <a:solidFill>
              <a:schemeClr val="tx1">
                <a:lumMod val="50000"/>
                <a:lumOff val="50000"/>
              </a:schemeClr>
            </a:solidFill>
          </a:ln>
        </p:spPr>
      </p:pic>
      <p:sp>
        <p:nvSpPr>
          <p:cNvPr id="5" name="TextBox 4">
            <a:extLst>
              <a:ext uri="{FF2B5EF4-FFF2-40B4-BE49-F238E27FC236}">
                <a16:creationId xmlns:a16="http://schemas.microsoft.com/office/drawing/2014/main" id="{1CE185D4-2EC2-A3CA-3CCC-8011468A56FE}"/>
              </a:ext>
            </a:extLst>
          </p:cNvPr>
          <p:cNvSpPr txBox="1"/>
          <p:nvPr/>
        </p:nvSpPr>
        <p:spPr>
          <a:xfrm>
            <a:off x="336477" y="2248381"/>
            <a:ext cx="3703320" cy="338554"/>
          </a:xfrm>
          <a:prstGeom prst="rect">
            <a:avLst/>
          </a:prstGeom>
          <a:noFill/>
          <a:ln>
            <a:noFill/>
          </a:ln>
        </p:spPr>
        <p:txBody>
          <a:bodyPr wrap="square" rtlCol="0">
            <a:spAutoFit/>
          </a:bodyPr>
          <a:lstStyle/>
          <a:p>
            <a:r>
              <a:rPr lang="en-IN" sz="1600" b="1" dirty="0">
                <a:latin typeface="Times New Roman" panose="02020603050405020304" pitchFamily="18" charset="0"/>
                <a:cs typeface="Times New Roman" panose="02020603050405020304" pitchFamily="18" charset="0"/>
              </a:rPr>
              <a:t>Typical Voltage Levels in Power system </a:t>
            </a:r>
          </a:p>
        </p:txBody>
      </p:sp>
      <p:pic>
        <p:nvPicPr>
          <p:cNvPr id="6" name="Picture 5">
            <a:extLst>
              <a:ext uri="{FF2B5EF4-FFF2-40B4-BE49-F238E27FC236}">
                <a16:creationId xmlns:a16="http://schemas.microsoft.com/office/drawing/2014/main" id="{D8E6FD37-4A33-FE2D-4BFB-135BDC714047}"/>
              </a:ext>
            </a:extLst>
          </p:cNvPr>
          <p:cNvPicPr>
            <a:picLocks noChangeAspect="1"/>
          </p:cNvPicPr>
          <p:nvPr/>
        </p:nvPicPr>
        <p:blipFill>
          <a:blip r:embed="rId3"/>
          <a:stretch>
            <a:fillRect/>
          </a:stretch>
        </p:blipFill>
        <p:spPr>
          <a:xfrm>
            <a:off x="4358606" y="3963824"/>
            <a:ext cx="6054069" cy="2167691"/>
          </a:xfrm>
          <a:prstGeom prst="rect">
            <a:avLst/>
          </a:prstGeom>
          <a:ln w="9525">
            <a:solidFill>
              <a:schemeClr val="tx1">
                <a:lumMod val="50000"/>
                <a:lumOff val="50000"/>
              </a:schemeClr>
            </a:solidFill>
          </a:ln>
        </p:spPr>
      </p:pic>
      <p:sp>
        <p:nvSpPr>
          <p:cNvPr id="3" name="TextBox 2">
            <a:extLst>
              <a:ext uri="{FF2B5EF4-FFF2-40B4-BE49-F238E27FC236}">
                <a16:creationId xmlns:a16="http://schemas.microsoft.com/office/drawing/2014/main" id="{869A1799-B0DC-A95A-143D-9B50355A59E0}"/>
              </a:ext>
            </a:extLst>
          </p:cNvPr>
          <p:cNvSpPr txBox="1"/>
          <p:nvPr/>
        </p:nvSpPr>
        <p:spPr>
          <a:xfrm>
            <a:off x="446534" y="4542928"/>
            <a:ext cx="3493168" cy="584775"/>
          </a:xfrm>
          <a:prstGeom prst="rect">
            <a:avLst/>
          </a:prstGeom>
          <a:noFill/>
          <a:ln w="25400">
            <a:noFill/>
          </a:ln>
        </p:spPr>
        <p:txBody>
          <a:bodyPr wrap="square" rtlCol="0">
            <a:spAutoFit/>
          </a:bodyPr>
          <a:lstStyle/>
          <a:p>
            <a:r>
              <a:rPr lang="en-IN" sz="1600" b="1" dirty="0">
                <a:latin typeface="Times New Roman" panose="02020603050405020304" pitchFamily="18" charset="0"/>
                <a:cs typeface="Times New Roman" panose="02020603050405020304" pitchFamily="18" charset="0"/>
              </a:rPr>
              <a:t>Single Line Representation of Power System</a:t>
            </a:r>
          </a:p>
        </p:txBody>
      </p:sp>
    </p:spTree>
    <p:extLst>
      <p:ext uri="{BB962C8B-B14F-4D97-AF65-F5344CB8AC3E}">
        <p14:creationId xmlns:p14="http://schemas.microsoft.com/office/powerpoint/2010/main" val="241527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12</a:t>
            </a:fld>
            <a:endParaRPr lang="en-US"/>
          </a:p>
        </p:txBody>
      </p:sp>
      <p:pic>
        <p:nvPicPr>
          <p:cNvPr id="10" name="Picture 9">
            <a:extLst>
              <a:ext uri="{FF2B5EF4-FFF2-40B4-BE49-F238E27FC236}">
                <a16:creationId xmlns:a16="http://schemas.microsoft.com/office/drawing/2014/main" id="{D71033DE-F03D-7FE4-A42A-0368F3D37A39}"/>
              </a:ext>
            </a:extLst>
          </p:cNvPr>
          <p:cNvPicPr>
            <a:picLocks noChangeAspect="1"/>
          </p:cNvPicPr>
          <p:nvPr/>
        </p:nvPicPr>
        <p:blipFill>
          <a:blip r:embed="rId2"/>
          <a:stretch>
            <a:fillRect/>
          </a:stretch>
        </p:blipFill>
        <p:spPr>
          <a:xfrm>
            <a:off x="2457304" y="1114217"/>
            <a:ext cx="6579691" cy="3921230"/>
          </a:xfrm>
          <a:prstGeom prst="rect">
            <a:avLst/>
          </a:prstGeom>
        </p:spPr>
      </p:pic>
      <p:sp>
        <p:nvSpPr>
          <p:cNvPr id="12" name="TextBox 11">
            <a:extLst>
              <a:ext uri="{FF2B5EF4-FFF2-40B4-BE49-F238E27FC236}">
                <a16:creationId xmlns:a16="http://schemas.microsoft.com/office/drawing/2014/main" id="{5430C6DC-CDE5-68F4-669A-52D04B19AB62}"/>
              </a:ext>
            </a:extLst>
          </p:cNvPr>
          <p:cNvSpPr txBox="1"/>
          <p:nvPr/>
        </p:nvSpPr>
        <p:spPr>
          <a:xfrm>
            <a:off x="3704880" y="5428190"/>
            <a:ext cx="4777220" cy="338554"/>
          </a:xfrm>
          <a:prstGeom prst="rect">
            <a:avLst/>
          </a:prstGeom>
          <a:noFill/>
          <a:ln w="25400">
            <a:noFill/>
          </a:ln>
        </p:spPr>
        <p:txBody>
          <a:bodyPr wrap="square" rtlCol="0">
            <a:spAutoFit/>
          </a:bodyPr>
          <a:lstStyle/>
          <a:p>
            <a:r>
              <a:rPr lang="en-IN" sz="1600" b="1" dirty="0">
                <a:latin typeface="Times New Roman" panose="02020603050405020304" pitchFamily="18" charset="0"/>
                <a:cs typeface="Times New Roman" panose="02020603050405020304" pitchFamily="18" charset="0"/>
              </a:rPr>
              <a:t>Typical Layout of an interconnected Power System</a:t>
            </a:r>
          </a:p>
        </p:txBody>
      </p:sp>
    </p:spTree>
    <p:extLst>
      <p:ext uri="{BB962C8B-B14F-4D97-AF65-F5344CB8AC3E}">
        <p14:creationId xmlns:p14="http://schemas.microsoft.com/office/powerpoint/2010/main" val="272314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ooter Placeholder 9">
            <a:extLst>
              <a:ext uri="{FF2B5EF4-FFF2-40B4-BE49-F238E27FC236}">
                <a16:creationId xmlns:a16="http://schemas.microsoft.com/office/drawing/2014/main" id="{97E5F167-CBCD-DACD-543E-993E67DB43CF}"/>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6409F930-4FBB-E894-967A-ABE2C1F32753}"/>
              </a:ext>
            </a:extLst>
          </p:cNvPr>
          <p:cNvSpPr>
            <a:spLocks noGrp="1"/>
          </p:cNvSpPr>
          <p:nvPr>
            <p:ph type="sldNum" sz="quarter" idx="12"/>
          </p:nvPr>
        </p:nvSpPr>
        <p:spPr/>
        <p:txBody>
          <a:bodyPr/>
          <a:lstStyle/>
          <a:p>
            <a:fld id="{3A98EE3D-8CD1-4C3F-BD1C-C98C9596463C}" type="slidenum">
              <a:rPr lang="en-US" smtClean="0"/>
              <a:t>13</a:t>
            </a:fld>
            <a:endParaRPr lang="en-US"/>
          </a:p>
        </p:txBody>
      </p:sp>
      <p:sp>
        <p:nvSpPr>
          <p:cNvPr id="5" name="Content Placeholder 2">
            <a:extLst>
              <a:ext uri="{FF2B5EF4-FFF2-40B4-BE49-F238E27FC236}">
                <a16:creationId xmlns:a16="http://schemas.microsoft.com/office/drawing/2014/main" id="{81E667FC-8BB9-1EAE-B6F3-9851CA9D93D8}"/>
              </a:ext>
            </a:extLst>
          </p:cNvPr>
          <p:cNvSpPr txBox="1">
            <a:spLocks/>
          </p:cNvSpPr>
          <p:nvPr/>
        </p:nvSpPr>
        <p:spPr>
          <a:xfrm>
            <a:off x="446534" y="718982"/>
            <a:ext cx="8686800" cy="533299"/>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IN" sz="3600" dirty="0"/>
              <a:t>2.3 Distribution system</a:t>
            </a:r>
          </a:p>
          <a:p>
            <a:pPr algn="ctr"/>
            <a:endParaRPr lang="en-US" sz="1100" dirty="0"/>
          </a:p>
          <a:p>
            <a:endParaRPr lang="en-US" sz="1000" i="1" dirty="0"/>
          </a:p>
          <a:p>
            <a:pPr defTabSz="342900"/>
            <a:endParaRPr lang="en-US" sz="2000" dirty="0"/>
          </a:p>
        </p:txBody>
      </p:sp>
      <p:sp>
        <p:nvSpPr>
          <p:cNvPr id="23" name="TextBox 22">
            <a:extLst>
              <a:ext uri="{FF2B5EF4-FFF2-40B4-BE49-F238E27FC236}">
                <a16:creationId xmlns:a16="http://schemas.microsoft.com/office/drawing/2014/main" id="{8209C4A1-CA76-7518-6A77-85E2008AA53B}"/>
              </a:ext>
            </a:extLst>
          </p:cNvPr>
          <p:cNvSpPr txBox="1"/>
          <p:nvPr/>
        </p:nvSpPr>
        <p:spPr>
          <a:xfrm>
            <a:off x="728924" y="1134724"/>
            <a:ext cx="2036904"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Transmission System</a:t>
            </a:r>
          </a:p>
        </p:txBody>
      </p:sp>
      <p:pic>
        <p:nvPicPr>
          <p:cNvPr id="30" name="Picture 29">
            <a:extLst>
              <a:ext uri="{FF2B5EF4-FFF2-40B4-BE49-F238E27FC236}">
                <a16:creationId xmlns:a16="http://schemas.microsoft.com/office/drawing/2014/main" id="{D562769E-EDCF-E26E-62CB-F31A79A7CB8A}"/>
              </a:ext>
            </a:extLst>
          </p:cNvPr>
          <p:cNvPicPr>
            <a:picLocks noChangeAspect="1"/>
          </p:cNvPicPr>
          <p:nvPr/>
        </p:nvPicPr>
        <p:blipFill>
          <a:blip r:embed="rId2"/>
          <a:stretch>
            <a:fillRect/>
          </a:stretch>
        </p:blipFill>
        <p:spPr>
          <a:xfrm>
            <a:off x="139749" y="1586493"/>
            <a:ext cx="6667500" cy="2724150"/>
          </a:xfrm>
          <a:prstGeom prst="rect">
            <a:avLst/>
          </a:prstGeom>
        </p:spPr>
      </p:pic>
      <p:sp>
        <p:nvSpPr>
          <p:cNvPr id="33" name="TextBox 32">
            <a:extLst>
              <a:ext uri="{FF2B5EF4-FFF2-40B4-BE49-F238E27FC236}">
                <a16:creationId xmlns:a16="http://schemas.microsoft.com/office/drawing/2014/main" id="{AE90915F-5F42-F13A-5CFF-E5E826F6B447}"/>
              </a:ext>
            </a:extLst>
          </p:cNvPr>
          <p:cNvSpPr txBox="1"/>
          <p:nvPr/>
        </p:nvSpPr>
        <p:spPr>
          <a:xfrm>
            <a:off x="723016" y="3488857"/>
            <a:ext cx="1938351" cy="338554"/>
          </a:xfrm>
          <a:prstGeom prst="rect">
            <a:avLst/>
          </a:prstGeom>
          <a:noFill/>
        </p:spPr>
        <p:txBody>
          <a:bodyPr wrap="none" rtlCol="0">
            <a:spAutoFit/>
          </a:bodyPr>
          <a:lstStyle/>
          <a:p>
            <a:r>
              <a:rPr lang="en-IN" sz="1600" b="1" dirty="0">
                <a:solidFill>
                  <a:srgbClr val="002060"/>
                </a:solidFill>
                <a:latin typeface="Times New Roman" panose="02020603050405020304" pitchFamily="18" charset="0"/>
                <a:cs typeface="Times New Roman" panose="02020603050405020304" pitchFamily="18" charset="0"/>
              </a:rPr>
              <a:t>Distribution System</a:t>
            </a:r>
          </a:p>
        </p:txBody>
      </p:sp>
      <p:cxnSp>
        <p:nvCxnSpPr>
          <p:cNvPr id="48" name="Straight Arrow Connector 47">
            <a:extLst>
              <a:ext uri="{FF2B5EF4-FFF2-40B4-BE49-F238E27FC236}">
                <a16:creationId xmlns:a16="http://schemas.microsoft.com/office/drawing/2014/main" id="{0B209E8B-5CE0-0A85-A0DB-0802619380E0}"/>
              </a:ext>
            </a:extLst>
          </p:cNvPr>
          <p:cNvCxnSpPr/>
          <p:nvPr/>
        </p:nvCxnSpPr>
        <p:spPr>
          <a:xfrm>
            <a:off x="4241830" y="3829287"/>
            <a:ext cx="0" cy="53502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F6D97F2-49E0-0465-F486-B2688FF22E33}"/>
              </a:ext>
            </a:extLst>
          </p:cNvPr>
          <p:cNvCxnSpPr>
            <a:cxnSpLocks/>
          </p:cNvCxnSpPr>
          <p:nvPr/>
        </p:nvCxnSpPr>
        <p:spPr>
          <a:xfrm>
            <a:off x="2630207" y="3658134"/>
            <a:ext cx="717498"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a16="http://schemas.microsoft.com/office/drawing/2014/main" id="{A3E023C9-712E-328D-37D5-3349593A8DA1}"/>
              </a:ext>
            </a:extLst>
          </p:cNvPr>
          <p:cNvPicPr>
            <a:picLocks noChangeAspect="1"/>
          </p:cNvPicPr>
          <p:nvPr/>
        </p:nvPicPr>
        <p:blipFill>
          <a:blip r:embed="rId3"/>
          <a:stretch>
            <a:fillRect/>
          </a:stretch>
        </p:blipFill>
        <p:spPr>
          <a:xfrm>
            <a:off x="664240" y="4622783"/>
            <a:ext cx="5429250" cy="1724025"/>
          </a:xfrm>
          <a:prstGeom prst="rect">
            <a:avLst/>
          </a:prstGeom>
        </p:spPr>
      </p:pic>
      <p:sp>
        <p:nvSpPr>
          <p:cNvPr id="65" name="Rectangle: Rounded Corners 64">
            <a:extLst>
              <a:ext uri="{FF2B5EF4-FFF2-40B4-BE49-F238E27FC236}">
                <a16:creationId xmlns:a16="http://schemas.microsoft.com/office/drawing/2014/main" id="{CEB9892A-DE09-7B5A-55C8-4D514E228AC3}"/>
              </a:ext>
            </a:extLst>
          </p:cNvPr>
          <p:cNvSpPr/>
          <p:nvPr/>
        </p:nvSpPr>
        <p:spPr>
          <a:xfrm>
            <a:off x="581192" y="4466312"/>
            <a:ext cx="5658984" cy="181052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1" name="Straight Arrow Connector 70">
            <a:extLst>
              <a:ext uri="{FF2B5EF4-FFF2-40B4-BE49-F238E27FC236}">
                <a16:creationId xmlns:a16="http://schemas.microsoft.com/office/drawing/2014/main" id="{C285A039-47B1-D5DF-4F3E-5ABD4A314E74}"/>
              </a:ext>
            </a:extLst>
          </p:cNvPr>
          <p:cNvCxnSpPr>
            <a:cxnSpLocks/>
          </p:cNvCxnSpPr>
          <p:nvPr/>
        </p:nvCxnSpPr>
        <p:spPr>
          <a:xfrm>
            <a:off x="1747376" y="1441438"/>
            <a:ext cx="0" cy="5333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1777B66F-CA41-896B-83F6-D9CE7E394671}"/>
              </a:ext>
            </a:extLst>
          </p:cNvPr>
          <p:cNvSpPr txBox="1"/>
          <p:nvPr/>
        </p:nvSpPr>
        <p:spPr>
          <a:xfrm>
            <a:off x="6623408" y="2152101"/>
            <a:ext cx="5428843" cy="3539430"/>
          </a:xfrm>
          <a:prstGeom prst="rect">
            <a:avLst/>
          </a:prstGeom>
          <a:noFill/>
          <a:ln w="15875">
            <a:solidFill>
              <a:srgbClr val="00B0F0"/>
            </a:solidFill>
          </a:ln>
        </p:spPr>
        <p:txBody>
          <a:bodyPr wrap="square">
            <a:spAutoFit/>
          </a:bodyPr>
          <a:lstStyle/>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Power receive at a 11 kV (or 33 kV )substation is first stepped down to 6 kV and with the help of under ground cables (called feeder lines), power flow is directed to different directions of the city. At the last level, step down transformers are used to step down the voltage form 6 kV to 400 V.</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These transformers are called distribution transformers with 400 V, star connected secondary.</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N is called the neutral and taken out from the common point of star connected secondary. Voltage between any two phases (i.e., R-Y, Y-B and B-R) is 400 V and between any phase and neutral is 230 V.</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84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CA3CD-620A-4E5E-A1C7-BBB18570C299}"/>
              </a:ext>
            </a:extLst>
          </p:cNvPr>
          <p:cNvSpPr>
            <a:spLocks noGrp="1"/>
          </p:cNvSpPr>
          <p:nvPr>
            <p:ph type="ctrTitle"/>
          </p:nvPr>
        </p:nvSpPr>
        <p:spPr>
          <a:xfrm>
            <a:off x="446533" y="1552397"/>
            <a:ext cx="7231784" cy="3654081"/>
          </a:xfrm>
        </p:spPr>
        <p:txBody>
          <a:bodyPr anchor="ctr">
            <a:normAutofit/>
          </a:bodyPr>
          <a:lstStyle/>
          <a:p>
            <a:r>
              <a:rPr lang="en-US" sz="5400" dirty="0">
                <a:solidFill>
                  <a:schemeClr val="tx2"/>
                </a:solidFill>
              </a:rPr>
              <a:t>Session outcome</a:t>
            </a:r>
          </a:p>
        </p:txBody>
      </p:sp>
      <p:sp>
        <p:nvSpPr>
          <p:cNvPr id="3" name="Subtitle 2">
            <a:extLst>
              <a:ext uri="{FF2B5EF4-FFF2-40B4-BE49-F238E27FC236}">
                <a16:creationId xmlns:a16="http://schemas.microsoft.com/office/drawing/2014/main" id="{380BEE3A-B36C-4174-A295-3E5F260225DE}"/>
              </a:ext>
            </a:extLst>
          </p:cNvPr>
          <p:cNvSpPr>
            <a:spLocks noGrp="1"/>
          </p:cNvSpPr>
          <p:nvPr>
            <p:ph type="subTitle" idx="1"/>
          </p:nvPr>
        </p:nvSpPr>
        <p:spPr>
          <a:xfrm>
            <a:off x="7678317" y="1552397"/>
            <a:ext cx="4062129" cy="3654082"/>
          </a:xfrm>
        </p:spPr>
        <p:txBody>
          <a:bodyPr anchor="ctr">
            <a:normAutofit/>
          </a:bodyPr>
          <a:lstStyle/>
          <a:p>
            <a:r>
              <a:rPr lang="en-US" sz="2800" dirty="0">
                <a:solidFill>
                  <a:srgbClr val="0070C0"/>
                </a:solidFill>
                <a:latin typeface="Agency FB" panose="020B0503020202020204" pitchFamily="34" charset="0"/>
              </a:rPr>
              <a:t>“</a:t>
            </a:r>
            <a:r>
              <a:rPr lang="en-US" sz="3200" b="0" i="0" dirty="0">
                <a:solidFill>
                  <a:srgbClr val="000000"/>
                </a:solidFill>
                <a:effectLst/>
                <a:latin typeface="Times New Roman" panose="02020603050405020304" pitchFamily="18" charset="0"/>
              </a:rPr>
              <a:t>Know the basics of the course and understand the basics of Electrical Systems in brief.</a:t>
            </a:r>
            <a:r>
              <a:rPr lang="en-US" sz="2800" dirty="0">
                <a:solidFill>
                  <a:srgbClr val="0070C0"/>
                </a:solidFill>
                <a:latin typeface="Agency FB" panose="020B0503020202020204" pitchFamily="34" charset="0"/>
              </a:rPr>
              <a:t>   ”</a:t>
            </a:r>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Footer Placeholder 12">
            <a:extLst>
              <a:ext uri="{FF2B5EF4-FFF2-40B4-BE49-F238E27FC236}">
                <a16:creationId xmlns:a16="http://schemas.microsoft.com/office/drawing/2014/main" id="{FA5C7F33-64C7-282B-E03B-CF572D454C36}"/>
              </a:ext>
            </a:extLst>
          </p:cNvPr>
          <p:cNvSpPr>
            <a:spLocks noGrp="1"/>
          </p:cNvSpPr>
          <p:nvPr>
            <p:ph type="ftr" sz="quarter" idx="11"/>
          </p:nvPr>
        </p:nvSpPr>
        <p:spPr>
          <a:xfrm>
            <a:off x="581190" y="6435453"/>
            <a:ext cx="4214092" cy="365125"/>
          </a:xfrm>
        </p:spPr>
        <p:txBody>
          <a:bodyPr/>
          <a:lstStyle/>
          <a:p>
            <a:r>
              <a:rPr lang="en-US" sz="1200" dirty="0"/>
              <a:t>Electrical &amp; Electronics System EE1002</a:t>
            </a:r>
          </a:p>
        </p:txBody>
      </p:sp>
      <p:sp>
        <p:nvSpPr>
          <p:cNvPr id="15" name="Slide Number Placeholder 14">
            <a:extLst>
              <a:ext uri="{FF2B5EF4-FFF2-40B4-BE49-F238E27FC236}">
                <a16:creationId xmlns:a16="http://schemas.microsoft.com/office/drawing/2014/main" id="{84BC8760-023A-DFC0-F205-043DD70BEA58}"/>
              </a:ext>
            </a:extLst>
          </p:cNvPr>
          <p:cNvSpPr>
            <a:spLocks noGrp="1"/>
          </p:cNvSpPr>
          <p:nvPr>
            <p:ph type="sldNum" sz="quarter" idx="12"/>
          </p:nvPr>
        </p:nvSpPr>
        <p:spPr/>
        <p:txBody>
          <a:bodyPr/>
          <a:lstStyle/>
          <a:p>
            <a:fld id="{3A98EE3D-8CD1-4C3F-BD1C-C98C9596463C}" type="slidenum">
              <a:rPr lang="en-US" smtClean="0"/>
              <a:t>2</a:t>
            </a:fld>
            <a:endParaRPr lang="en-US"/>
          </a:p>
        </p:txBody>
      </p:sp>
    </p:spTree>
    <p:extLst>
      <p:ext uri="{BB962C8B-B14F-4D97-AF65-F5344CB8AC3E}">
        <p14:creationId xmlns:p14="http://schemas.microsoft.com/office/powerpoint/2010/main" val="28625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9C19C-F167-478B-A009-173298A37173}"/>
              </a:ext>
            </a:extLst>
          </p:cNvPr>
          <p:cNvSpPr>
            <a:spLocks noGrp="1"/>
          </p:cNvSpPr>
          <p:nvPr>
            <p:ph type="ctrTitle"/>
          </p:nvPr>
        </p:nvSpPr>
        <p:spPr>
          <a:xfrm>
            <a:off x="4449960" y="1507414"/>
            <a:ext cx="7295507" cy="3703320"/>
          </a:xfrm>
        </p:spPr>
        <p:txBody>
          <a:bodyPr anchor="ctr">
            <a:normAutofit/>
          </a:bodyPr>
          <a:lstStyle/>
          <a:p>
            <a:r>
              <a:rPr lang="en-US" sz="4800" dirty="0"/>
              <a:t>Assessment </a:t>
            </a:r>
            <a:r>
              <a:rPr lang="en-US" sz="4800" dirty="0" err="1"/>
              <a:t>criteria’S</a:t>
            </a:r>
            <a:endParaRPr lang="en-US" sz="4800" dirty="0"/>
          </a:p>
        </p:txBody>
      </p:sp>
      <p:sp>
        <p:nvSpPr>
          <p:cNvPr id="3" name="Subtitle 2">
            <a:extLst>
              <a:ext uri="{FF2B5EF4-FFF2-40B4-BE49-F238E27FC236}">
                <a16:creationId xmlns:a16="http://schemas.microsoft.com/office/drawing/2014/main" id="{42A46D13-953B-48DB-B76E-3A56454FB0B4}"/>
              </a:ext>
            </a:extLst>
          </p:cNvPr>
          <p:cNvSpPr>
            <a:spLocks noGrp="1"/>
          </p:cNvSpPr>
          <p:nvPr>
            <p:ph type="subTitle" idx="1"/>
          </p:nvPr>
        </p:nvSpPr>
        <p:spPr>
          <a:xfrm>
            <a:off x="444343" y="1507414"/>
            <a:ext cx="3405762" cy="3703320"/>
          </a:xfrm>
          <a:ln w="57150">
            <a:noFill/>
          </a:ln>
        </p:spPr>
        <p:txBody>
          <a:bodyPr anchor="ctr">
            <a:normAutofit/>
          </a:bodyPr>
          <a:lstStyle/>
          <a:p>
            <a:r>
              <a:rPr lang="en-US" dirty="0">
                <a:solidFill>
                  <a:schemeClr val="tx2"/>
                </a:solidFill>
                <a:highlight>
                  <a:srgbClr val="FFFF00"/>
                </a:highlight>
              </a:rPr>
              <a:t>Assignment                    </a:t>
            </a:r>
          </a:p>
          <a:p>
            <a:r>
              <a:rPr lang="en-US" dirty="0">
                <a:solidFill>
                  <a:schemeClr val="tx2"/>
                </a:solidFill>
                <a:highlight>
                  <a:srgbClr val="FFFF00"/>
                </a:highlight>
              </a:rPr>
              <a:t>quiz                 </a:t>
            </a:r>
          </a:p>
          <a:p>
            <a:r>
              <a:rPr lang="en-US" dirty="0">
                <a:solidFill>
                  <a:schemeClr val="tx2"/>
                </a:solidFill>
                <a:highlight>
                  <a:srgbClr val="FFFF00"/>
                </a:highlight>
              </a:rPr>
              <a:t>mid term examination                  END TERM EXAMINATION                 </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Footer Placeholder 12">
            <a:extLst>
              <a:ext uri="{FF2B5EF4-FFF2-40B4-BE49-F238E27FC236}">
                <a16:creationId xmlns:a16="http://schemas.microsoft.com/office/drawing/2014/main" id="{9D26CE06-F19E-0ECF-18B4-7CF4A4B9E7E7}"/>
              </a:ext>
            </a:extLst>
          </p:cNvPr>
          <p:cNvSpPr>
            <a:spLocks noGrp="1"/>
          </p:cNvSpPr>
          <p:nvPr>
            <p:ph type="ftr" sz="quarter" idx="11"/>
          </p:nvPr>
        </p:nvSpPr>
        <p:spPr/>
        <p:txBody>
          <a:bodyPr/>
          <a:lstStyle/>
          <a:p>
            <a:r>
              <a:rPr lang="en-US"/>
              <a:t>Electrical &amp; Electronics System EE1002</a:t>
            </a:r>
          </a:p>
        </p:txBody>
      </p:sp>
      <p:sp>
        <p:nvSpPr>
          <p:cNvPr id="15" name="Slide Number Placeholder 14">
            <a:extLst>
              <a:ext uri="{FF2B5EF4-FFF2-40B4-BE49-F238E27FC236}">
                <a16:creationId xmlns:a16="http://schemas.microsoft.com/office/drawing/2014/main" id="{43B9030F-934C-E420-6E68-E24792F30E47}"/>
              </a:ext>
            </a:extLst>
          </p:cNvPr>
          <p:cNvSpPr>
            <a:spLocks noGrp="1"/>
          </p:cNvSpPr>
          <p:nvPr>
            <p:ph type="sldNum" sz="quarter" idx="12"/>
          </p:nvPr>
        </p:nvSpPr>
        <p:spPr/>
        <p:txBody>
          <a:bodyPr/>
          <a:lstStyle/>
          <a:p>
            <a:fld id="{3A98EE3D-8CD1-4C3F-BD1C-C98C9596463C}" type="slidenum">
              <a:rPr lang="en-US" smtClean="0"/>
              <a:t>3</a:t>
            </a:fld>
            <a:endParaRPr lang="en-US"/>
          </a:p>
        </p:txBody>
      </p:sp>
    </p:spTree>
    <p:extLst>
      <p:ext uri="{BB962C8B-B14F-4D97-AF65-F5344CB8AC3E}">
        <p14:creationId xmlns:p14="http://schemas.microsoft.com/office/powerpoint/2010/main" val="240547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DE6CB5B-B042-42CC-BDF4-44EECFD503B3}"/>
              </a:ext>
            </a:extLst>
          </p:cNvPr>
          <p:cNvPicPr>
            <a:picLocks noChangeAspect="1"/>
          </p:cNvPicPr>
          <p:nvPr/>
        </p:nvPicPr>
        <p:blipFill rotWithShape="1">
          <a:blip r:embed="rId2"/>
          <a:srcRect/>
          <a:stretch/>
        </p:blipFill>
        <p:spPr>
          <a:xfrm>
            <a:off x="-2" y="10"/>
            <a:ext cx="12192002" cy="6857990"/>
          </a:xfrm>
          <a:prstGeom prst="rect">
            <a:avLst/>
          </a:prstGeom>
        </p:spPr>
      </p:pic>
      <p:sp>
        <p:nvSpPr>
          <p:cNvPr id="40" name="Rectangle 39">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7EC7A8-5BE3-42D7-8870-1FF9B4A28476}"/>
              </a:ext>
            </a:extLst>
          </p:cNvPr>
          <p:cNvSpPr>
            <a:spLocks noGrp="1"/>
          </p:cNvSpPr>
          <p:nvPr>
            <p:ph type="ctrTitle"/>
          </p:nvPr>
        </p:nvSpPr>
        <p:spPr>
          <a:xfrm>
            <a:off x="5989834" y="643467"/>
            <a:ext cx="5558701" cy="3589486"/>
          </a:xfrm>
        </p:spPr>
        <p:txBody>
          <a:bodyPr anchor="t">
            <a:normAutofit/>
          </a:bodyPr>
          <a:lstStyle/>
          <a:p>
            <a:pPr algn="r"/>
            <a:r>
              <a:rPr lang="en-US" sz="4800" dirty="0">
                <a:solidFill>
                  <a:schemeClr val="bg1"/>
                </a:solidFill>
              </a:rPr>
              <a:t>PROGRAM OUTCOMES MAPPING WITH CO1</a:t>
            </a:r>
          </a:p>
        </p:txBody>
      </p:sp>
      <p:sp>
        <p:nvSpPr>
          <p:cNvPr id="3" name="Subtitle 2">
            <a:extLst>
              <a:ext uri="{FF2B5EF4-FFF2-40B4-BE49-F238E27FC236}">
                <a16:creationId xmlns:a16="http://schemas.microsoft.com/office/drawing/2014/main" id="{A74B2096-3A76-49EC-80CD-AD470FCBDD10}"/>
              </a:ext>
            </a:extLst>
          </p:cNvPr>
          <p:cNvSpPr>
            <a:spLocks noGrp="1"/>
          </p:cNvSpPr>
          <p:nvPr>
            <p:ph type="subTitle" idx="1"/>
          </p:nvPr>
        </p:nvSpPr>
        <p:spPr>
          <a:xfrm>
            <a:off x="6099055" y="4553792"/>
            <a:ext cx="5449479" cy="1663493"/>
          </a:xfrm>
        </p:spPr>
        <p:txBody>
          <a:bodyPr anchor="b">
            <a:normAutofit/>
          </a:bodyPr>
          <a:lstStyle/>
          <a:p>
            <a:pPr algn="r">
              <a:lnSpc>
                <a:spcPct val="90000"/>
              </a:lnSpc>
            </a:pPr>
            <a:r>
              <a:rPr lang="en-US" sz="1500" b="1" dirty="0">
                <a:solidFill>
                  <a:schemeClr val="bg1"/>
                </a:solidFill>
                <a:latin typeface="Times New Roman" panose="02020603050405020304" pitchFamily="18" charset="0"/>
                <a:cs typeface="Times New Roman" panose="02020603050405020304" pitchFamily="18" charset="0"/>
              </a:rPr>
              <a:t>[PO1] </a:t>
            </a:r>
          </a:p>
          <a:p>
            <a:pPr algn="r">
              <a:lnSpc>
                <a:spcPct val="90000"/>
              </a:lnSpc>
            </a:pPr>
            <a:r>
              <a:rPr lang="en-US" sz="1500" b="1" dirty="0">
                <a:solidFill>
                  <a:schemeClr val="bg1"/>
                </a:solidFill>
                <a:latin typeface="Times New Roman" panose="02020603050405020304" pitchFamily="18" charset="0"/>
                <a:cs typeface="Times New Roman" panose="02020603050405020304" pitchFamily="18" charset="0"/>
              </a:rPr>
              <a:t>Engineering Knowledge: Apply the knowledge of mathematics, science, engineering fundamentals, and an engineering specialization to the solution of complex engineering problems.</a:t>
            </a:r>
          </a:p>
          <a:p>
            <a:pPr algn="r">
              <a:lnSpc>
                <a:spcPct val="90000"/>
              </a:lnSpc>
            </a:pPr>
            <a:endParaRPr lang="en-US" sz="1500" dirty="0">
              <a:solidFill>
                <a:schemeClr val="bg1"/>
              </a:solidFill>
            </a:endParaRPr>
          </a:p>
        </p:txBody>
      </p:sp>
      <p:sp>
        <p:nvSpPr>
          <p:cNvPr id="10" name="Footer Placeholder 9">
            <a:extLst>
              <a:ext uri="{FF2B5EF4-FFF2-40B4-BE49-F238E27FC236}">
                <a16:creationId xmlns:a16="http://schemas.microsoft.com/office/drawing/2014/main" id="{BA2A4483-2520-B1A2-1BBF-9DD215EA664C}"/>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C2951402-EBAD-00FB-DCFC-7913FA79072E}"/>
              </a:ext>
            </a:extLst>
          </p:cNvPr>
          <p:cNvSpPr>
            <a:spLocks noGrp="1"/>
          </p:cNvSpPr>
          <p:nvPr>
            <p:ph type="sldNum" sz="quarter" idx="12"/>
          </p:nvPr>
        </p:nvSpPr>
        <p:spPr/>
        <p:txBody>
          <a:bodyPr/>
          <a:lstStyle/>
          <a:p>
            <a:fld id="{3A98EE3D-8CD1-4C3F-BD1C-C98C9596463C}" type="slidenum">
              <a:rPr lang="en-US" smtClean="0"/>
              <a:t>4</a:t>
            </a:fld>
            <a:endParaRPr lang="en-US"/>
          </a:p>
        </p:txBody>
      </p:sp>
    </p:spTree>
    <p:extLst>
      <p:ext uri="{BB962C8B-B14F-4D97-AF65-F5344CB8AC3E}">
        <p14:creationId xmlns:p14="http://schemas.microsoft.com/office/powerpoint/2010/main" val="301249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ubtitle 4"/>
          <p:cNvSpPr>
            <a:spLocks noGrp="1"/>
          </p:cNvSpPr>
          <p:nvPr>
            <p:ph type="subTitle" idx="1"/>
          </p:nvPr>
        </p:nvSpPr>
        <p:spPr>
          <a:xfrm>
            <a:off x="446534" y="1066800"/>
            <a:ext cx="11298933" cy="5029200"/>
          </a:xfrm>
        </p:spPr>
        <p:txBody>
          <a:bodyPr>
            <a:normAutofit/>
          </a:bodyPr>
          <a:lstStyle/>
          <a:p>
            <a:pPr algn="ctr"/>
            <a:endParaRPr lang="en-US" sz="2200" dirty="0"/>
          </a:p>
          <a:p>
            <a:pPr algn="ctr"/>
            <a:endParaRPr lang="en-US" sz="2000" dirty="0"/>
          </a:p>
          <a:p>
            <a:pPr algn="ctr"/>
            <a:r>
              <a:rPr lang="en-US" sz="2800" dirty="0"/>
              <a:t>INTRODUCTION TO COURSE </a:t>
            </a:r>
          </a:p>
          <a:p>
            <a:pPr algn="ctr"/>
            <a:r>
              <a:rPr lang="en-US" sz="2800" dirty="0"/>
              <a:t>&amp;</a:t>
            </a:r>
          </a:p>
          <a:p>
            <a:pPr algn="ctr" defTabSz="457200">
              <a:spcBef>
                <a:spcPct val="20000"/>
              </a:spcBef>
              <a:spcAft>
                <a:spcPts val="600"/>
              </a:spcAft>
              <a:buClr>
                <a:schemeClr val="accent1"/>
              </a:buClr>
              <a:buSzPct val="92000"/>
            </a:pPr>
            <a:r>
              <a:rPr lang="en-IN" sz="2800" cap="all" dirty="0">
                <a:solidFill>
                  <a:schemeClr val="accent1"/>
                </a:solidFill>
              </a:rPr>
              <a:t>BASIC OVERVIEW OF ELECTRICAL SYSTEMS </a:t>
            </a:r>
          </a:p>
          <a:p>
            <a:pPr algn="ctr"/>
            <a:endParaRPr lang="en-US" sz="2200" dirty="0"/>
          </a:p>
          <a:p>
            <a:pPr algn="ctr"/>
            <a:endParaRPr lang="en-US" sz="2800" dirty="0"/>
          </a:p>
          <a:p>
            <a:pPr algn="ctr"/>
            <a:r>
              <a:rPr lang="en-US" sz="2800" dirty="0"/>
              <a:t>Lecture  No. 1 </a:t>
            </a:r>
          </a:p>
        </p:txBody>
      </p:sp>
      <p:sp>
        <p:nvSpPr>
          <p:cNvPr id="10" name="Footer Placeholder 9">
            <a:extLst>
              <a:ext uri="{FF2B5EF4-FFF2-40B4-BE49-F238E27FC236}">
                <a16:creationId xmlns:a16="http://schemas.microsoft.com/office/drawing/2014/main" id="{346BD167-A1F6-0053-2933-CEC06FF8BEE4}"/>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BEEC92FF-ED24-ABCA-82F4-551405221789}"/>
              </a:ext>
            </a:extLst>
          </p:cNvPr>
          <p:cNvSpPr>
            <a:spLocks noGrp="1"/>
          </p:cNvSpPr>
          <p:nvPr>
            <p:ph type="sldNum" sz="quarter" idx="12"/>
          </p:nvPr>
        </p:nvSpPr>
        <p:spPr/>
        <p:txBody>
          <a:bodyPr/>
          <a:lstStyle/>
          <a:p>
            <a:fld id="{3A98EE3D-8CD1-4C3F-BD1C-C98C9596463C}" type="slidenum">
              <a:rPr lang="en-US" smtClean="0"/>
              <a:t>5</a:t>
            </a:fld>
            <a:endParaRPr lang="en-US"/>
          </a:p>
        </p:txBody>
      </p:sp>
    </p:spTree>
    <p:extLst>
      <p:ext uri="{BB962C8B-B14F-4D97-AF65-F5344CB8AC3E}">
        <p14:creationId xmlns:p14="http://schemas.microsoft.com/office/powerpoint/2010/main" val="104602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4024" y="5976349"/>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p:cNvSpPr txBox="1">
            <a:spLocks/>
          </p:cNvSpPr>
          <p:nvPr/>
        </p:nvSpPr>
        <p:spPr>
          <a:xfrm>
            <a:off x="1752600" y="990600"/>
            <a:ext cx="8686800" cy="5410200"/>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3000" b="1" u="sng" dirty="0"/>
              <a:t>Contents</a:t>
            </a:r>
          </a:p>
          <a:p>
            <a:endParaRPr lang="en-US" sz="1100" dirty="0"/>
          </a:p>
          <a:p>
            <a:endParaRPr lang="en-US" sz="1000" i="1" dirty="0"/>
          </a:p>
          <a:p>
            <a:pPr defTabSz="342900"/>
            <a:r>
              <a:rPr lang="en-US" sz="2400" i="1" dirty="0"/>
              <a:t>	</a:t>
            </a:r>
            <a:r>
              <a:rPr lang="en-US" sz="2400" b="1" dirty="0"/>
              <a:t>Topic</a:t>
            </a:r>
            <a:r>
              <a:rPr lang="en-US" sz="2200" b="1" dirty="0"/>
              <a:t>:</a:t>
            </a:r>
          </a:p>
          <a:p>
            <a:endParaRPr lang="en-US" sz="2200" dirty="0"/>
          </a:p>
          <a:p>
            <a:r>
              <a:rPr lang="en-US" sz="2200" dirty="0"/>
              <a:t>		</a:t>
            </a:r>
            <a:r>
              <a:rPr lang="en-US" sz="2000" dirty="0"/>
              <a:t>1. </a:t>
            </a:r>
            <a:r>
              <a:rPr lang="en-IN" sz="2000" dirty="0"/>
              <a:t>INTODUCTION TO COURSE</a:t>
            </a:r>
            <a:endParaRPr lang="en-US" sz="2000" dirty="0"/>
          </a:p>
          <a:p>
            <a:r>
              <a:rPr lang="en-US" sz="2000" dirty="0"/>
              <a:t>		2. </a:t>
            </a:r>
            <a:r>
              <a:rPr lang="en-IN" sz="2000" cap="all" dirty="0">
                <a:solidFill>
                  <a:schemeClr val="accent1"/>
                </a:solidFill>
              </a:rPr>
              <a:t>BASIC OVERVIEW OF ELECTRICAL SYSTEMS </a:t>
            </a:r>
          </a:p>
          <a:p>
            <a:endParaRPr lang="en-IN" sz="2000" dirty="0"/>
          </a:p>
          <a:p>
            <a:r>
              <a:rPr lang="en-IN" sz="2000" dirty="0"/>
              <a:t>		</a:t>
            </a:r>
            <a:endParaRPr lang="en-US" sz="2000" dirty="0"/>
          </a:p>
        </p:txBody>
      </p:sp>
      <p:sp>
        <p:nvSpPr>
          <p:cNvPr id="9" name="Footer Placeholder 8">
            <a:extLst>
              <a:ext uri="{FF2B5EF4-FFF2-40B4-BE49-F238E27FC236}">
                <a16:creationId xmlns:a16="http://schemas.microsoft.com/office/drawing/2014/main" id="{5104F09D-CE7B-8CAE-931F-2E00A6DFD910}"/>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D9C3BC36-B797-3306-B81A-EE108C62ACA2}"/>
              </a:ext>
            </a:extLst>
          </p:cNvPr>
          <p:cNvSpPr>
            <a:spLocks noGrp="1"/>
          </p:cNvSpPr>
          <p:nvPr>
            <p:ph type="sldNum" sz="quarter" idx="12"/>
          </p:nvPr>
        </p:nvSpPr>
        <p:spPr/>
        <p:txBody>
          <a:bodyPr/>
          <a:lstStyle/>
          <a:p>
            <a:fld id="{3A98EE3D-8CD1-4C3F-BD1C-C98C9596463C}" type="slidenum">
              <a:rPr lang="en-US" smtClean="0"/>
              <a:t>6</a:t>
            </a:fld>
            <a:endParaRPr lang="en-US"/>
          </a:p>
        </p:txBody>
      </p:sp>
    </p:spTree>
    <p:extLst>
      <p:ext uri="{BB962C8B-B14F-4D97-AF65-F5344CB8AC3E}">
        <p14:creationId xmlns:p14="http://schemas.microsoft.com/office/powerpoint/2010/main" val="221676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7</a:t>
            </a:fld>
            <a:endParaRPr lang="en-US"/>
          </a:p>
        </p:txBody>
      </p:sp>
      <p:sp>
        <p:nvSpPr>
          <p:cNvPr id="2" name="TextBox 1">
            <a:extLst>
              <a:ext uri="{FF2B5EF4-FFF2-40B4-BE49-F238E27FC236}">
                <a16:creationId xmlns:a16="http://schemas.microsoft.com/office/drawing/2014/main" id="{D2D49184-38BE-D572-D6E7-8F4BF2C4077A}"/>
              </a:ext>
            </a:extLst>
          </p:cNvPr>
          <p:cNvSpPr txBox="1"/>
          <p:nvPr/>
        </p:nvSpPr>
        <p:spPr>
          <a:xfrm>
            <a:off x="773237" y="1893476"/>
            <a:ext cx="10403844" cy="369332"/>
          </a:xfrm>
          <a:prstGeom prst="rect">
            <a:avLst/>
          </a:prstGeom>
          <a:noFill/>
        </p:spPr>
        <p:txBody>
          <a:bodyPr wrap="square" rtlCol="0">
            <a:spAutoFit/>
          </a:bodyPr>
          <a:lstStyle/>
          <a:p>
            <a:r>
              <a:rPr lang="en-IN" sz="1800" i="1" dirty="0"/>
              <a:t>Link for Course Handout</a:t>
            </a:r>
          </a:p>
        </p:txBody>
      </p:sp>
      <p:sp>
        <p:nvSpPr>
          <p:cNvPr id="13" name="TextBox 12">
            <a:extLst>
              <a:ext uri="{FF2B5EF4-FFF2-40B4-BE49-F238E27FC236}">
                <a16:creationId xmlns:a16="http://schemas.microsoft.com/office/drawing/2014/main" id="{942B560B-6AEE-38DE-23D3-5E918525BCBD}"/>
              </a:ext>
            </a:extLst>
          </p:cNvPr>
          <p:cNvSpPr txBox="1"/>
          <p:nvPr/>
        </p:nvSpPr>
        <p:spPr>
          <a:xfrm>
            <a:off x="2042808" y="624339"/>
            <a:ext cx="6877455" cy="523220"/>
          </a:xfrm>
          <a:prstGeom prst="rect">
            <a:avLst/>
          </a:prstGeom>
          <a:noFill/>
        </p:spPr>
        <p:txBody>
          <a:bodyPr wrap="square" rtlCol="0">
            <a:spAutoFit/>
          </a:bodyPr>
          <a:lstStyle/>
          <a:p>
            <a:pPr algn="ctr" defTabSz="457200">
              <a:spcBef>
                <a:spcPct val="20000"/>
              </a:spcBef>
              <a:spcAft>
                <a:spcPts val="600"/>
              </a:spcAft>
              <a:buClr>
                <a:schemeClr val="accent1"/>
              </a:buClr>
              <a:buSzPct val="92000"/>
            </a:pPr>
            <a:r>
              <a:rPr lang="en-IN" sz="2800" cap="all" dirty="0">
                <a:solidFill>
                  <a:schemeClr val="accent1"/>
                </a:solidFill>
              </a:rPr>
              <a:t>1. COURSE OVERVIEW</a:t>
            </a:r>
          </a:p>
        </p:txBody>
      </p:sp>
    </p:spTree>
    <p:extLst>
      <p:ext uri="{BB962C8B-B14F-4D97-AF65-F5344CB8AC3E}">
        <p14:creationId xmlns:p14="http://schemas.microsoft.com/office/powerpoint/2010/main" val="315141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8</a:t>
            </a:fld>
            <a:endParaRPr lang="en-US"/>
          </a:p>
        </p:txBody>
      </p:sp>
      <p:sp>
        <p:nvSpPr>
          <p:cNvPr id="2" name="TextBox 1">
            <a:extLst>
              <a:ext uri="{FF2B5EF4-FFF2-40B4-BE49-F238E27FC236}">
                <a16:creationId xmlns:a16="http://schemas.microsoft.com/office/drawing/2014/main" id="{D2D49184-38BE-D572-D6E7-8F4BF2C4077A}"/>
              </a:ext>
            </a:extLst>
          </p:cNvPr>
          <p:cNvSpPr txBox="1"/>
          <p:nvPr/>
        </p:nvSpPr>
        <p:spPr>
          <a:xfrm>
            <a:off x="753782" y="4364301"/>
            <a:ext cx="10403844" cy="1477328"/>
          </a:xfrm>
          <a:prstGeom prst="rect">
            <a:avLst/>
          </a:prstGeom>
          <a:noFill/>
        </p:spPr>
        <p:txBody>
          <a:bodyPr wrap="square" rtlCol="0">
            <a:spAutoFit/>
          </a:bodyPr>
          <a:lstStyle/>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later half of eighties, in nineteenth century, an electrical power system with 3- phase, 50 Hz A.C generation, transmission and distribution networks came into existence</a:t>
            </a:r>
          </a:p>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With adoption of </a:t>
            </a:r>
            <a:r>
              <a:rPr lang="en-US" sz="1600" dirty="0" err="1">
                <a:latin typeface="Times New Roman" panose="02020603050405020304" pitchFamily="18" charset="0"/>
                <a:cs typeface="Times New Roman" panose="02020603050405020304" pitchFamily="18" charset="0"/>
              </a:rPr>
              <a:t>a.c</a:t>
            </a:r>
            <a:r>
              <a:rPr lang="en-US" sz="1600" dirty="0">
                <a:latin typeface="Times New Roman" panose="02020603050405020304" pitchFamily="18" charset="0"/>
                <a:cs typeface="Times New Roman" panose="02020603050405020304" pitchFamily="18" charset="0"/>
              </a:rPr>
              <a:t> system, transmission of large power (MW) at higher transmission voltage become a reality. Level of voltage could be changed virtually to any other desired level with transformers – which was not impossible with D.C system.</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26AD50B-2156-CB93-1376-CC72FF7D0894}"/>
              </a:ext>
            </a:extLst>
          </p:cNvPr>
          <p:cNvSpPr txBox="1"/>
          <p:nvPr/>
        </p:nvSpPr>
        <p:spPr>
          <a:xfrm>
            <a:off x="753782" y="1706438"/>
            <a:ext cx="10389139" cy="2523768"/>
          </a:xfrm>
          <a:prstGeom prst="rect">
            <a:avLst/>
          </a:prstGeom>
          <a:noFill/>
        </p:spPr>
        <p:txBody>
          <a:bodyPr wrap="square" rtlCol="0">
            <a:spAutoFit/>
          </a:bodyPr>
          <a:lstStyle/>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Basic idea of generation Prior to the discovery of Faraday’s Laws of electromagnetic discussion, electrical power was available from batteries with limited voltage and current levels. </a:t>
            </a:r>
          </a:p>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D.C generators were developed first to generate power in bulk. However, due to limitation of the D.C machine to generate voltage beyond few hundred volts, it was not economical to transmit large amount of power over a long distance. For a given amount of power, the current magnitude (I = P/V), </a:t>
            </a:r>
          </a:p>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hence section of the copper conductor will be large. Thus generation, transmission and distribution of </a:t>
            </a:r>
            <a:r>
              <a:rPr lang="en-US" sz="1600" dirty="0" err="1">
                <a:latin typeface="Times New Roman" panose="02020603050405020304" pitchFamily="18" charset="0"/>
                <a:cs typeface="Times New Roman" panose="02020603050405020304" pitchFamily="18" charset="0"/>
              </a:rPr>
              <a:t>d.c</a:t>
            </a:r>
            <a:r>
              <a:rPr lang="en-US" sz="1600" dirty="0">
                <a:latin typeface="Times New Roman" panose="02020603050405020304" pitchFamily="18" charset="0"/>
                <a:cs typeface="Times New Roman" panose="02020603050405020304" pitchFamily="18" charset="0"/>
              </a:rPr>
              <a:t> power were restricted to area of few kilometer radius with no interconnections between generating plants. </a:t>
            </a:r>
          </a:p>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Therefore, area specific generating stations along with its distribution networks had to be used.</a:t>
            </a:r>
          </a:p>
        </p:txBody>
      </p:sp>
      <p:sp>
        <p:nvSpPr>
          <p:cNvPr id="12" name="Content Placeholder 2">
            <a:extLst>
              <a:ext uri="{FF2B5EF4-FFF2-40B4-BE49-F238E27FC236}">
                <a16:creationId xmlns:a16="http://schemas.microsoft.com/office/drawing/2014/main" id="{23D8B680-D577-8C20-E583-9AE317A0E534}"/>
              </a:ext>
            </a:extLst>
          </p:cNvPr>
          <p:cNvSpPr txBox="1">
            <a:spLocks/>
          </p:cNvSpPr>
          <p:nvPr/>
        </p:nvSpPr>
        <p:spPr>
          <a:xfrm>
            <a:off x="-1176204" y="1279261"/>
            <a:ext cx="8686800" cy="533299"/>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2200" dirty="0"/>
              <a:t>2.1 Changeover from DC TO AC SYSTEM</a:t>
            </a:r>
          </a:p>
          <a:p>
            <a:pPr algn="ctr"/>
            <a:endParaRPr lang="en-US" sz="1100" dirty="0"/>
          </a:p>
          <a:p>
            <a:endParaRPr lang="en-US" sz="1000" i="1" dirty="0"/>
          </a:p>
          <a:p>
            <a:pPr defTabSz="342900"/>
            <a:endParaRPr lang="en-US" sz="2000" dirty="0"/>
          </a:p>
        </p:txBody>
      </p:sp>
      <p:sp>
        <p:nvSpPr>
          <p:cNvPr id="13" name="TextBox 12">
            <a:extLst>
              <a:ext uri="{FF2B5EF4-FFF2-40B4-BE49-F238E27FC236}">
                <a16:creationId xmlns:a16="http://schemas.microsoft.com/office/drawing/2014/main" id="{942B560B-6AEE-38DE-23D3-5E918525BCBD}"/>
              </a:ext>
            </a:extLst>
          </p:cNvPr>
          <p:cNvSpPr txBox="1"/>
          <p:nvPr/>
        </p:nvSpPr>
        <p:spPr>
          <a:xfrm>
            <a:off x="2918297" y="621946"/>
            <a:ext cx="7333741" cy="523220"/>
          </a:xfrm>
          <a:prstGeom prst="rect">
            <a:avLst/>
          </a:prstGeom>
          <a:noFill/>
        </p:spPr>
        <p:txBody>
          <a:bodyPr wrap="square" rtlCol="0">
            <a:spAutoFit/>
          </a:bodyPr>
          <a:lstStyle/>
          <a:p>
            <a:pPr algn="ctr" defTabSz="457200">
              <a:spcBef>
                <a:spcPct val="20000"/>
              </a:spcBef>
              <a:spcAft>
                <a:spcPts val="600"/>
              </a:spcAft>
              <a:buClr>
                <a:schemeClr val="accent1"/>
              </a:buClr>
              <a:buSzPct val="92000"/>
            </a:pPr>
            <a:r>
              <a:rPr lang="en-IN" sz="2800" cap="all" dirty="0">
                <a:solidFill>
                  <a:schemeClr val="accent1"/>
                </a:solidFill>
              </a:rPr>
              <a:t>2. BASIC OVERVIEW OF ELECTRICAL SYSTEMS </a:t>
            </a:r>
          </a:p>
        </p:txBody>
      </p:sp>
    </p:spTree>
    <p:extLst>
      <p:ext uri="{BB962C8B-B14F-4D97-AF65-F5344CB8AC3E}">
        <p14:creationId xmlns:p14="http://schemas.microsoft.com/office/powerpoint/2010/main" val="418366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p:cNvSpPr txBox="1">
            <a:spLocks/>
          </p:cNvSpPr>
          <p:nvPr/>
        </p:nvSpPr>
        <p:spPr>
          <a:xfrm>
            <a:off x="581192" y="770396"/>
            <a:ext cx="8686800" cy="533299"/>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IN" sz="2200" dirty="0"/>
              <a:t>2.2 TRANSMISSION system</a:t>
            </a:r>
          </a:p>
          <a:p>
            <a:pPr algn="ctr"/>
            <a:endParaRPr lang="en-US" sz="1100" dirty="0"/>
          </a:p>
          <a:p>
            <a:endParaRPr lang="en-US" sz="1000" i="1" dirty="0"/>
          </a:p>
          <a:p>
            <a:pPr defTabSz="342900"/>
            <a:endParaRPr lang="en-US" sz="2000" dirty="0"/>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9</a:t>
            </a:fld>
            <a:endParaRPr lang="en-US"/>
          </a:p>
        </p:txBody>
      </p:sp>
      <p:pic>
        <p:nvPicPr>
          <p:cNvPr id="3" name="Picture 2">
            <a:extLst>
              <a:ext uri="{FF2B5EF4-FFF2-40B4-BE49-F238E27FC236}">
                <a16:creationId xmlns:a16="http://schemas.microsoft.com/office/drawing/2014/main" id="{DB2617E3-5696-EE92-5A5D-B103643D84FC}"/>
              </a:ext>
            </a:extLst>
          </p:cNvPr>
          <p:cNvPicPr>
            <a:picLocks noChangeAspect="1"/>
          </p:cNvPicPr>
          <p:nvPr/>
        </p:nvPicPr>
        <p:blipFill>
          <a:blip r:embed="rId2"/>
          <a:stretch>
            <a:fillRect/>
          </a:stretch>
        </p:blipFill>
        <p:spPr>
          <a:xfrm>
            <a:off x="7986781" y="1586031"/>
            <a:ext cx="3631779" cy="3190249"/>
          </a:xfrm>
          <a:prstGeom prst="rect">
            <a:avLst/>
          </a:prstGeom>
        </p:spPr>
      </p:pic>
      <p:pic>
        <p:nvPicPr>
          <p:cNvPr id="8" name="Picture 7">
            <a:extLst>
              <a:ext uri="{FF2B5EF4-FFF2-40B4-BE49-F238E27FC236}">
                <a16:creationId xmlns:a16="http://schemas.microsoft.com/office/drawing/2014/main" id="{4714503C-0D7B-90FB-7D82-7FFC366D0DDD}"/>
              </a:ext>
            </a:extLst>
          </p:cNvPr>
          <p:cNvPicPr>
            <a:picLocks noChangeAspect="1"/>
          </p:cNvPicPr>
          <p:nvPr/>
        </p:nvPicPr>
        <p:blipFill>
          <a:blip r:embed="rId3"/>
          <a:stretch>
            <a:fillRect/>
          </a:stretch>
        </p:blipFill>
        <p:spPr>
          <a:xfrm>
            <a:off x="954846" y="2852926"/>
            <a:ext cx="4376642" cy="1529888"/>
          </a:xfrm>
          <a:prstGeom prst="rect">
            <a:avLst/>
          </a:prstGeom>
        </p:spPr>
      </p:pic>
      <p:sp>
        <p:nvSpPr>
          <p:cNvPr id="12" name="TextBox 11">
            <a:extLst>
              <a:ext uri="{FF2B5EF4-FFF2-40B4-BE49-F238E27FC236}">
                <a16:creationId xmlns:a16="http://schemas.microsoft.com/office/drawing/2014/main" id="{5835CED1-0B75-FFB5-331C-E300B33F5D5E}"/>
              </a:ext>
            </a:extLst>
          </p:cNvPr>
          <p:cNvSpPr txBox="1"/>
          <p:nvPr/>
        </p:nvSpPr>
        <p:spPr>
          <a:xfrm>
            <a:off x="581192" y="1272489"/>
            <a:ext cx="6917210" cy="1600438"/>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Consider a generating station producing 120 MW power and power is to be transmitted over a large distance.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Let the voltage generated (line to line) at the alternator be 10 kV.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transmit 120 MW of power at 10 kV, current in the transmission line is calculated as,</a:t>
            </a:r>
          </a:p>
          <a:p>
            <a:endParaRPr lang="en-IN" dirty="0"/>
          </a:p>
        </p:txBody>
      </p:sp>
      <p:sp>
        <p:nvSpPr>
          <p:cNvPr id="13" name="TextBox 12">
            <a:extLst>
              <a:ext uri="{FF2B5EF4-FFF2-40B4-BE49-F238E27FC236}">
                <a16:creationId xmlns:a16="http://schemas.microsoft.com/office/drawing/2014/main" id="{BC3610F7-1FDF-EF03-5547-75D33C7F9D98}"/>
              </a:ext>
            </a:extLst>
          </p:cNvPr>
          <p:cNvSpPr txBox="1"/>
          <p:nvPr/>
        </p:nvSpPr>
        <p:spPr>
          <a:xfrm>
            <a:off x="736833" y="4856469"/>
            <a:ext cx="6753463" cy="1077218"/>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If transmission voltage is selected 400 kV, current in the line would be only 261.5 A.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Cross sectional area of the transmission line (copper conductor) will now be much smaller compared to 10 kV transmission voltage.</a:t>
            </a:r>
            <a:endParaRPr lang="en-IN" dirty="0"/>
          </a:p>
        </p:txBody>
      </p:sp>
      <p:sp>
        <p:nvSpPr>
          <p:cNvPr id="14" name="TextBox 13">
            <a:extLst>
              <a:ext uri="{FF2B5EF4-FFF2-40B4-BE49-F238E27FC236}">
                <a16:creationId xmlns:a16="http://schemas.microsoft.com/office/drawing/2014/main" id="{34074A07-084A-4C57-81CF-28FD07CCF693}"/>
              </a:ext>
            </a:extLst>
          </p:cNvPr>
          <p:cNvSpPr txBox="1"/>
          <p:nvPr/>
        </p:nvSpPr>
        <p:spPr>
          <a:xfrm>
            <a:off x="8784853" y="5159919"/>
            <a:ext cx="2217907"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Transmission Tower</a:t>
            </a:r>
          </a:p>
        </p:txBody>
      </p:sp>
    </p:spTree>
    <p:extLst>
      <p:ext uri="{BB962C8B-B14F-4D97-AF65-F5344CB8AC3E}">
        <p14:creationId xmlns:p14="http://schemas.microsoft.com/office/powerpoint/2010/main" val="1696552848"/>
      </p:ext>
    </p:extLst>
  </p:cSld>
  <p:clrMapOvr>
    <a:masterClrMapping/>
  </p:clrMapOvr>
</p:sld>
</file>

<file path=ppt/theme/theme1.xml><?xml version="1.0" encoding="utf-8"?>
<a:theme xmlns:a="http://schemas.openxmlformats.org/drawingml/2006/main" name="DividendVTI">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905</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Abadi Extra Light</vt:lpstr>
      <vt:lpstr>Agency FB</vt:lpstr>
      <vt:lpstr>Calibri</vt:lpstr>
      <vt:lpstr>Franklin Gothic Book</vt:lpstr>
      <vt:lpstr>Franklin Gothic Medium</vt:lpstr>
      <vt:lpstr>Times New Roman</vt:lpstr>
      <vt:lpstr>Wingdings</vt:lpstr>
      <vt:lpstr>Wingdings 2</vt:lpstr>
      <vt:lpstr>DividendVTI</vt:lpstr>
      <vt:lpstr>   Course name: Electrical &amp; Electronics System (EE1002)</vt:lpstr>
      <vt:lpstr>Session outcome</vt:lpstr>
      <vt:lpstr>Assessment criteria’S</vt:lpstr>
      <vt:lpstr>PROGRAM OUTCOMES MAPPING WITH CO1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basic mechanical engineering</dc:title>
  <dc:creator>Ritesh Singh [MU - Jaipur]</dc:creator>
  <cp:lastModifiedBy>Vishnu Goyal [MU - Jaipur]</cp:lastModifiedBy>
  <cp:revision>104</cp:revision>
  <dcterms:created xsi:type="dcterms:W3CDTF">2020-07-26T08:21:32Z</dcterms:created>
  <dcterms:modified xsi:type="dcterms:W3CDTF">2023-08-20T06:53:44Z</dcterms:modified>
</cp:coreProperties>
</file>