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notesMasterIdLst>
    <p:notesMasterId r:id="rId13"/>
  </p:notesMasterIdLst>
  <p:handoutMasterIdLst>
    <p:handoutMasterId r:id="rId14"/>
  </p:handoutMasterIdLst>
  <p:sldIdLst>
    <p:sldId id="256" r:id="rId2"/>
    <p:sldId id="257" r:id="rId3"/>
    <p:sldId id="258" r:id="rId4"/>
    <p:sldId id="259" r:id="rId5"/>
    <p:sldId id="276" r:id="rId6"/>
    <p:sldId id="277" r:id="rId7"/>
    <p:sldId id="300" r:id="rId8"/>
    <p:sldId id="303" r:id="rId9"/>
    <p:sldId id="302" r:id="rId10"/>
    <p:sldId id="304" r:id="rId11"/>
    <p:sldId id="30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D70A2DF-7A84-470E-B691-72560C5A166C}" v="15" dt="2023-08-20T06:03:38.2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88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BEA9354-8F7B-AB2B-5816-315C349FDBC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School of Electrical, Electronics &amp; Communication Engineering</a:t>
            </a:r>
          </a:p>
        </p:txBody>
      </p:sp>
      <p:sp>
        <p:nvSpPr>
          <p:cNvPr id="3" name="Date Placeholder 2">
            <a:extLst>
              <a:ext uri="{FF2B5EF4-FFF2-40B4-BE49-F238E27FC236}">
                <a16:creationId xmlns:a16="http://schemas.microsoft.com/office/drawing/2014/main" id="{4F3EE6BE-AB4E-E70C-1AEC-F5927FE6F8E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1C59637-E6AF-4FE5-9805-20E237C3A76A}" type="datetime1">
              <a:rPr lang="en-IN" smtClean="0"/>
              <a:t>20-08-2023</a:t>
            </a:fld>
            <a:endParaRPr lang="en-US"/>
          </a:p>
        </p:txBody>
      </p:sp>
      <p:sp>
        <p:nvSpPr>
          <p:cNvPr id="4" name="Footer Placeholder 3">
            <a:extLst>
              <a:ext uri="{FF2B5EF4-FFF2-40B4-BE49-F238E27FC236}">
                <a16:creationId xmlns:a16="http://schemas.microsoft.com/office/drawing/2014/main" id="{9F37CFA0-5D4E-B28D-44E8-5552089DC6F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Electrical &amp; Electronics System EE1002</a:t>
            </a:r>
          </a:p>
        </p:txBody>
      </p:sp>
      <p:sp>
        <p:nvSpPr>
          <p:cNvPr id="5" name="Slide Number Placeholder 4">
            <a:extLst>
              <a:ext uri="{FF2B5EF4-FFF2-40B4-BE49-F238E27FC236}">
                <a16:creationId xmlns:a16="http://schemas.microsoft.com/office/drawing/2014/main" id="{7F209C44-3473-3C35-7926-DBF17C87F76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316C15-81E5-492B-943C-96D9B16D671A}" type="slidenum">
              <a:rPr lang="en-US" smtClean="0"/>
              <a:t>‹#›</a:t>
            </a:fld>
            <a:endParaRPr lang="en-US"/>
          </a:p>
        </p:txBody>
      </p:sp>
    </p:spTree>
    <p:extLst>
      <p:ext uri="{BB962C8B-B14F-4D97-AF65-F5344CB8AC3E}">
        <p14:creationId xmlns:p14="http://schemas.microsoft.com/office/powerpoint/2010/main" val="2513636705"/>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School of Electrical, Electronics &amp; Communication Engineering</a:t>
            </a:r>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7AD853-9C5F-4B5F-919F-C4EAF0FB58FE}" type="datetime1">
              <a:rPr lang="en-IN" smtClean="0"/>
              <a:t>20-08-2023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IN"/>
              <a:t>Electrical &amp; Electronics System EE1002</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956E9-3E95-4FDB-82B8-96CCCAC38BEF}" type="slidenum">
              <a:rPr lang="en-IN" smtClean="0"/>
              <a:t>‹#›</a:t>
            </a:fld>
            <a:endParaRPr lang="en-IN"/>
          </a:p>
        </p:txBody>
      </p:sp>
    </p:spTree>
    <p:extLst>
      <p:ext uri="{BB962C8B-B14F-4D97-AF65-F5344CB8AC3E}">
        <p14:creationId xmlns:p14="http://schemas.microsoft.com/office/powerpoint/2010/main" val="4121372997"/>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r>
              <a:rPr lang="en-US"/>
              <a:t>School of Electrical, Electronics &amp; Communication Engineering</a:t>
            </a:r>
            <a:endParaRPr lang="en-IN"/>
          </a:p>
        </p:txBody>
      </p:sp>
    </p:spTree>
    <p:extLst>
      <p:ext uri="{BB962C8B-B14F-4D97-AF65-F5344CB8AC3E}">
        <p14:creationId xmlns:p14="http://schemas.microsoft.com/office/powerpoint/2010/main" val="40804428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A2700D5A-969B-4B1E-9245-4F3E7A1E359D}" type="datetime1">
              <a:rPr lang="en-US" smtClean="0"/>
              <a:t>8/20/2023</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r>
              <a:rPr lang="en-US"/>
              <a:t>Electrical &amp; Electronics System EE1002</a:t>
            </a:r>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601733898"/>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F75EAF49-8678-46F3-8795-218214E8C458}" type="datetime1">
              <a:rPr lang="en-US" smtClean="0"/>
              <a:t>8/20/2023</a:t>
            </a:fld>
            <a:endParaRPr lang="en-US"/>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r>
              <a:rPr lang="en-US"/>
              <a:t>Electrical &amp; Electronics System EE1002</a:t>
            </a:r>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39861122"/>
      </p:ext>
    </p:extLst>
  </p:cSld>
  <p:clrMap bg1="lt1" tx1="dk1" bg2="lt2" tx2="dk2" accent1="accent1" accent2="accent2" accent3="accent3" accent4="accent4" accent5="accent5" accent6="accent6" hlink="hlink" folHlink="folHlink"/>
  <p:sldLayoutIdLst>
    <p:sldLayoutId id="2147483802" r:id="rId1"/>
  </p:sldLayoutIdLst>
  <p:hf hd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38733D19-FF76-4DF6-985F-DB050AF87F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C39E7D-C549-4EF1-9B69-5A83062E23EC}"/>
              </a:ext>
            </a:extLst>
          </p:cNvPr>
          <p:cNvSpPr>
            <a:spLocks noGrp="1"/>
          </p:cNvSpPr>
          <p:nvPr>
            <p:ph type="ctrTitle"/>
          </p:nvPr>
        </p:nvSpPr>
        <p:spPr>
          <a:xfrm>
            <a:off x="238199" y="3643976"/>
            <a:ext cx="10993549" cy="550687"/>
          </a:xfrm>
        </p:spPr>
        <p:txBody>
          <a:bodyPr>
            <a:normAutofit fontScale="90000"/>
          </a:bodyPr>
          <a:lstStyle/>
          <a:p>
            <a:pPr algn="ctr"/>
            <a:r>
              <a:rPr lang="en-US" dirty="0"/>
              <a:t>   </a:t>
            </a:r>
            <a:r>
              <a:rPr lang="en-US" sz="3100" dirty="0"/>
              <a:t>Course name: Electrical &amp; Electronics System (EE1002)</a:t>
            </a:r>
          </a:p>
        </p:txBody>
      </p:sp>
      <p:sp>
        <p:nvSpPr>
          <p:cNvPr id="3" name="Subtitle 2">
            <a:extLst>
              <a:ext uri="{FF2B5EF4-FFF2-40B4-BE49-F238E27FC236}">
                <a16:creationId xmlns:a16="http://schemas.microsoft.com/office/drawing/2014/main" id="{D6020E74-3AC4-4B9C-82CD-211A6006A463}"/>
              </a:ext>
            </a:extLst>
          </p:cNvPr>
          <p:cNvSpPr>
            <a:spLocks noGrp="1"/>
          </p:cNvSpPr>
          <p:nvPr>
            <p:ph type="subTitle" idx="1"/>
          </p:nvPr>
        </p:nvSpPr>
        <p:spPr>
          <a:xfrm>
            <a:off x="520511" y="4194663"/>
            <a:ext cx="11224956" cy="2534212"/>
          </a:xfrm>
          <a:solidFill>
            <a:schemeClr val="accent1">
              <a:lumMod val="20000"/>
              <a:lumOff val="80000"/>
            </a:schemeClr>
          </a:solidFill>
          <a:ln>
            <a:solidFill>
              <a:srgbClr val="0070C0"/>
            </a:solidFill>
          </a:ln>
        </p:spPr>
        <p:txBody>
          <a:bodyPr>
            <a:noAutofit/>
          </a:bodyPr>
          <a:lstStyle/>
          <a:p>
            <a:r>
              <a:rPr lang="en-US" b="1" dirty="0">
                <a:solidFill>
                  <a:schemeClr val="tx1"/>
                </a:solidFill>
                <a:latin typeface="Abadi Extra Light" panose="020B0604020202020204" pitchFamily="34" charset="0"/>
              </a:rPr>
              <a:t>Course code          	:   EE 1002</a:t>
            </a:r>
          </a:p>
          <a:p>
            <a:r>
              <a:rPr lang="en-US" b="1" dirty="0">
                <a:solidFill>
                  <a:schemeClr val="tx1"/>
                </a:solidFill>
                <a:latin typeface="Abadi Extra Light" panose="020B0604020202020204" pitchFamily="34" charset="0"/>
              </a:rPr>
              <a:t>lecture series no 	:   02 (one)</a:t>
            </a:r>
          </a:p>
          <a:p>
            <a:r>
              <a:rPr lang="en-US" b="1" dirty="0">
                <a:solidFill>
                  <a:schemeClr val="tx1"/>
                </a:solidFill>
                <a:latin typeface="Abadi Extra Light" panose="020B0604020202020204" pitchFamily="34" charset="0"/>
              </a:rPr>
              <a:t>Credits                   	:   04</a:t>
            </a:r>
          </a:p>
          <a:p>
            <a:r>
              <a:rPr lang="en-US" b="1" dirty="0">
                <a:solidFill>
                  <a:schemeClr val="tx1"/>
                </a:solidFill>
                <a:latin typeface="Abadi Extra Light" panose="020B0604020202020204" pitchFamily="34" charset="0"/>
              </a:rPr>
              <a:t>Mode of delivery  	:   </a:t>
            </a:r>
            <a:r>
              <a:rPr lang="en-US" b="1" dirty="0" err="1">
                <a:solidFill>
                  <a:schemeClr val="tx1"/>
                </a:solidFill>
                <a:latin typeface="Abadi Extra Light" panose="020B0604020202020204" pitchFamily="34" charset="0"/>
              </a:rPr>
              <a:t>oFF</a:t>
            </a:r>
            <a:r>
              <a:rPr lang="en-US" b="1" dirty="0">
                <a:solidFill>
                  <a:schemeClr val="tx1"/>
                </a:solidFill>
                <a:latin typeface="Abadi Extra Light" panose="020B0604020202020204" pitchFamily="34" charset="0"/>
              </a:rPr>
              <a:t> line (Power point presentation)</a:t>
            </a:r>
          </a:p>
          <a:p>
            <a:r>
              <a:rPr lang="en-US" b="1" dirty="0">
                <a:solidFill>
                  <a:schemeClr val="tx1"/>
                </a:solidFill>
                <a:latin typeface="Abadi Extra Light" panose="020B0604020202020204" pitchFamily="34" charset="0"/>
              </a:rPr>
              <a:t>Faculty                   	:    </a:t>
            </a:r>
          </a:p>
          <a:p>
            <a:r>
              <a:rPr lang="en-US" b="1" dirty="0">
                <a:solidFill>
                  <a:schemeClr val="tx1"/>
                </a:solidFill>
                <a:latin typeface="Abadi Extra Light" panose="020B0604020202020204" pitchFamily="34" charset="0"/>
              </a:rPr>
              <a:t>Email-id                   	:</a:t>
            </a:r>
            <a:endParaRPr lang="en-US" b="1" cap="none" dirty="0">
              <a:solidFill>
                <a:schemeClr val="accent3"/>
              </a:solidFill>
              <a:latin typeface="Abadi Extra Light" panose="020B0604020202020204" pitchFamily="34" charset="0"/>
            </a:endParaRPr>
          </a:p>
          <a:p>
            <a:r>
              <a:rPr lang="en-US" b="1" cap="none" dirty="0">
                <a:solidFill>
                  <a:schemeClr val="tx1"/>
                </a:solidFill>
                <a:latin typeface="Abadi Extra Light" panose="020B0604020202020204" pitchFamily="34" charset="0"/>
              </a:rPr>
              <a:t>PROPOSED DATE OF DELIVERY:</a:t>
            </a:r>
            <a:endParaRPr lang="en-US" b="1" dirty="0">
              <a:solidFill>
                <a:schemeClr val="tx1"/>
              </a:solidFill>
              <a:latin typeface="Abadi Extra Light" panose="020B0604020202020204" pitchFamily="34" charset="0"/>
            </a:endParaRPr>
          </a:p>
        </p:txBody>
      </p:sp>
      <p:sp>
        <p:nvSpPr>
          <p:cNvPr id="78" name="Rectangle 77">
            <a:extLst>
              <a:ext uri="{FF2B5EF4-FFF2-40B4-BE49-F238E27FC236}">
                <a16:creationId xmlns:a16="http://schemas.microsoft.com/office/drawing/2014/main" id="{B8931767-514A-4E70-9129-DB6B46BFA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0" name="Rectangle 79">
            <a:extLst>
              <a:ext uri="{FF2B5EF4-FFF2-40B4-BE49-F238E27FC236}">
                <a16:creationId xmlns:a16="http://schemas.microsoft.com/office/drawing/2014/main" id="{092556C3-D615-4E70-B4AD-7791DE6BBD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36" name="Rectangle 81">
            <a:extLst>
              <a:ext uri="{FF2B5EF4-FFF2-40B4-BE49-F238E27FC236}">
                <a16:creationId xmlns:a16="http://schemas.microsoft.com/office/drawing/2014/main" id="{5D468424-DF72-426E-8DB3-F91B8857CB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1026" name="Picture 2">
            <a:extLst>
              <a:ext uri="{FF2B5EF4-FFF2-40B4-BE49-F238E27FC236}">
                <a16:creationId xmlns:a16="http://schemas.microsoft.com/office/drawing/2014/main" id="{EF531DFA-4938-4D0A-9F2E-D44A14B5186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257" r="-1" b="-1"/>
          <a:stretch/>
        </p:blipFill>
        <p:spPr bwMode="auto">
          <a:xfrm>
            <a:off x="446532" y="599725"/>
            <a:ext cx="11292143" cy="3044251"/>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a:extLst>
              <a:ext uri="{FF2B5EF4-FFF2-40B4-BE49-F238E27FC236}">
                <a16:creationId xmlns:a16="http://schemas.microsoft.com/office/drawing/2014/main" id="{05DDD683-894B-41F7-B88E-7BE51AD8BD71}"/>
              </a:ext>
            </a:extLst>
          </p:cNvPr>
          <p:cNvPicPr/>
          <p:nvPr/>
        </p:nvPicPr>
        <p:blipFill>
          <a:blip r:embed="rId3"/>
          <a:stretch>
            <a:fillRect/>
          </a:stretch>
        </p:blipFill>
        <p:spPr>
          <a:xfrm>
            <a:off x="520511" y="633477"/>
            <a:ext cx="3555365" cy="751840"/>
          </a:xfrm>
          <a:prstGeom prst="rect">
            <a:avLst/>
          </a:prstGeom>
        </p:spPr>
      </p:pic>
      <p:pic>
        <p:nvPicPr>
          <p:cNvPr id="34" name="Picture 33">
            <a:extLst>
              <a:ext uri="{FF2B5EF4-FFF2-40B4-BE49-F238E27FC236}">
                <a16:creationId xmlns:a16="http://schemas.microsoft.com/office/drawing/2014/main" id="{DAC0C290-2609-4A17-97AB-BA0516A766DE}"/>
              </a:ext>
            </a:extLst>
          </p:cNvPr>
          <p:cNvPicPr/>
          <p:nvPr/>
        </p:nvPicPr>
        <p:blipFill>
          <a:blip r:embed="rId4"/>
          <a:stretch>
            <a:fillRect/>
          </a:stretch>
        </p:blipFill>
        <p:spPr>
          <a:xfrm>
            <a:off x="10395774" y="593439"/>
            <a:ext cx="1275715" cy="1116965"/>
          </a:xfrm>
          <a:prstGeom prst="rect">
            <a:avLst/>
          </a:prstGeom>
        </p:spPr>
      </p:pic>
      <p:pic>
        <p:nvPicPr>
          <p:cNvPr id="11" name="Picture 10">
            <a:extLst>
              <a:ext uri="{FF2B5EF4-FFF2-40B4-BE49-F238E27FC236}">
                <a16:creationId xmlns:a16="http://schemas.microsoft.com/office/drawing/2014/main" id="{CA80EC55-5386-4FD3-9F4C-3F86378C103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30919" y="4342917"/>
            <a:ext cx="3286599" cy="2244011"/>
          </a:xfrm>
          <a:prstGeom prst="rect">
            <a:avLst/>
          </a:prstGeom>
        </p:spPr>
      </p:pic>
      <p:sp>
        <p:nvSpPr>
          <p:cNvPr id="12" name="Title 1">
            <a:extLst>
              <a:ext uri="{FF2B5EF4-FFF2-40B4-BE49-F238E27FC236}">
                <a16:creationId xmlns:a16="http://schemas.microsoft.com/office/drawing/2014/main" id="{6C346B9C-5AAE-4F02-9F77-158150CA8CAC}"/>
              </a:ext>
            </a:extLst>
          </p:cNvPr>
          <p:cNvSpPr txBox="1">
            <a:spLocks/>
          </p:cNvSpPr>
          <p:nvPr/>
        </p:nvSpPr>
        <p:spPr>
          <a:xfrm>
            <a:off x="630925" y="1710404"/>
            <a:ext cx="4095820" cy="1253760"/>
          </a:xfrm>
          <a:prstGeom prst="rect">
            <a:avLst/>
          </a:prstGeom>
          <a:effectLst/>
        </p:spPr>
        <p:txBody>
          <a:bodyPr vert="horz" lIns="91440" tIns="45720" rIns="91440" bIns="45720" rtlCol="0" anchor="b">
            <a:normAutofit fontScale="60000" lnSpcReduction="20000"/>
          </a:bodyPr>
          <a:lstStyle>
            <a:lvl1pPr algn="l" defTabSz="457200" rtl="0" eaLnBrk="1" latinLnBrk="0" hangingPunct="1">
              <a:lnSpc>
                <a:spcPct val="100000"/>
              </a:lnSpc>
              <a:spcBef>
                <a:spcPct val="0"/>
              </a:spcBef>
              <a:buNone/>
              <a:defRPr sz="3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a:t>
            </a:r>
            <a:r>
              <a:rPr lang="en-US" sz="5300" dirty="0">
                <a:solidFill>
                  <a:schemeClr val="accent6">
                    <a:lumMod val="75000"/>
                  </a:schemeClr>
                </a:solidFill>
              </a:rPr>
              <a:t>B.TECH FIRST YEAR</a:t>
            </a:r>
          </a:p>
          <a:p>
            <a:r>
              <a:rPr lang="en-US" sz="5300" dirty="0"/>
              <a:t>    </a:t>
            </a:r>
            <a:r>
              <a:rPr lang="en-US" sz="3000" dirty="0" err="1"/>
              <a:t>ACADemic</a:t>
            </a:r>
            <a:r>
              <a:rPr lang="en-US" sz="3000" dirty="0"/>
              <a:t> YEAR: 2023-2024</a:t>
            </a:r>
          </a:p>
        </p:txBody>
      </p:sp>
      <p:sp>
        <p:nvSpPr>
          <p:cNvPr id="13" name="Slide Number Placeholder 12">
            <a:extLst>
              <a:ext uri="{FF2B5EF4-FFF2-40B4-BE49-F238E27FC236}">
                <a16:creationId xmlns:a16="http://schemas.microsoft.com/office/drawing/2014/main" id="{3C9DBEA6-A122-B3E6-85EC-49CEF707EEA2}"/>
              </a:ext>
            </a:extLst>
          </p:cNvPr>
          <p:cNvSpPr>
            <a:spLocks noGrp="1"/>
          </p:cNvSpPr>
          <p:nvPr>
            <p:ph type="sldNum" sz="quarter" idx="12"/>
          </p:nvPr>
        </p:nvSpPr>
        <p:spPr/>
        <p:txBody>
          <a:bodyPr/>
          <a:lstStyle/>
          <a:p>
            <a:fld id="{3A98EE3D-8CD1-4C3F-BD1C-C98C9596463C}" type="slidenum">
              <a:rPr lang="en-US" smtClean="0"/>
              <a:t>1</a:t>
            </a:fld>
            <a:endParaRPr lang="en-US" dirty="0"/>
          </a:p>
        </p:txBody>
      </p:sp>
    </p:spTree>
    <p:extLst>
      <p:ext uri="{BB962C8B-B14F-4D97-AF65-F5344CB8AC3E}">
        <p14:creationId xmlns:p14="http://schemas.microsoft.com/office/powerpoint/2010/main" val="384003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38733D19-FF76-4DF6-985F-DB050AF87F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B8931767-514A-4E70-9129-DB6B46BFA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0" name="Rectangle 79">
            <a:extLst>
              <a:ext uri="{FF2B5EF4-FFF2-40B4-BE49-F238E27FC236}">
                <a16:creationId xmlns:a16="http://schemas.microsoft.com/office/drawing/2014/main" id="{092556C3-D615-4E70-B4AD-7791DE6BBD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36" name="Rectangle 81">
            <a:extLst>
              <a:ext uri="{FF2B5EF4-FFF2-40B4-BE49-F238E27FC236}">
                <a16:creationId xmlns:a16="http://schemas.microsoft.com/office/drawing/2014/main" id="{5D468424-DF72-426E-8DB3-F91B8857CB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7" name="Rectangle 6"/>
          <p:cNvSpPr/>
          <p:nvPr/>
        </p:nvSpPr>
        <p:spPr>
          <a:xfrm>
            <a:off x="446535" y="6572250"/>
            <a:ext cx="11298932"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ooter Placeholder 8">
            <a:extLst>
              <a:ext uri="{FF2B5EF4-FFF2-40B4-BE49-F238E27FC236}">
                <a16:creationId xmlns:a16="http://schemas.microsoft.com/office/drawing/2014/main" id="{769A03A9-F847-CC98-D741-39AC19167788}"/>
              </a:ext>
            </a:extLst>
          </p:cNvPr>
          <p:cNvSpPr>
            <a:spLocks noGrp="1"/>
          </p:cNvSpPr>
          <p:nvPr>
            <p:ph type="ftr" sz="quarter" idx="11"/>
          </p:nvPr>
        </p:nvSpPr>
        <p:spPr/>
        <p:txBody>
          <a:bodyPr/>
          <a:lstStyle/>
          <a:p>
            <a:r>
              <a:rPr lang="en-US"/>
              <a:t>Electrical &amp; Electronics System EE1002</a:t>
            </a:r>
          </a:p>
        </p:txBody>
      </p:sp>
      <p:sp>
        <p:nvSpPr>
          <p:cNvPr id="11" name="Slide Number Placeholder 10">
            <a:extLst>
              <a:ext uri="{FF2B5EF4-FFF2-40B4-BE49-F238E27FC236}">
                <a16:creationId xmlns:a16="http://schemas.microsoft.com/office/drawing/2014/main" id="{8033D47E-0A47-279F-45A1-B05AA6FF8E85}"/>
              </a:ext>
            </a:extLst>
          </p:cNvPr>
          <p:cNvSpPr>
            <a:spLocks noGrp="1"/>
          </p:cNvSpPr>
          <p:nvPr>
            <p:ph type="sldNum" sz="quarter" idx="12"/>
          </p:nvPr>
        </p:nvSpPr>
        <p:spPr/>
        <p:txBody>
          <a:bodyPr/>
          <a:lstStyle/>
          <a:p>
            <a:fld id="{3A98EE3D-8CD1-4C3F-BD1C-C98C9596463C}" type="slidenum">
              <a:rPr lang="en-US" smtClean="0"/>
              <a:t>10</a:t>
            </a:fld>
            <a:endParaRPr lang="en-US"/>
          </a:p>
        </p:txBody>
      </p:sp>
      <p:sp>
        <p:nvSpPr>
          <p:cNvPr id="13" name="TextBox 12">
            <a:extLst>
              <a:ext uri="{FF2B5EF4-FFF2-40B4-BE49-F238E27FC236}">
                <a16:creationId xmlns:a16="http://schemas.microsoft.com/office/drawing/2014/main" id="{942B560B-6AEE-38DE-23D3-5E918525BCBD}"/>
              </a:ext>
            </a:extLst>
          </p:cNvPr>
          <p:cNvSpPr txBox="1"/>
          <p:nvPr/>
        </p:nvSpPr>
        <p:spPr>
          <a:xfrm>
            <a:off x="-2098138" y="566339"/>
            <a:ext cx="8696164" cy="944874"/>
          </a:xfrm>
          <a:prstGeom prst="rect">
            <a:avLst/>
          </a:prstGeom>
          <a:noFill/>
        </p:spPr>
        <p:txBody>
          <a:bodyPr wrap="square" rtlCol="0">
            <a:spAutoFit/>
          </a:bodyPr>
          <a:lstStyle/>
          <a:p>
            <a:pPr algn="ctr" defTabSz="457200">
              <a:spcBef>
                <a:spcPct val="20000"/>
              </a:spcBef>
              <a:spcAft>
                <a:spcPts val="600"/>
              </a:spcAft>
              <a:buClr>
                <a:schemeClr val="accent1"/>
              </a:buClr>
              <a:buSzPct val="92000"/>
            </a:pPr>
            <a:r>
              <a:rPr lang="en-IN" sz="2200" cap="all" dirty="0">
                <a:solidFill>
                  <a:schemeClr val="accent1"/>
                </a:solidFill>
              </a:rPr>
              <a:t>4. Nuclear Power Plant</a:t>
            </a:r>
          </a:p>
          <a:p>
            <a:pPr algn="ctr" defTabSz="457200">
              <a:spcBef>
                <a:spcPct val="20000"/>
              </a:spcBef>
              <a:spcAft>
                <a:spcPts val="600"/>
              </a:spcAft>
              <a:buClr>
                <a:schemeClr val="accent1"/>
              </a:buClr>
              <a:buSzPct val="92000"/>
            </a:pPr>
            <a:endParaRPr lang="en-IN" sz="2200" cap="all" dirty="0">
              <a:solidFill>
                <a:schemeClr val="accent1"/>
              </a:solidFill>
            </a:endParaRPr>
          </a:p>
        </p:txBody>
      </p:sp>
      <p:sp>
        <p:nvSpPr>
          <p:cNvPr id="8" name="TextBox 7">
            <a:extLst>
              <a:ext uri="{FF2B5EF4-FFF2-40B4-BE49-F238E27FC236}">
                <a16:creationId xmlns:a16="http://schemas.microsoft.com/office/drawing/2014/main" id="{CE5FCB44-6E7A-181E-9F4B-30D5DDBF8D4D}"/>
              </a:ext>
            </a:extLst>
          </p:cNvPr>
          <p:cNvSpPr txBox="1"/>
          <p:nvPr/>
        </p:nvSpPr>
        <p:spPr>
          <a:xfrm>
            <a:off x="446534" y="1038776"/>
            <a:ext cx="5147442" cy="2336217"/>
          </a:xfrm>
          <a:prstGeom prst="rect">
            <a:avLst/>
          </a:prstGeom>
          <a:noFill/>
        </p:spPr>
        <p:txBody>
          <a:bodyPr wrap="square">
            <a:spAutoFit/>
          </a:bodyPr>
          <a:lstStyle/>
          <a:p>
            <a:pPr marL="285750" indent="-285750" algn="just">
              <a:lnSpc>
                <a:spcPct val="107000"/>
              </a:lnSpc>
              <a:spcBef>
                <a:spcPts val="600"/>
              </a:spcBef>
              <a:spcAft>
                <a:spcPts val="600"/>
              </a:spcAft>
              <a:buFont typeface="Wingdings" panose="05000000000000000000" pitchFamily="2" charset="2"/>
              <a:buChar char="Ø"/>
            </a:pPr>
            <a:r>
              <a:rPr lang="en-IN" sz="1600" dirty="0">
                <a:effectLst/>
                <a:latin typeface="Times New Roman" panose="02020603050405020304" pitchFamily="18" charset="0"/>
                <a:ea typeface="Calibri" panose="020F0502020204030204" pitchFamily="34" charset="0"/>
              </a:rPr>
              <a:t>Atomic power plants work on the principle of nuclear fission of </a:t>
            </a:r>
            <a:r>
              <a:rPr lang="en-IN" sz="1600" baseline="30000" dirty="0">
                <a:effectLst/>
                <a:latin typeface="Times New Roman" panose="02020603050405020304" pitchFamily="18" charset="0"/>
                <a:ea typeface="Calibri" panose="020F0502020204030204" pitchFamily="34" charset="0"/>
              </a:rPr>
              <a:t>235</a:t>
            </a:r>
            <a:r>
              <a:rPr lang="en-IN" sz="1600" dirty="0">
                <a:effectLst/>
                <a:latin typeface="Times New Roman" panose="02020603050405020304" pitchFamily="18" charset="0"/>
                <a:ea typeface="Calibri" panose="020F0502020204030204" pitchFamily="34" charset="0"/>
              </a:rPr>
              <a:t>U. In the natural uranium, </a:t>
            </a:r>
            <a:r>
              <a:rPr lang="en-IN" sz="1600" baseline="30000" dirty="0">
                <a:effectLst/>
                <a:latin typeface="Times New Roman" panose="02020603050405020304" pitchFamily="18" charset="0"/>
                <a:ea typeface="Calibri" panose="020F0502020204030204" pitchFamily="34" charset="0"/>
              </a:rPr>
              <a:t>235</a:t>
            </a:r>
            <a:r>
              <a:rPr lang="en-IN" sz="1600" dirty="0">
                <a:effectLst/>
                <a:latin typeface="Times New Roman" panose="02020603050405020304" pitchFamily="18" charset="0"/>
                <a:ea typeface="Calibri" panose="020F0502020204030204" pitchFamily="34" charset="0"/>
              </a:rPr>
              <a:t>U constitutes only 0.72% and remaining parts is constituted by 99.27% of </a:t>
            </a:r>
            <a:r>
              <a:rPr lang="en-IN" sz="1600" baseline="30000" dirty="0">
                <a:effectLst/>
                <a:latin typeface="Times New Roman" panose="02020603050405020304" pitchFamily="18" charset="0"/>
                <a:ea typeface="Calibri" panose="020F0502020204030204" pitchFamily="34" charset="0"/>
              </a:rPr>
              <a:t>238</a:t>
            </a:r>
            <a:r>
              <a:rPr lang="en-IN" sz="1600" dirty="0">
                <a:effectLst/>
                <a:latin typeface="Times New Roman" panose="02020603050405020304" pitchFamily="18" charset="0"/>
                <a:ea typeface="Calibri" panose="020F0502020204030204" pitchFamily="34" charset="0"/>
              </a:rPr>
              <a:t>U and only about 0.05% of </a:t>
            </a:r>
            <a:r>
              <a:rPr lang="en-IN" sz="1600" baseline="30000" dirty="0">
                <a:effectLst/>
                <a:latin typeface="Times New Roman" panose="02020603050405020304" pitchFamily="18" charset="0"/>
                <a:ea typeface="Calibri" panose="020F0502020204030204" pitchFamily="34" charset="0"/>
              </a:rPr>
              <a:t>234</a:t>
            </a:r>
            <a:r>
              <a:rPr lang="en-IN" sz="1600" dirty="0">
                <a:effectLst/>
                <a:latin typeface="Times New Roman" panose="02020603050405020304" pitchFamily="18" charset="0"/>
                <a:ea typeface="Calibri" panose="020F0502020204030204" pitchFamily="34" charset="0"/>
              </a:rPr>
              <a:t>U. </a:t>
            </a:r>
          </a:p>
          <a:p>
            <a:pPr marL="285750" indent="-285750" algn="just">
              <a:lnSpc>
                <a:spcPct val="107000"/>
              </a:lnSpc>
              <a:spcBef>
                <a:spcPts val="600"/>
              </a:spcBef>
              <a:spcAft>
                <a:spcPts val="600"/>
              </a:spcAft>
              <a:buFont typeface="Wingdings" panose="05000000000000000000" pitchFamily="2" charset="2"/>
              <a:buChar char="Ø"/>
            </a:pPr>
            <a:r>
              <a:rPr lang="en-IN" sz="1600" dirty="0">
                <a:effectLst/>
                <a:latin typeface="Times New Roman" panose="02020603050405020304" pitchFamily="18" charset="0"/>
                <a:ea typeface="Calibri" panose="020F0502020204030204" pitchFamily="34" charset="0"/>
              </a:rPr>
              <a:t>The concentration of </a:t>
            </a:r>
            <a:r>
              <a:rPr lang="en-IN" sz="1600" baseline="30000" dirty="0">
                <a:effectLst/>
                <a:latin typeface="Times New Roman" panose="02020603050405020304" pitchFamily="18" charset="0"/>
                <a:ea typeface="Calibri" panose="020F0502020204030204" pitchFamily="34" charset="0"/>
              </a:rPr>
              <a:t>235</a:t>
            </a:r>
            <a:r>
              <a:rPr lang="en-IN" sz="1600" dirty="0">
                <a:effectLst/>
                <a:latin typeface="Times New Roman" panose="02020603050405020304" pitchFamily="18" charset="0"/>
                <a:ea typeface="Calibri" panose="020F0502020204030204" pitchFamily="34" charset="0"/>
              </a:rPr>
              <a:t>U may be increased to 90% by gas diffusion process to obtain enriched </a:t>
            </a:r>
            <a:r>
              <a:rPr lang="en-IN" sz="1600" baseline="30000" dirty="0">
                <a:effectLst/>
                <a:latin typeface="Times New Roman" panose="02020603050405020304" pitchFamily="18" charset="0"/>
                <a:ea typeface="Calibri" panose="020F0502020204030204" pitchFamily="34" charset="0"/>
              </a:rPr>
              <a:t>235</a:t>
            </a:r>
            <a:r>
              <a:rPr lang="en-IN" sz="1600" dirty="0">
                <a:effectLst/>
                <a:latin typeface="Times New Roman" panose="02020603050405020304" pitchFamily="18" charset="0"/>
                <a:ea typeface="Calibri" panose="020F0502020204030204" pitchFamily="34" charset="0"/>
              </a:rPr>
              <a:t>U. When </a:t>
            </a:r>
            <a:r>
              <a:rPr lang="en-IN" sz="1600" baseline="30000" dirty="0">
                <a:effectLst/>
                <a:latin typeface="Times New Roman" panose="02020603050405020304" pitchFamily="18" charset="0"/>
                <a:ea typeface="Calibri" panose="020F0502020204030204" pitchFamily="34" charset="0"/>
              </a:rPr>
              <a:t>235</a:t>
            </a:r>
            <a:r>
              <a:rPr lang="en-IN" sz="1600" dirty="0">
                <a:effectLst/>
                <a:latin typeface="Times New Roman" panose="02020603050405020304" pitchFamily="18" charset="0"/>
                <a:ea typeface="Calibri" panose="020F0502020204030204" pitchFamily="34" charset="0"/>
              </a:rPr>
              <a:t>U is bombarded by neutrons a lot of heat energy along with additional neutrons are produced. </a:t>
            </a:r>
          </a:p>
        </p:txBody>
      </p:sp>
      <p:pic>
        <p:nvPicPr>
          <p:cNvPr id="3" name="Picture 2">
            <a:extLst>
              <a:ext uri="{FF2B5EF4-FFF2-40B4-BE49-F238E27FC236}">
                <a16:creationId xmlns:a16="http://schemas.microsoft.com/office/drawing/2014/main" id="{8545D67D-458B-6B3E-83A3-D769AB6A5631}"/>
              </a:ext>
            </a:extLst>
          </p:cNvPr>
          <p:cNvPicPr>
            <a:picLocks noChangeAspect="1"/>
          </p:cNvPicPr>
          <p:nvPr/>
        </p:nvPicPr>
        <p:blipFill>
          <a:blip r:embed="rId3"/>
          <a:stretch>
            <a:fillRect/>
          </a:stretch>
        </p:blipFill>
        <p:spPr>
          <a:xfrm>
            <a:off x="5978671" y="709596"/>
            <a:ext cx="5766795" cy="2575619"/>
          </a:xfrm>
          <a:prstGeom prst="rect">
            <a:avLst/>
          </a:prstGeom>
        </p:spPr>
      </p:pic>
      <p:sp>
        <p:nvSpPr>
          <p:cNvPr id="5" name="TextBox 4">
            <a:extLst>
              <a:ext uri="{FF2B5EF4-FFF2-40B4-BE49-F238E27FC236}">
                <a16:creationId xmlns:a16="http://schemas.microsoft.com/office/drawing/2014/main" id="{A3B6FF38-4787-56AB-91F9-0C3B996EDCC0}"/>
              </a:ext>
            </a:extLst>
          </p:cNvPr>
          <p:cNvSpPr txBox="1"/>
          <p:nvPr/>
        </p:nvSpPr>
        <p:spPr>
          <a:xfrm>
            <a:off x="5070438" y="3381547"/>
            <a:ext cx="7121562" cy="342786"/>
          </a:xfrm>
          <a:prstGeom prst="rect">
            <a:avLst/>
          </a:prstGeom>
          <a:noFill/>
        </p:spPr>
        <p:txBody>
          <a:bodyPr wrap="square">
            <a:spAutoFit/>
          </a:bodyPr>
          <a:lstStyle/>
          <a:p>
            <a:pPr algn="ctr">
              <a:lnSpc>
                <a:spcPct val="107000"/>
              </a:lnSpc>
              <a:spcAft>
                <a:spcPts val="800"/>
              </a:spcAft>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Fig4. Nuclear Power Plant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3188D097-1519-2674-3E67-C31273E13765}"/>
              </a:ext>
            </a:extLst>
          </p:cNvPr>
          <p:cNvSpPr txBox="1"/>
          <p:nvPr/>
        </p:nvSpPr>
        <p:spPr>
          <a:xfrm>
            <a:off x="356561" y="3724333"/>
            <a:ext cx="10727994" cy="2586606"/>
          </a:xfrm>
          <a:prstGeom prst="rect">
            <a:avLst/>
          </a:prstGeom>
          <a:noFill/>
        </p:spPr>
        <p:txBody>
          <a:bodyPr wrap="square" rtlCol="0">
            <a:spAutoFit/>
          </a:bodyPr>
          <a:lstStyle/>
          <a:p>
            <a:pPr marL="285750" indent="-285750" algn="just">
              <a:lnSpc>
                <a:spcPct val="107000"/>
              </a:lnSpc>
              <a:spcBef>
                <a:spcPts val="600"/>
              </a:spcBef>
              <a:spcAft>
                <a:spcPts val="600"/>
              </a:spcAft>
              <a:buFont typeface="Wingdings" panose="05000000000000000000" pitchFamily="2" charset="2"/>
              <a:buChar char="Ø"/>
            </a:pPr>
            <a:r>
              <a:rPr lang="en-IN" sz="1600" dirty="0">
                <a:effectLst/>
                <a:latin typeface="Times New Roman" panose="02020603050405020304" pitchFamily="18" charset="0"/>
                <a:ea typeface="Calibri" panose="020F0502020204030204" pitchFamily="34" charset="0"/>
              </a:rPr>
              <a:t>These new neutrons further bombard </a:t>
            </a:r>
            <a:r>
              <a:rPr lang="en-IN" sz="1600" baseline="30000" dirty="0">
                <a:effectLst/>
                <a:latin typeface="Times New Roman" panose="02020603050405020304" pitchFamily="18" charset="0"/>
                <a:ea typeface="Calibri" panose="020F0502020204030204" pitchFamily="34" charset="0"/>
              </a:rPr>
              <a:t>235</a:t>
            </a:r>
            <a:r>
              <a:rPr lang="en-IN" sz="1600" dirty="0">
                <a:effectLst/>
                <a:latin typeface="Times New Roman" panose="02020603050405020304" pitchFamily="18" charset="0"/>
                <a:ea typeface="Calibri" panose="020F0502020204030204" pitchFamily="34" charset="0"/>
              </a:rPr>
              <a:t>U producing more heat and more neutrons. Thus a chain reaction sets up. However, this reaction is allowed to take place in a controlled manner inside a closed chamber called nuclear reactor. </a:t>
            </a:r>
          </a:p>
          <a:p>
            <a:pPr marL="285750" indent="-285750" algn="just">
              <a:lnSpc>
                <a:spcPct val="107000"/>
              </a:lnSpc>
              <a:spcBef>
                <a:spcPts val="600"/>
              </a:spcBef>
              <a:spcAft>
                <a:spcPts val="600"/>
              </a:spcAft>
              <a:buFont typeface="Wingdings" panose="05000000000000000000" pitchFamily="2" charset="2"/>
              <a:buChar char="Ø"/>
            </a:pPr>
            <a:r>
              <a:rPr lang="en-IN" sz="1600" dirty="0">
                <a:effectLst/>
                <a:latin typeface="Times New Roman" panose="02020603050405020304" pitchFamily="18" charset="0"/>
                <a:ea typeface="Calibri" panose="020F0502020204030204" pitchFamily="34" charset="0"/>
              </a:rPr>
              <a:t>To ensure sustainable chain reaction, moderator and control rods are used. Moderators such as heavy water (deuterium) or very pure carbon </a:t>
            </a:r>
            <a:r>
              <a:rPr lang="en-IN" sz="1600" baseline="30000" dirty="0">
                <a:effectLst/>
                <a:latin typeface="Times New Roman" panose="02020603050405020304" pitchFamily="18" charset="0"/>
                <a:ea typeface="Calibri" panose="020F0502020204030204" pitchFamily="34" charset="0"/>
              </a:rPr>
              <a:t>12</a:t>
            </a:r>
            <a:r>
              <a:rPr lang="en-IN" sz="1600" dirty="0">
                <a:effectLst/>
                <a:latin typeface="Times New Roman" panose="02020603050405020304" pitchFamily="18" charset="0"/>
                <a:ea typeface="Calibri" panose="020F0502020204030204" pitchFamily="34" charset="0"/>
              </a:rPr>
              <a:t>C are used to reduce the speed of neutrons. To control the number neutrons, control rods made of cadmium or boron steel are inserted inside the reactor.</a:t>
            </a:r>
          </a:p>
          <a:p>
            <a:pPr marL="285750" indent="-285750" algn="just">
              <a:lnSpc>
                <a:spcPct val="107000"/>
              </a:lnSpc>
              <a:spcBef>
                <a:spcPts val="600"/>
              </a:spcBef>
              <a:spcAft>
                <a:spcPts val="600"/>
              </a:spcAft>
              <a:buFont typeface="Wingdings" panose="05000000000000000000" pitchFamily="2" charset="2"/>
              <a:buChar char="Ø"/>
            </a:pPr>
            <a:r>
              <a:rPr lang="en-IN" sz="1600" dirty="0">
                <a:effectLst/>
                <a:latin typeface="Times New Roman" panose="02020603050405020304" pitchFamily="18" charset="0"/>
                <a:ea typeface="Calibri" panose="020F0502020204030204" pitchFamily="34" charset="0"/>
              </a:rPr>
              <a:t>The control rods can absorb neutrons. To decrease the number </a:t>
            </a:r>
            <a:r>
              <a:rPr lang="en-IN" sz="1600" dirty="0">
                <a:latin typeface="Times New Roman" panose="02020603050405020304" pitchFamily="18" charset="0"/>
                <a:ea typeface="Calibri" panose="020F0502020204030204" pitchFamily="34" charset="0"/>
              </a:rPr>
              <a:t>of </a:t>
            </a:r>
            <a:r>
              <a:rPr lang="en-IN" sz="1600" dirty="0">
                <a:effectLst/>
                <a:latin typeface="Times New Roman" panose="02020603050405020304" pitchFamily="18" charset="0"/>
                <a:ea typeface="Calibri" panose="020F0502020204030204" pitchFamily="34" charset="0"/>
              </a:rPr>
              <a:t>neutrons, the control rods are lowered down further and vice versa. The heat generated inside the reactor is taken out of the chamber with the help of a coolant such as liquid sodium or some gaseous fluids.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9327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38733D19-FF76-4DF6-985F-DB050AF87F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B8931767-514A-4E70-9129-DB6B46BFA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0" name="Rectangle 79">
            <a:extLst>
              <a:ext uri="{FF2B5EF4-FFF2-40B4-BE49-F238E27FC236}">
                <a16:creationId xmlns:a16="http://schemas.microsoft.com/office/drawing/2014/main" id="{092556C3-D615-4E70-B4AD-7791DE6BBD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36" name="Rectangle 81">
            <a:extLst>
              <a:ext uri="{FF2B5EF4-FFF2-40B4-BE49-F238E27FC236}">
                <a16:creationId xmlns:a16="http://schemas.microsoft.com/office/drawing/2014/main" id="{5D468424-DF72-426E-8DB3-F91B8857CB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7" name="Rectangle 6"/>
          <p:cNvSpPr/>
          <p:nvPr/>
        </p:nvSpPr>
        <p:spPr>
          <a:xfrm>
            <a:off x="446535" y="6572250"/>
            <a:ext cx="11298932"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ooter Placeholder 8">
            <a:extLst>
              <a:ext uri="{FF2B5EF4-FFF2-40B4-BE49-F238E27FC236}">
                <a16:creationId xmlns:a16="http://schemas.microsoft.com/office/drawing/2014/main" id="{769A03A9-F847-CC98-D741-39AC19167788}"/>
              </a:ext>
            </a:extLst>
          </p:cNvPr>
          <p:cNvSpPr>
            <a:spLocks noGrp="1"/>
          </p:cNvSpPr>
          <p:nvPr>
            <p:ph type="ftr" sz="quarter" idx="11"/>
          </p:nvPr>
        </p:nvSpPr>
        <p:spPr/>
        <p:txBody>
          <a:bodyPr/>
          <a:lstStyle/>
          <a:p>
            <a:r>
              <a:rPr lang="en-US"/>
              <a:t>Electrical &amp; Electronics System EE1002</a:t>
            </a:r>
          </a:p>
        </p:txBody>
      </p:sp>
      <p:sp>
        <p:nvSpPr>
          <p:cNvPr id="11" name="Slide Number Placeholder 10">
            <a:extLst>
              <a:ext uri="{FF2B5EF4-FFF2-40B4-BE49-F238E27FC236}">
                <a16:creationId xmlns:a16="http://schemas.microsoft.com/office/drawing/2014/main" id="{8033D47E-0A47-279F-45A1-B05AA6FF8E85}"/>
              </a:ext>
            </a:extLst>
          </p:cNvPr>
          <p:cNvSpPr>
            <a:spLocks noGrp="1"/>
          </p:cNvSpPr>
          <p:nvPr>
            <p:ph type="sldNum" sz="quarter" idx="12"/>
          </p:nvPr>
        </p:nvSpPr>
        <p:spPr/>
        <p:txBody>
          <a:bodyPr/>
          <a:lstStyle/>
          <a:p>
            <a:fld id="{3A98EE3D-8CD1-4C3F-BD1C-C98C9596463C}" type="slidenum">
              <a:rPr lang="en-US" smtClean="0"/>
              <a:t>11</a:t>
            </a:fld>
            <a:endParaRPr lang="en-US"/>
          </a:p>
        </p:txBody>
      </p:sp>
      <p:sp>
        <p:nvSpPr>
          <p:cNvPr id="4" name="TextBox 3">
            <a:extLst>
              <a:ext uri="{FF2B5EF4-FFF2-40B4-BE49-F238E27FC236}">
                <a16:creationId xmlns:a16="http://schemas.microsoft.com/office/drawing/2014/main" id="{49284C1A-3C0E-9A01-D185-4B925E16CFF8}"/>
              </a:ext>
            </a:extLst>
          </p:cNvPr>
          <p:cNvSpPr txBox="1"/>
          <p:nvPr/>
        </p:nvSpPr>
        <p:spPr>
          <a:xfrm>
            <a:off x="581192" y="860610"/>
            <a:ext cx="10832672" cy="1569660"/>
          </a:xfrm>
          <a:prstGeom prst="rect">
            <a:avLst/>
          </a:prstGeom>
          <a:noFill/>
        </p:spPr>
        <p:txBody>
          <a:bodyPr wrap="square" rtlCol="0">
            <a:spAutoFit/>
          </a:bodyPr>
          <a:lstStyle/>
          <a:p>
            <a:pPr marL="285750" indent="-285750" algn="just">
              <a:buFont typeface="Wingdings" panose="05000000000000000000" pitchFamily="2" charset="2"/>
              <a:buChar char="Ø"/>
            </a:pPr>
            <a:r>
              <a:rPr lang="en-IN" sz="1600" dirty="0">
                <a:effectLst/>
                <a:latin typeface="Times New Roman" panose="02020603050405020304" pitchFamily="18" charset="0"/>
                <a:ea typeface="Calibri" panose="020F0502020204030204" pitchFamily="34" charset="0"/>
              </a:rPr>
              <a:t>The coolant gives up the heat to water in heat exchanger to convert it to steam as shown in figure. The steam then drives the turbo set and the exhaust steam from the turbine is cooled and fed back to the heat exchanger with the help of water feed pump. </a:t>
            </a:r>
          </a:p>
          <a:p>
            <a:pPr marL="285750" indent="-285750" algn="just">
              <a:buFont typeface="Wingdings" panose="05000000000000000000" pitchFamily="2" charset="2"/>
              <a:buChar char="Ø"/>
            </a:pPr>
            <a:endParaRPr lang="en-IN" sz="1600" dirty="0">
              <a:latin typeface="Times New Roman" panose="02020603050405020304" pitchFamily="18" charset="0"/>
              <a:ea typeface="Calibri" panose="020F0502020204030204" pitchFamily="34" charset="0"/>
            </a:endParaRPr>
          </a:p>
          <a:p>
            <a:pPr marL="285750" indent="-285750" algn="just">
              <a:buFont typeface="Wingdings" panose="05000000000000000000" pitchFamily="2" charset="2"/>
              <a:buChar char="Ø"/>
            </a:pPr>
            <a:r>
              <a:rPr lang="en-IN" sz="1600" dirty="0">
                <a:effectLst/>
                <a:latin typeface="Times New Roman" panose="02020603050405020304" pitchFamily="18" charset="0"/>
                <a:ea typeface="Calibri" panose="020F0502020204030204" pitchFamily="34" charset="0"/>
              </a:rPr>
              <a:t>The initial investment required to install a nuclear power station is quite high but running cost is low. Although, nuclear plants produce electricity without causing air pollution, it remains a dormant source of radiation hazards due to leakage in the reactor. </a:t>
            </a:r>
            <a:endParaRPr lang="en-IN" sz="1600" dirty="0"/>
          </a:p>
        </p:txBody>
      </p:sp>
      <p:sp>
        <p:nvSpPr>
          <p:cNvPr id="6" name="TextBox 5">
            <a:extLst>
              <a:ext uri="{FF2B5EF4-FFF2-40B4-BE49-F238E27FC236}">
                <a16:creationId xmlns:a16="http://schemas.microsoft.com/office/drawing/2014/main" id="{C6CFDF94-45E6-4448-5FE5-BAC37BC91D6C}"/>
              </a:ext>
            </a:extLst>
          </p:cNvPr>
          <p:cNvSpPr txBox="1"/>
          <p:nvPr/>
        </p:nvSpPr>
        <p:spPr>
          <a:xfrm>
            <a:off x="811645" y="2794321"/>
            <a:ext cx="8696164" cy="1535805"/>
          </a:xfrm>
          <a:prstGeom prst="rect">
            <a:avLst/>
          </a:prstGeom>
          <a:noFill/>
        </p:spPr>
        <p:txBody>
          <a:bodyPr wrap="square" rtlCol="0">
            <a:spAutoFit/>
          </a:bodyPr>
          <a:lstStyle/>
          <a:p>
            <a:pPr>
              <a:tabLst>
                <a:tab pos="2865755" algn="ctr"/>
                <a:tab pos="5731510" algn="r"/>
              </a:tabLst>
            </a:pPr>
            <a:r>
              <a:rPr lang="en-IN" kern="100" dirty="0">
                <a:solidFill>
                  <a:srgbClr val="0070C0"/>
                </a:solidFill>
                <a:latin typeface="Calibri" panose="020F0502020204030204" pitchFamily="34" charset="0"/>
                <a:ea typeface="Calibri" panose="020F0502020204030204" pitchFamily="34" charset="0"/>
                <a:cs typeface="Times New Roman" panose="02020603050405020304" pitchFamily="18" charset="0"/>
              </a:rPr>
              <a:t>R</a:t>
            </a:r>
            <a:r>
              <a:rPr lang="en-IN" sz="1800"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eference: https://archive.nptel.ac.in/courses/108/105/108105053/</a:t>
            </a:r>
          </a:p>
          <a:p>
            <a:pPr>
              <a:tabLst>
                <a:tab pos="2865755" algn="ctr"/>
                <a:tab pos="5731510" algn="r"/>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gn="ctr" defTabSz="457200">
              <a:spcBef>
                <a:spcPct val="20000"/>
              </a:spcBef>
              <a:spcAft>
                <a:spcPts val="600"/>
              </a:spcAft>
              <a:buClr>
                <a:schemeClr val="accent1"/>
              </a:buClr>
              <a:buSzPct val="92000"/>
            </a:pPr>
            <a:endParaRPr lang="en-IN" sz="2200" cap="all" dirty="0">
              <a:solidFill>
                <a:schemeClr val="accent1"/>
              </a:solidFill>
            </a:endParaRPr>
          </a:p>
          <a:p>
            <a:pPr algn="ctr" defTabSz="457200">
              <a:spcBef>
                <a:spcPct val="20000"/>
              </a:spcBef>
              <a:spcAft>
                <a:spcPts val="600"/>
              </a:spcAft>
              <a:buClr>
                <a:schemeClr val="accent1"/>
              </a:buClr>
              <a:buSzPct val="92000"/>
            </a:pPr>
            <a:endParaRPr lang="en-IN" sz="2200" cap="all" dirty="0">
              <a:solidFill>
                <a:schemeClr val="accent1"/>
              </a:solidFill>
            </a:endParaRPr>
          </a:p>
        </p:txBody>
      </p:sp>
    </p:spTree>
    <p:extLst>
      <p:ext uri="{BB962C8B-B14F-4D97-AF65-F5344CB8AC3E}">
        <p14:creationId xmlns:p14="http://schemas.microsoft.com/office/powerpoint/2010/main" val="3825172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DD60C94-0C9C-47B7-BE88-045235ACC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3CA3CD-620A-4E5E-A1C7-BBB18570C299}"/>
              </a:ext>
            </a:extLst>
          </p:cNvPr>
          <p:cNvSpPr>
            <a:spLocks noGrp="1"/>
          </p:cNvSpPr>
          <p:nvPr>
            <p:ph type="ctrTitle"/>
          </p:nvPr>
        </p:nvSpPr>
        <p:spPr>
          <a:xfrm>
            <a:off x="446533" y="1552397"/>
            <a:ext cx="7231784" cy="3654081"/>
          </a:xfrm>
        </p:spPr>
        <p:txBody>
          <a:bodyPr anchor="ctr">
            <a:normAutofit/>
          </a:bodyPr>
          <a:lstStyle/>
          <a:p>
            <a:r>
              <a:rPr lang="en-US" sz="5400" dirty="0">
                <a:solidFill>
                  <a:schemeClr val="tx2"/>
                </a:solidFill>
              </a:rPr>
              <a:t>Session outcome</a:t>
            </a:r>
          </a:p>
        </p:txBody>
      </p:sp>
      <p:sp>
        <p:nvSpPr>
          <p:cNvPr id="3" name="Subtitle 2">
            <a:extLst>
              <a:ext uri="{FF2B5EF4-FFF2-40B4-BE49-F238E27FC236}">
                <a16:creationId xmlns:a16="http://schemas.microsoft.com/office/drawing/2014/main" id="{380BEE3A-B36C-4174-A295-3E5F260225DE}"/>
              </a:ext>
            </a:extLst>
          </p:cNvPr>
          <p:cNvSpPr>
            <a:spLocks noGrp="1"/>
          </p:cNvSpPr>
          <p:nvPr>
            <p:ph type="subTitle" idx="1"/>
          </p:nvPr>
        </p:nvSpPr>
        <p:spPr>
          <a:xfrm>
            <a:off x="7678317" y="1552397"/>
            <a:ext cx="4062129" cy="3654082"/>
          </a:xfrm>
        </p:spPr>
        <p:txBody>
          <a:bodyPr anchor="ctr">
            <a:normAutofit/>
          </a:bodyPr>
          <a:lstStyle/>
          <a:p>
            <a:r>
              <a:rPr lang="en-US" sz="2800" dirty="0">
                <a:solidFill>
                  <a:srgbClr val="0070C0"/>
                </a:solidFill>
                <a:latin typeface="Agency FB" panose="020B0503020202020204" pitchFamily="34" charset="0"/>
              </a:rPr>
              <a:t>“</a:t>
            </a:r>
            <a:r>
              <a:rPr lang="en-US" sz="3600" b="0" i="0" dirty="0">
                <a:solidFill>
                  <a:srgbClr val="000000"/>
                </a:solidFill>
                <a:effectLst/>
                <a:latin typeface="Times New Roman" panose="02020603050405020304" pitchFamily="18" charset="0"/>
              </a:rPr>
              <a:t>Describe the working of Conventional Power Generation</a:t>
            </a:r>
            <a:r>
              <a:rPr lang="en-US" sz="3200" b="0" i="0" dirty="0">
                <a:solidFill>
                  <a:srgbClr val="000000"/>
                </a:solidFill>
                <a:effectLst/>
                <a:latin typeface="Times New Roman" panose="02020603050405020304" pitchFamily="18" charset="0"/>
              </a:rPr>
              <a:t>.</a:t>
            </a:r>
            <a:r>
              <a:rPr lang="en-US" sz="2800" dirty="0">
                <a:solidFill>
                  <a:srgbClr val="0070C0"/>
                </a:solidFill>
                <a:latin typeface="Agency FB" panose="020B0503020202020204" pitchFamily="34" charset="0"/>
              </a:rPr>
              <a:t>   ”</a:t>
            </a:r>
          </a:p>
        </p:txBody>
      </p:sp>
      <p:sp>
        <p:nvSpPr>
          <p:cNvPr id="10" name="Rectangle 9">
            <a:extLst>
              <a:ext uri="{FF2B5EF4-FFF2-40B4-BE49-F238E27FC236}">
                <a16:creationId xmlns:a16="http://schemas.microsoft.com/office/drawing/2014/main" id="{BFCF7016-AC99-433F-B943-24C3736E0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7579574" cy="64361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2" name="Rectangle 11">
            <a:extLst>
              <a:ext uri="{FF2B5EF4-FFF2-40B4-BE49-F238E27FC236}">
                <a16:creationId xmlns:a16="http://schemas.microsoft.com/office/drawing/2014/main" id="{A03737D1-A930-4E3E-9160-3CD4AEC72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453642"/>
            <a:ext cx="3615596" cy="64511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 name="Rectangle 13">
            <a:extLst>
              <a:ext uri="{FF2B5EF4-FFF2-40B4-BE49-F238E27FC236}">
                <a16:creationId xmlns:a16="http://schemas.microsoft.com/office/drawing/2014/main" id="{F71CFF33-010E-4E26-A285-83B182982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707627"/>
            <a:ext cx="11293913" cy="64922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3" name="Footer Placeholder 12">
            <a:extLst>
              <a:ext uri="{FF2B5EF4-FFF2-40B4-BE49-F238E27FC236}">
                <a16:creationId xmlns:a16="http://schemas.microsoft.com/office/drawing/2014/main" id="{FA5C7F33-64C7-282B-E03B-CF572D454C36}"/>
              </a:ext>
            </a:extLst>
          </p:cNvPr>
          <p:cNvSpPr>
            <a:spLocks noGrp="1"/>
          </p:cNvSpPr>
          <p:nvPr>
            <p:ph type="ftr" sz="quarter" idx="11"/>
          </p:nvPr>
        </p:nvSpPr>
        <p:spPr>
          <a:xfrm>
            <a:off x="581190" y="6435453"/>
            <a:ext cx="4214092" cy="365125"/>
          </a:xfrm>
        </p:spPr>
        <p:txBody>
          <a:bodyPr/>
          <a:lstStyle/>
          <a:p>
            <a:r>
              <a:rPr lang="en-US" sz="1200" dirty="0"/>
              <a:t>Electrical &amp; Electronics System EE1002</a:t>
            </a:r>
          </a:p>
        </p:txBody>
      </p:sp>
      <p:sp>
        <p:nvSpPr>
          <p:cNvPr id="15" name="Slide Number Placeholder 14">
            <a:extLst>
              <a:ext uri="{FF2B5EF4-FFF2-40B4-BE49-F238E27FC236}">
                <a16:creationId xmlns:a16="http://schemas.microsoft.com/office/drawing/2014/main" id="{84BC8760-023A-DFC0-F205-043DD70BEA58}"/>
              </a:ext>
            </a:extLst>
          </p:cNvPr>
          <p:cNvSpPr>
            <a:spLocks noGrp="1"/>
          </p:cNvSpPr>
          <p:nvPr>
            <p:ph type="sldNum" sz="quarter" idx="12"/>
          </p:nvPr>
        </p:nvSpPr>
        <p:spPr/>
        <p:txBody>
          <a:bodyPr/>
          <a:lstStyle/>
          <a:p>
            <a:fld id="{3A98EE3D-8CD1-4C3F-BD1C-C98C9596463C}" type="slidenum">
              <a:rPr lang="en-US" smtClean="0"/>
              <a:t>2</a:t>
            </a:fld>
            <a:endParaRPr lang="en-US"/>
          </a:p>
        </p:txBody>
      </p:sp>
    </p:spTree>
    <p:extLst>
      <p:ext uri="{BB962C8B-B14F-4D97-AF65-F5344CB8AC3E}">
        <p14:creationId xmlns:p14="http://schemas.microsoft.com/office/powerpoint/2010/main" val="286255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8C565D-A991-4381-AC37-76A58A4A1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D9C19C-F167-478B-A009-173298A37173}"/>
              </a:ext>
            </a:extLst>
          </p:cNvPr>
          <p:cNvSpPr>
            <a:spLocks noGrp="1"/>
          </p:cNvSpPr>
          <p:nvPr>
            <p:ph type="ctrTitle"/>
          </p:nvPr>
        </p:nvSpPr>
        <p:spPr>
          <a:xfrm>
            <a:off x="4449960" y="1507414"/>
            <a:ext cx="7295507" cy="3703320"/>
          </a:xfrm>
        </p:spPr>
        <p:txBody>
          <a:bodyPr anchor="ctr">
            <a:normAutofit/>
          </a:bodyPr>
          <a:lstStyle/>
          <a:p>
            <a:r>
              <a:rPr lang="en-US" sz="4800" dirty="0"/>
              <a:t>Assessment </a:t>
            </a:r>
            <a:r>
              <a:rPr lang="en-US" sz="4800" dirty="0" err="1"/>
              <a:t>criteria’S</a:t>
            </a:r>
            <a:endParaRPr lang="en-US" sz="4800" dirty="0"/>
          </a:p>
        </p:txBody>
      </p:sp>
      <p:sp>
        <p:nvSpPr>
          <p:cNvPr id="3" name="Subtitle 2">
            <a:extLst>
              <a:ext uri="{FF2B5EF4-FFF2-40B4-BE49-F238E27FC236}">
                <a16:creationId xmlns:a16="http://schemas.microsoft.com/office/drawing/2014/main" id="{42A46D13-953B-48DB-B76E-3A56454FB0B4}"/>
              </a:ext>
            </a:extLst>
          </p:cNvPr>
          <p:cNvSpPr>
            <a:spLocks noGrp="1"/>
          </p:cNvSpPr>
          <p:nvPr>
            <p:ph type="subTitle" idx="1"/>
          </p:nvPr>
        </p:nvSpPr>
        <p:spPr>
          <a:xfrm>
            <a:off x="444343" y="1507414"/>
            <a:ext cx="3405762" cy="3703320"/>
          </a:xfrm>
          <a:ln w="57150">
            <a:noFill/>
          </a:ln>
        </p:spPr>
        <p:txBody>
          <a:bodyPr anchor="ctr">
            <a:normAutofit/>
          </a:bodyPr>
          <a:lstStyle/>
          <a:p>
            <a:r>
              <a:rPr lang="en-US" dirty="0">
                <a:solidFill>
                  <a:schemeClr val="tx2"/>
                </a:solidFill>
                <a:highlight>
                  <a:srgbClr val="FFFF00"/>
                </a:highlight>
              </a:rPr>
              <a:t>Assignment                    </a:t>
            </a:r>
          </a:p>
          <a:p>
            <a:r>
              <a:rPr lang="en-US" dirty="0">
                <a:solidFill>
                  <a:schemeClr val="tx2"/>
                </a:solidFill>
                <a:highlight>
                  <a:srgbClr val="FFFF00"/>
                </a:highlight>
              </a:rPr>
              <a:t>quiz                 </a:t>
            </a:r>
          </a:p>
          <a:p>
            <a:r>
              <a:rPr lang="en-US" dirty="0">
                <a:solidFill>
                  <a:schemeClr val="tx2"/>
                </a:solidFill>
                <a:highlight>
                  <a:srgbClr val="FFFF00"/>
                </a:highlight>
              </a:rPr>
              <a:t>mid term examination                  END TERM EXAMINATION                 </a:t>
            </a:r>
          </a:p>
        </p:txBody>
      </p:sp>
      <p:sp>
        <p:nvSpPr>
          <p:cNvPr id="10" name="Rectangle 9">
            <a:extLst>
              <a:ext uri="{FF2B5EF4-FFF2-40B4-BE49-F238E27FC236}">
                <a16:creationId xmlns:a16="http://schemas.microsoft.com/office/drawing/2014/main" id="{B7180431-F4DE-415D-BCBB-9316423C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3642"/>
            <a:ext cx="11298933" cy="512708"/>
          </a:xfrm>
          <a:prstGeom prst="rect">
            <a:avLst/>
          </a:prstGeom>
          <a:solidFill>
            <a:srgbClr val="969FA7">
              <a:alpha val="70000"/>
            </a:srgb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2" name="Rectangle 11">
            <a:extLst>
              <a:ext uri="{FF2B5EF4-FFF2-40B4-BE49-F238E27FC236}">
                <a16:creationId xmlns:a16="http://schemas.microsoft.com/office/drawing/2014/main" id="{EEABD997-5EF9-4E9B-AFBB-F6DFAAF3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V="1">
            <a:off x="2209064" y="3329711"/>
            <a:ext cx="3703320" cy="5872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 name="Rectangle 13">
            <a:extLst>
              <a:ext uri="{FF2B5EF4-FFF2-40B4-BE49-F238E27FC236}">
                <a16:creationId xmlns:a16="http://schemas.microsoft.com/office/drawing/2014/main" id="{E9AB5EE6-A047-4B18-B998-D46DF3CC36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878019"/>
            <a:ext cx="11298933" cy="512708"/>
          </a:xfrm>
          <a:prstGeom prst="rect">
            <a:avLst/>
          </a:prstGeom>
          <a:solidFill>
            <a:srgbClr val="969FA7">
              <a:alpha val="70000"/>
            </a:srgb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3" name="Footer Placeholder 12">
            <a:extLst>
              <a:ext uri="{FF2B5EF4-FFF2-40B4-BE49-F238E27FC236}">
                <a16:creationId xmlns:a16="http://schemas.microsoft.com/office/drawing/2014/main" id="{9D26CE06-F19E-0ECF-18B4-7CF4A4B9E7E7}"/>
              </a:ext>
            </a:extLst>
          </p:cNvPr>
          <p:cNvSpPr>
            <a:spLocks noGrp="1"/>
          </p:cNvSpPr>
          <p:nvPr>
            <p:ph type="ftr" sz="quarter" idx="11"/>
          </p:nvPr>
        </p:nvSpPr>
        <p:spPr/>
        <p:txBody>
          <a:bodyPr/>
          <a:lstStyle/>
          <a:p>
            <a:r>
              <a:rPr lang="en-US"/>
              <a:t>Electrical &amp; Electronics System EE1002</a:t>
            </a:r>
          </a:p>
        </p:txBody>
      </p:sp>
      <p:sp>
        <p:nvSpPr>
          <p:cNvPr id="15" name="Slide Number Placeholder 14">
            <a:extLst>
              <a:ext uri="{FF2B5EF4-FFF2-40B4-BE49-F238E27FC236}">
                <a16:creationId xmlns:a16="http://schemas.microsoft.com/office/drawing/2014/main" id="{43B9030F-934C-E420-6E68-E24792F30E47}"/>
              </a:ext>
            </a:extLst>
          </p:cNvPr>
          <p:cNvSpPr>
            <a:spLocks noGrp="1"/>
          </p:cNvSpPr>
          <p:nvPr>
            <p:ph type="sldNum" sz="quarter" idx="12"/>
          </p:nvPr>
        </p:nvSpPr>
        <p:spPr/>
        <p:txBody>
          <a:bodyPr/>
          <a:lstStyle/>
          <a:p>
            <a:fld id="{3A98EE3D-8CD1-4C3F-BD1C-C98C9596463C}" type="slidenum">
              <a:rPr lang="en-US" smtClean="0"/>
              <a:t>3</a:t>
            </a:fld>
            <a:endParaRPr lang="en-US"/>
          </a:p>
        </p:txBody>
      </p:sp>
    </p:spTree>
    <p:extLst>
      <p:ext uri="{BB962C8B-B14F-4D97-AF65-F5344CB8AC3E}">
        <p14:creationId xmlns:p14="http://schemas.microsoft.com/office/powerpoint/2010/main" val="2405473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4DE6CB5B-B042-42CC-BDF4-44EECFD503B3}"/>
              </a:ext>
            </a:extLst>
          </p:cNvPr>
          <p:cNvPicPr>
            <a:picLocks noChangeAspect="1"/>
          </p:cNvPicPr>
          <p:nvPr/>
        </p:nvPicPr>
        <p:blipFill rotWithShape="1">
          <a:blip r:embed="rId2"/>
          <a:srcRect/>
          <a:stretch/>
        </p:blipFill>
        <p:spPr>
          <a:xfrm>
            <a:off x="-2" y="10"/>
            <a:ext cx="12192002" cy="6857990"/>
          </a:xfrm>
          <a:prstGeom prst="rect">
            <a:avLst/>
          </a:prstGeom>
        </p:spPr>
      </p:pic>
      <p:sp>
        <p:nvSpPr>
          <p:cNvPr id="40" name="Rectangle 39">
            <a:extLst>
              <a:ext uri="{FF2B5EF4-FFF2-40B4-BE49-F238E27FC236}">
                <a16:creationId xmlns:a16="http://schemas.microsoft.com/office/drawing/2014/main" id="{4063B759-00FC-46D1-9898-8E8625268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397938" y="1397930"/>
            <a:ext cx="6858003" cy="4062128"/>
          </a:xfrm>
          <a:prstGeom prst="rect">
            <a:avLst/>
          </a:prstGeom>
          <a:gradFill flip="none" rotWithShape="1">
            <a:gsLst>
              <a:gs pos="48000">
                <a:schemeClr val="tx1">
                  <a:alpha val="24000"/>
                </a:schemeClr>
              </a:gs>
              <a:gs pos="85000">
                <a:schemeClr val="tx1">
                  <a:alpha val="4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D5B012D8-7F27-4758-9AC6-C889B154B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37374" y="1100316"/>
            <a:ext cx="6858003" cy="4657347"/>
          </a:xfrm>
          <a:prstGeom prst="rect">
            <a:avLst/>
          </a:prstGeom>
          <a:gradFill flip="none" rotWithShape="1">
            <a:gsLst>
              <a:gs pos="48000">
                <a:schemeClr val="tx1">
                  <a:alpha val="24000"/>
                </a:schemeClr>
              </a:gs>
              <a:gs pos="85000">
                <a:schemeClr val="tx1">
                  <a:alpha val="4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C7EC7A8-5BE3-42D7-8870-1FF9B4A28476}"/>
              </a:ext>
            </a:extLst>
          </p:cNvPr>
          <p:cNvSpPr>
            <a:spLocks noGrp="1"/>
          </p:cNvSpPr>
          <p:nvPr>
            <p:ph type="ctrTitle"/>
          </p:nvPr>
        </p:nvSpPr>
        <p:spPr>
          <a:xfrm>
            <a:off x="5989834" y="643467"/>
            <a:ext cx="5558701" cy="3589486"/>
          </a:xfrm>
        </p:spPr>
        <p:txBody>
          <a:bodyPr anchor="t">
            <a:normAutofit/>
          </a:bodyPr>
          <a:lstStyle/>
          <a:p>
            <a:pPr algn="r"/>
            <a:r>
              <a:rPr lang="en-US" sz="4800" dirty="0">
                <a:solidFill>
                  <a:schemeClr val="bg1"/>
                </a:solidFill>
              </a:rPr>
              <a:t>PROGRAM OUTCOMES MAPPING WITH CO1</a:t>
            </a:r>
          </a:p>
        </p:txBody>
      </p:sp>
      <p:sp>
        <p:nvSpPr>
          <p:cNvPr id="3" name="Subtitle 2">
            <a:extLst>
              <a:ext uri="{FF2B5EF4-FFF2-40B4-BE49-F238E27FC236}">
                <a16:creationId xmlns:a16="http://schemas.microsoft.com/office/drawing/2014/main" id="{A74B2096-3A76-49EC-80CD-AD470FCBDD10}"/>
              </a:ext>
            </a:extLst>
          </p:cNvPr>
          <p:cNvSpPr>
            <a:spLocks noGrp="1"/>
          </p:cNvSpPr>
          <p:nvPr>
            <p:ph type="subTitle" idx="1"/>
          </p:nvPr>
        </p:nvSpPr>
        <p:spPr>
          <a:xfrm>
            <a:off x="6099055" y="4553792"/>
            <a:ext cx="5449479" cy="1663493"/>
          </a:xfrm>
        </p:spPr>
        <p:txBody>
          <a:bodyPr anchor="b">
            <a:normAutofit/>
          </a:bodyPr>
          <a:lstStyle/>
          <a:p>
            <a:pPr algn="r">
              <a:lnSpc>
                <a:spcPct val="90000"/>
              </a:lnSpc>
            </a:pPr>
            <a:r>
              <a:rPr lang="en-US" sz="1500" b="1" dirty="0">
                <a:solidFill>
                  <a:schemeClr val="bg1"/>
                </a:solidFill>
                <a:latin typeface="Times New Roman" panose="02020603050405020304" pitchFamily="18" charset="0"/>
                <a:cs typeface="Times New Roman" panose="02020603050405020304" pitchFamily="18" charset="0"/>
              </a:rPr>
              <a:t>[PO1] </a:t>
            </a:r>
          </a:p>
          <a:p>
            <a:pPr algn="r">
              <a:lnSpc>
                <a:spcPct val="90000"/>
              </a:lnSpc>
            </a:pPr>
            <a:r>
              <a:rPr lang="en-US" sz="1500" b="1" dirty="0">
                <a:solidFill>
                  <a:schemeClr val="bg1"/>
                </a:solidFill>
                <a:latin typeface="Times New Roman" panose="02020603050405020304" pitchFamily="18" charset="0"/>
                <a:cs typeface="Times New Roman" panose="02020603050405020304" pitchFamily="18" charset="0"/>
              </a:rPr>
              <a:t>Engineering Knowledge: Apply the knowledge of mathematics, science, engineering fundamentals, and an engineering specialization to the solution of complex engineering problems.</a:t>
            </a:r>
          </a:p>
          <a:p>
            <a:pPr algn="r">
              <a:lnSpc>
                <a:spcPct val="90000"/>
              </a:lnSpc>
            </a:pPr>
            <a:endParaRPr lang="en-US" sz="1500" dirty="0">
              <a:solidFill>
                <a:schemeClr val="bg1"/>
              </a:solidFill>
            </a:endParaRPr>
          </a:p>
        </p:txBody>
      </p:sp>
      <p:sp>
        <p:nvSpPr>
          <p:cNvPr id="10" name="Footer Placeholder 9">
            <a:extLst>
              <a:ext uri="{FF2B5EF4-FFF2-40B4-BE49-F238E27FC236}">
                <a16:creationId xmlns:a16="http://schemas.microsoft.com/office/drawing/2014/main" id="{BA2A4483-2520-B1A2-1BBF-9DD215EA664C}"/>
              </a:ext>
            </a:extLst>
          </p:cNvPr>
          <p:cNvSpPr>
            <a:spLocks noGrp="1"/>
          </p:cNvSpPr>
          <p:nvPr>
            <p:ph type="ftr" sz="quarter" idx="11"/>
          </p:nvPr>
        </p:nvSpPr>
        <p:spPr/>
        <p:txBody>
          <a:bodyPr/>
          <a:lstStyle/>
          <a:p>
            <a:r>
              <a:rPr lang="en-US"/>
              <a:t>Electrical &amp; Electronics System EE1002</a:t>
            </a:r>
          </a:p>
        </p:txBody>
      </p:sp>
      <p:sp>
        <p:nvSpPr>
          <p:cNvPr id="11" name="Slide Number Placeholder 10">
            <a:extLst>
              <a:ext uri="{FF2B5EF4-FFF2-40B4-BE49-F238E27FC236}">
                <a16:creationId xmlns:a16="http://schemas.microsoft.com/office/drawing/2014/main" id="{C2951402-EBAD-00FB-DCFC-7913FA79072E}"/>
              </a:ext>
            </a:extLst>
          </p:cNvPr>
          <p:cNvSpPr>
            <a:spLocks noGrp="1"/>
          </p:cNvSpPr>
          <p:nvPr>
            <p:ph type="sldNum" sz="quarter" idx="12"/>
          </p:nvPr>
        </p:nvSpPr>
        <p:spPr/>
        <p:txBody>
          <a:bodyPr/>
          <a:lstStyle/>
          <a:p>
            <a:fld id="{3A98EE3D-8CD1-4C3F-BD1C-C98C9596463C}" type="slidenum">
              <a:rPr lang="en-US" smtClean="0"/>
              <a:t>4</a:t>
            </a:fld>
            <a:endParaRPr lang="en-US"/>
          </a:p>
        </p:txBody>
      </p:sp>
    </p:spTree>
    <p:extLst>
      <p:ext uri="{BB962C8B-B14F-4D97-AF65-F5344CB8AC3E}">
        <p14:creationId xmlns:p14="http://schemas.microsoft.com/office/powerpoint/2010/main" val="3012490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38733D19-FF76-4DF6-985F-DB050AF87F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B8931767-514A-4E70-9129-DB6B46BFA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0" name="Rectangle 79">
            <a:extLst>
              <a:ext uri="{FF2B5EF4-FFF2-40B4-BE49-F238E27FC236}">
                <a16:creationId xmlns:a16="http://schemas.microsoft.com/office/drawing/2014/main" id="{092556C3-D615-4E70-B4AD-7791DE6BBD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36" name="Rectangle 81">
            <a:extLst>
              <a:ext uri="{FF2B5EF4-FFF2-40B4-BE49-F238E27FC236}">
                <a16:creationId xmlns:a16="http://schemas.microsoft.com/office/drawing/2014/main" id="{5D468424-DF72-426E-8DB3-F91B8857CB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7" name="Rectangle 6"/>
          <p:cNvSpPr/>
          <p:nvPr/>
        </p:nvSpPr>
        <p:spPr>
          <a:xfrm>
            <a:off x="446535" y="6572250"/>
            <a:ext cx="11298932"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Subtitle 4"/>
          <p:cNvSpPr>
            <a:spLocks noGrp="1"/>
          </p:cNvSpPr>
          <p:nvPr>
            <p:ph type="subTitle" idx="1"/>
          </p:nvPr>
        </p:nvSpPr>
        <p:spPr>
          <a:xfrm>
            <a:off x="446534" y="1066800"/>
            <a:ext cx="11298933" cy="5029200"/>
          </a:xfrm>
        </p:spPr>
        <p:txBody>
          <a:bodyPr>
            <a:normAutofit/>
          </a:bodyPr>
          <a:lstStyle/>
          <a:p>
            <a:pPr algn="ctr"/>
            <a:endParaRPr lang="en-US" sz="2200" dirty="0"/>
          </a:p>
          <a:p>
            <a:pPr algn="ctr"/>
            <a:endParaRPr lang="en-US" sz="2000" dirty="0"/>
          </a:p>
          <a:p>
            <a:pPr algn="ctr"/>
            <a:r>
              <a:rPr lang="en-IN" sz="2800" dirty="0"/>
              <a:t>CONVENTIONAL POWER GENERATION</a:t>
            </a:r>
            <a:endParaRPr lang="en-IN" sz="2800" cap="all" dirty="0">
              <a:solidFill>
                <a:schemeClr val="accent1"/>
              </a:solidFill>
            </a:endParaRPr>
          </a:p>
          <a:p>
            <a:pPr algn="ctr"/>
            <a:endParaRPr lang="en-US" sz="2200" dirty="0"/>
          </a:p>
          <a:p>
            <a:pPr algn="ctr"/>
            <a:endParaRPr lang="en-US" sz="2800" dirty="0"/>
          </a:p>
          <a:p>
            <a:pPr algn="ctr"/>
            <a:r>
              <a:rPr lang="en-US" sz="2800" dirty="0"/>
              <a:t>Lecture  No. 2 </a:t>
            </a:r>
          </a:p>
        </p:txBody>
      </p:sp>
      <p:sp>
        <p:nvSpPr>
          <p:cNvPr id="10" name="Footer Placeholder 9">
            <a:extLst>
              <a:ext uri="{FF2B5EF4-FFF2-40B4-BE49-F238E27FC236}">
                <a16:creationId xmlns:a16="http://schemas.microsoft.com/office/drawing/2014/main" id="{346BD167-A1F6-0053-2933-CEC06FF8BEE4}"/>
              </a:ext>
            </a:extLst>
          </p:cNvPr>
          <p:cNvSpPr>
            <a:spLocks noGrp="1"/>
          </p:cNvSpPr>
          <p:nvPr>
            <p:ph type="ftr" sz="quarter" idx="11"/>
          </p:nvPr>
        </p:nvSpPr>
        <p:spPr/>
        <p:txBody>
          <a:bodyPr/>
          <a:lstStyle/>
          <a:p>
            <a:r>
              <a:rPr lang="en-US"/>
              <a:t>Electrical &amp; Electronics System EE1002</a:t>
            </a:r>
          </a:p>
        </p:txBody>
      </p:sp>
      <p:sp>
        <p:nvSpPr>
          <p:cNvPr id="11" name="Slide Number Placeholder 10">
            <a:extLst>
              <a:ext uri="{FF2B5EF4-FFF2-40B4-BE49-F238E27FC236}">
                <a16:creationId xmlns:a16="http://schemas.microsoft.com/office/drawing/2014/main" id="{BEEC92FF-ED24-ABCA-82F4-551405221789}"/>
              </a:ext>
            </a:extLst>
          </p:cNvPr>
          <p:cNvSpPr>
            <a:spLocks noGrp="1"/>
          </p:cNvSpPr>
          <p:nvPr>
            <p:ph type="sldNum" sz="quarter" idx="12"/>
          </p:nvPr>
        </p:nvSpPr>
        <p:spPr/>
        <p:txBody>
          <a:bodyPr/>
          <a:lstStyle/>
          <a:p>
            <a:fld id="{3A98EE3D-8CD1-4C3F-BD1C-C98C9596463C}" type="slidenum">
              <a:rPr lang="en-US" smtClean="0"/>
              <a:t>5</a:t>
            </a:fld>
            <a:endParaRPr lang="en-US"/>
          </a:p>
        </p:txBody>
      </p:sp>
    </p:spTree>
    <p:extLst>
      <p:ext uri="{BB962C8B-B14F-4D97-AF65-F5344CB8AC3E}">
        <p14:creationId xmlns:p14="http://schemas.microsoft.com/office/powerpoint/2010/main" val="1046021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38733D19-FF76-4DF6-985F-DB050AF87F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B8931767-514A-4E70-9129-DB6B46BFA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0" name="Rectangle 79">
            <a:extLst>
              <a:ext uri="{FF2B5EF4-FFF2-40B4-BE49-F238E27FC236}">
                <a16:creationId xmlns:a16="http://schemas.microsoft.com/office/drawing/2014/main" id="{092556C3-D615-4E70-B4AD-7791DE6BBD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36" name="Rectangle 81">
            <a:extLst>
              <a:ext uri="{FF2B5EF4-FFF2-40B4-BE49-F238E27FC236}">
                <a16:creationId xmlns:a16="http://schemas.microsoft.com/office/drawing/2014/main" id="{5D468424-DF72-426E-8DB3-F91B8857CB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7" name="Rectangle 6"/>
          <p:cNvSpPr/>
          <p:nvPr/>
        </p:nvSpPr>
        <p:spPr>
          <a:xfrm>
            <a:off x="444024" y="5976349"/>
            <a:ext cx="11298932"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Content Placeholder 2"/>
          <p:cNvSpPr txBox="1">
            <a:spLocks/>
          </p:cNvSpPr>
          <p:nvPr/>
        </p:nvSpPr>
        <p:spPr>
          <a:xfrm>
            <a:off x="1752600" y="990600"/>
            <a:ext cx="8686800" cy="5410200"/>
          </a:xfrm>
          <a:prstGeom prst="rect">
            <a:avLst/>
          </a:prstGeom>
        </p:spPr>
        <p:txBody>
          <a:bodyPr vert="horz" lIns="91440" tIns="45720" rIns="91440" bIns="45720" rtlCol="0" anchor="t">
            <a:normAutofit/>
          </a:bodyPr>
          <a:lstStyle>
            <a:lvl1pPr marL="0" indent="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None/>
              <a:defRPr sz="1600" kern="1200" cap="all">
                <a:solidFill>
                  <a:schemeClr val="accent1"/>
                </a:solidFill>
                <a:latin typeface="+mn-lt"/>
                <a:ea typeface="+mn-ea"/>
                <a:cs typeface="+mn-cs"/>
              </a:defRPr>
            </a:lvl1pPr>
            <a:lvl2pPr marL="4572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algn="ctr"/>
            <a:r>
              <a:rPr lang="en-US" sz="3000" b="1" u="sng" dirty="0"/>
              <a:t>Contents</a:t>
            </a:r>
          </a:p>
          <a:p>
            <a:endParaRPr lang="en-US" sz="1000" i="1" dirty="0"/>
          </a:p>
          <a:p>
            <a:pPr defTabSz="342900"/>
            <a:r>
              <a:rPr lang="en-US" sz="2400" i="1" dirty="0"/>
              <a:t>	</a:t>
            </a:r>
            <a:r>
              <a:rPr lang="en-US" sz="2400" b="1" dirty="0"/>
              <a:t>Topic</a:t>
            </a:r>
            <a:r>
              <a:rPr lang="en-US" sz="2200" b="1" dirty="0"/>
              <a:t>:</a:t>
            </a:r>
          </a:p>
          <a:p>
            <a:r>
              <a:rPr lang="en-US" sz="2200" dirty="0"/>
              <a:t>		1. AC GENERATOR </a:t>
            </a:r>
          </a:p>
          <a:p>
            <a:r>
              <a:rPr lang="en-US" sz="2200" dirty="0"/>
              <a:t>             2.</a:t>
            </a:r>
            <a:r>
              <a:rPr lang="en-IN" sz="2200" dirty="0"/>
              <a:t>Thermal POWER plant </a:t>
            </a:r>
            <a:endParaRPr lang="en-US" sz="2200" dirty="0"/>
          </a:p>
          <a:p>
            <a:r>
              <a:rPr lang="en-US" sz="2200" dirty="0"/>
              <a:t>		3. </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Hydel Power Plant</a:t>
            </a:r>
          </a:p>
          <a:p>
            <a:r>
              <a:rPr lang="en-IN" sz="2200" b="1" kern="100" dirty="0">
                <a:latin typeface="Times New Roman" panose="02020603050405020304" pitchFamily="18" charset="0"/>
                <a:ea typeface="Calibri" panose="020F0502020204030204" pitchFamily="34" charset="0"/>
                <a:cs typeface="Times New Roman" panose="02020603050405020304" pitchFamily="18" charset="0"/>
              </a:rPr>
              <a:t>		4. </a:t>
            </a:r>
            <a:r>
              <a:rPr lang="en-IN" sz="2200" dirty="0"/>
              <a:t>Nuclear plants</a:t>
            </a:r>
            <a:endParaRPr lang="en-IN" sz="22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000" cap="all" dirty="0">
              <a:solidFill>
                <a:schemeClr val="accent1"/>
              </a:solidFill>
            </a:endParaRPr>
          </a:p>
          <a:p>
            <a:endParaRPr lang="en-IN" sz="2000" dirty="0"/>
          </a:p>
          <a:p>
            <a:r>
              <a:rPr lang="en-IN" sz="2000" dirty="0"/>
              <a:t>		</a:t>
            </a:r>
            <a:endParaRPr lang="en-US" sz="2000" dirty="0"/>
          </a:p>
        </p:txBody>
      </p:sp>
      <p:sp>
        <p:nvSpPr>
          <p:cNvPr id="9" name="Footer Placeholder 8">
            <a:extLst>
              <a:ext uri="{FF2B5EF4-FFF2-40B4-BE49-F238E27FC236}">
                <a16:creationId xmlns:a16="http://schemas.microsoft.com/office/drawing/2014/main" id="{5104F09D-CE7B-8CAE-931F-2E00A6DFD910}"/>
              </a:ext>
            </a:extLst>
          </p:cNvPr>
          <p:cNvSpPr>
            <a:spLocks noGrp="1"/>
          </p:cNvSpPr>
          <p:nvPr>
            <p:ph type="ftr" sz="quarter" idx="11"/>
          </p:nvPr>
        </p:nvSpPr>
        <p:spPr/>
        <p:txBody>
          <a:bodyPr/>
          <a:lstStyle/>
          <a:p>
            <a:r>
              <a:rPr lang="en-US"/>
              <a:t>Electrical &amp; Electronics System EE1002</a:t>
            </a:r>
          </a:p>
        </p:txBody>
      </p:sp>
      <p:sp>
        <p:nvSpPr>
          <p:cNvPr id="11" name="Slide Number Placeholder 10">
            <a:extLst>
              <a:ext uri="{FF2B5EF4-FFF2-40B4-BE49-F238E27FC236}">
                <a16:creationId xmlns:a16="http://schemas.microsoft.com/office/drawing/2014/main" id="{D9C3BC36-B797-3306-B81A-EE108C62ACA2}"/>
              </a:ext>
            </a:extLst>
          </p:cNvPr>
          <p:cNvSpPr>
            <a:spLocks noGrp="1"/>
          </p:cNvSpPr>
          <p:nvPr>
            <p:ph type="sldNum" sz="quarter" idx="12"/>
          </p:nvPr>
        </p:nvSpPr>
        <p:spPr/>
        <p:txBody>
          <a:bodyPr/>
          <a:lstStyle/>
          <a:p>
            <a:fld id="{3A98EE3D-8CD1-4C3F-BD1C-C98C9596463C}" type="slidenum">
              <a:rPr lang="en-US" smtClean="0"/>
              <a:t>6</a:t>
            </a:fld>
            <a:endParaRPr lang="en-US"/>
          </a:p>
        </p:txBody>
      </p:sp>
    </p:spTree>
    <p:extLst>
      <p:ext uri="{BB962C8B-B14F-4D97-AF65-F5344CB8AC3E}">
        <p14:creationId xmlns:p14="http://schemas.microsoft.com/office/powerpoint/2010/main" val="2216764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38733D19-FF76-4DF6-985F-DB050AF87F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B8931767-514A-4E70-9129-DB6B46BFA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0" name="Rectangle 79">
            <a:extLst>
              <a:ext uri="{FF2B5EF4-FFF2-40B4-BE49-F238E27FC236}">
                <a16:creationId xmlns:a16="http://schemas.microsoft.com/office/drawing/2014/main" id="{092556C3-D615-4E70-B4AD-7791DE6BBD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36" name="Rectangle 81">
            <a:extLst>
              <a:ext uri="{FF2B5EF4-FFF2-40B4-BE49-F238E27FC236}">
                <a16:creationId xmlns:a16="http://schemas.microsoft.com/office/drawing/2014/main" id="{5D468424-DF72-426E-8DB3-F91B8857CB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7" name="Rectangle 6"/>
          <p:cNvSpPr/>
          <p:nvPr/>
        </p:nvSpPr>
        <p:spPr>
          <a:xfrm>
            <a:off x="446535" y="6572250"/>
            <a:ext cx="11298932"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ooter Placeholder 8">
            <a:extLst>
              <a:ext uri="{FF2B5EF4-FFF2-40B4-BE49-F238E27FC236}">
                <a16:creationId xmlns:a16="http://schemas.microsoft.com/office/drawing/2014/main" id="{769A03A9-F847-CC98-D741-39AC19167788}"/>
              </a:ext>
            </a:extLst>
          </p:cNvPr>
          <p:cNvSpPr>
            <a:spLocks noGrp="1"/>
          </p:cNvSpPr>
          <p:nvPr>
            <p:ph type="ftr" sz="quarter" idx="11"/>
          </p:nvPr>
        </p:nvSpPr>
        <p:spPr/>
        <p:txBody>
          <a:bodyPr/>
          <a:lstStyle/>
          <a:p>
            <a:r>
              <a:rPr lang="en-US"/>
              <a:t>Electrical &amp; Electronics System EE1002</a:t>
            </a:r>
          </a:p>
        </p:txBody>
      </p:sp>
      <p:sp>
        <p:nvSpPr>
          <p:cNvPr id="11" name="Slide Number Placeholder 10">
            <a:extLst>
              <a:ext uri="{FF2B5EF4-FFF2-40B4-BE49-F238E27FC236}">
                <a16:creationId xmlns:a16="http://schemas.microsoft.com/office/drawing/2014/main" id="{8033D47E-0A47-279F-45A1-B05AA6FF8E85}"/>
              </a:ext>
            </a:extLst>
          </p:cNvPr>
          <p:cNvSpPr>
            <a:spLocks noGrp="1"/>
          </p:cNvSpPr>
          <p:nvPr>
            <p:ph type="sldNum" sz="quarter" idx="12"/>
          </p:nvPr>
        </p:nvSpPr>
        <p:spPr/>
        <p:txBody>
          <a:bodyPr/>
          <a:lstStyle/>
          <a:p>
            <a:fld id="{3A98EE3D-8CD1-4C3F-BD1C-C98C9596463C}" type="slidenum">
              <a:rPr lang="en-US" smtClean="0"/>
              <a:t>7</a:t>
            </a:fld>
            <a:endParaRPr lang="en-US"/>
          </a:p>
        </p:txBody>
      </p:sp>
      <p:sp>
        <p:nvSpPr>
          <p:cNvPr id="13" name="TextBox 12">
            <a:extLst>
              <a:ext uri="{FF2B5EF4-FFF2-40B4-BE49-F238E27FC236}">
                <a16:creationId xmlns:a16="http://schemas.microsoft.com/office/drawing/2014/main" id="{942B560B-6AEE-38DE-23D3-5E918525BCBD}"/>
              </a:ext>
            </a:extLst>
          </p:cNvPr>
          <p:cNvSpPr txBox="1"/>
          <p:nvPr/>
        </p:nvSpPr>
        <p:spPr>
          <a:xfrm>
            <a:off x="-2602674" y="598956"/>
            <a:ext cx="8696164" cy="430887"/>
          </a:xfrm>
          <a:prstGeom prst="rect">
            <a:avLst/>
          </a:prstGeom>
          <a:noFill/>
        </p:spPr>
        <p:txBody>
          <a:bodyPr wrap="square" rtlCol="0">
            <a:spAutoFit/>
          </a:bodyPr>
          <a:lstStyle/>
          <a:p>
            <a:pPr algn="ctr" defTabSz="457200">
              <a:spcBef>
                <a:spcPct val="20000"/>
              </a:spcBef>
              <a:spcAft>
                <a:spcPts val="600"/>
              </a:spcAft>
              <a:buClr>
                <a:schemeClr val="accent1"/>
              </a:buClr>
              <a:buSzPct val="92000"/>
            </a:pPr>
            <a:r>
              <a:rPr lang="en-IN" sz="2200" cap="all" dirty="0">
                <a:solidFill>
                  <a:schemeClr val="accent1"/>
                </a:solidFill>
              </a:rPr>
              <a:t>1. AC GENERATOR</a:t>
            </a:r>
          </a:p>
        </p:txBody>
      </p:sp>
      <p:sp>
        <p:nvSpPr>
          <p:cNvPr id="3" name="TextBox 2">
            <a:extLst>
              <a:ext uri="{FF2B5EF4-FFF2-40B4-BE49-F238E27FC236}">
                <a16:creationId xmlns:a16="http://schemas.microsoft.com/office/drawing/2014/main" id="{DA0717FB-D7E8-B2F9-D0F6-4BFFB8FF328D}"/>
              </a:ext>
            </a:extLst>
          </p:cNvPr>
          <p:cNvSpPr txBox="1"/>
          <p:nvPr/>
        </p:nvSpPr>
        <p:spPr>
          <a:xfrm>
            <a:off x="581192" y="1019347"/>
            <a:ext cx="9794508" cy="3739485"/>
          </a:xfrm>
          <a:prstGeom prst="rect">
            <a:avLst/>
          </a:prstGeom>
          <a:noFill/>
        </p:spPr>
        <p:txBody>
          <a:bodyPr wrap="square" rtlCol="0">
            <a:spAutoFit/>
          </a:bodyPr>
          <a:lstStyle/>
          <a:p>
            <a:pPr marL="285750" indent="-285750" algn="just">
              <a:spcBef>
                <a:spcPts val="400"/>
              </a:spcBef>
              <a:spcAft>
                <a:spcPts val="400"/>
              </a:spcAf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 generator has a balanced three phase winding on the stator and called the armature. </a:t>
            </a:r>
          </a:p>
          <a:p>
            <a:pPr marL="285750" indent="-285750" algn="just">
              <a:spcBef>
                <a:spcPts val="400"/>
              </a:spcBef>
              <a:spcAft>
                <a:spcPts val="400"/>
              </a:spcAf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three coils are so placed in space that there axes are mutually 120° apart as shown in Fig 1. 3-phase power is obtained at armature terminals. </a:t>
            </a:r>
          </a:p>
          <a:p>
            <a:pPr marL="285750" indent="-285750" algn="just">
              <a:spcBef>
                <a:spcPts val="400"/>
              </a:spcBef>
              <a:spcAft>
                <a:spcPts val="400"/>
              </a:spcAf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Rotor houses a field coil and excited by D.C. The field coil produces flux and electromagnetic poles on the rotor surface. </a:t>
            </a:r>
          </a:p>
          <a:p>
            <a:pPr marL="285750" indent="-285750" algn="just">
              <a:spcBef>
                <a:spcPts val="400"/>
              </a:spcBef>
              <a:spcAft>
                <a:spcPts val="400"/>
              </a:spcAf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If the rotor is driven by an external agency, the flux linkages with three stator coils becomes sinusoidal function of time and sinusoidal voltage is induced in them. </a:t>
            </a:r>
          </a:p>
          <a:p>
            <a:pPr marL="285750" indent="-285750" algn="just">
              <a:spcBef>
                <a:spcPts val="400"/>
              </a:spcBef>
              <a:spcAft>
                <a:spcPts val="400"/>
              </a:spcAf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However, the induced voltages in the three coils (or phases) will differ in phase by 120° because the present value of flux linkage with R-phase coil will take place after 120° with Y-phase coil and further 120° after, with B-phase coil.</a:t>
            </a:r>
          </a:p>
          <a:p>
            <a:pPr marL="285750" indent="-285750" algn="just">
              <a:spcBef>
                <a:spcPts val="600"/>
              </a:spcBef>
              <a:spcAft>
                <a:spcPts val="600"/>
              </a:spcAft>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marL="285750" indent="-285750" algn="just">
              <a:spcBef>
                <a:spcPts val="600"/>
              </a:spcBef>
              <a:spcAft>
                <a:spcPts val="600"/>
              </a:spcAft>
              <a:buFont typeface="Wingdings" panose="05000000000000000000" pitchFamily="2" charset="2"/>
              <a:buChar char="Ø"/>
            </a:pPr>
            <a:endParaRPr lang="en-IN" sz="1600" dirty="0">
              <a:latin typeface="Times New Roman" panose="02020603050405020304" pitchFamily="18" charset="0"/>
              <a:cs typeface="Times New Roman" panose="02020603050405020304" pitchFamily="18" charset="0"/>
            </a:endParaRPr>
          </a:p>
        </p:txBody>
      </p:sp>
      <p:pic>
        <p:nvPicPr>
          <p:cNvPr id="16" name="Picture 15">
            <a:extLst>
              <a:ext uri="{FF2B5EF4-FFF2-40B4-BE49-F238E27FC236}">
                <a16:creationId xmlns:a16="http://schemas.microsoft.com/office/drawing/2014/main" id="{267E976A-0337-9301-AD42-994FBC3259B3}"/>
              </a:ext>
            </a:extLst>
          </p:cNvPr>
          <p:cNvPicPr>
            <a:picLocks noChangeAspect="1"/>
          </p:cNvPicPr>
          <p:nvPr/>
        </p:nvPicPr>
        <p:blipFill>
          <a:blip r:embed="rId2"/>
          <a:stretch>
            <a:fillRect/>
          </a:stretch>
        </p:blipFill>
        <p:spPr>
          <a:xfrm>
            <a:off x="2962609" y="3862438"/>
            <a:ext cx="5212532" cy="2347163"/>
          </a:xfrm>
          <a:prstGeom prst="rect">
            <a:avLst/>
          </a:prstGeom>
        </p:spPr>
      </p:pic>
      <p:sp>
        <p:nvSpPr>
          <p:cNvPr id="19" name="TextBox 18">
            <a:extLst>
              <a:ext uri="{FF2B5EF4-FFF2-40B4-BE49-F238E27FC236}">
                <a16:creationId xmlns:a16="http://schemas.microsoft.com/office/drawing/2014/main" id="{07B2A415-DE80-7A56-A2C0-01E16AC46AFA}"/>
              </a:ext>
            </a:extLst>
          </p:cNvPr>
          <p:cNvSpPr txBox="1"/>
          <p:nvPr/>
        </p:nvSpPr>
        <p:spPr>
          <a:xfrm>
            <a:off x="3203888" y="6152602"/>
            <a:ext cx="2437730" cy="369332"/>
          </a:xfrm>
          <a:prstGeom prst="rect">
            <a:avLst/>
          </a:prstGeom>
          <a:noFill/>
        </p:spPr>
        <p:txBody>
          <a:bodyPr wrap="square">
            <a:spAutoFit/>
          </a:bodyPr>
          <a:lstStyle/>
          <a:p>
            <a:r>
              <a:rPr lang="en-IN" dirty="0"/>
              <a:t> </a:t>
            </a:r>
            <a:r>
              <a:rPr lang="en-IN" sz="1600" dirty="0">
                <a:latin typeface="Times New Roman" panose="02020603050405020304" pitchFamily="18" charset="0"/>
                <a:cs typeface="Times New Roman" panose="02020603050405020304" pitchFamily="18" charset="0"/>
              </a:rPr>
              <a:t>Salient pole generator</a:t>
            </a:r>
          </a:p>
        </p:txBody>
      </p:sp>
      <p:sp>
        <p:nvSpPr>
          <p:cNvPr id="20" name="TextBox 19">
            <a:extLst>
              <a:ext uri="{FF2B5EF4-FFF2-40B4-BE49-F238E27FC236}">
                <a16:creationId xmlns:a16="http://schemas.microsoft.com/office/drawing/2014/main" id="{71DE8916-583A-6545-6346-D987D869CA41}"/>
              </a:ext>
            </a:extLst>
          </p:cNvPr>
          <p:cNvSpPr txBox="1"/>
          <p:nvPr/>
        </p:nvSpPr>
        <p:spPr>
          <a:xfrm>
            <a:off x="5882897" y="6182777"/>
            <a:ext cx="2437730" cy="369332"/>
          </a:xfrm>
          <a:prstGeom prst="rect">
            <a:avLst/>
          </a:prstGeom>
          <a:noFill/>
        </p:spPr>
        <p:txBody>
          <a:bodyPr wrap="square">
            <a:spAutoFit/>
          </a:bodyPr>
          <a:lstStyle/>
          <a:p>
            <a:r>
              <a:rPr lang="en-IN" dirty="0"/>
              <a:t> </a:t>
            </a:r>
            <a:r>
              <a:rPr lang="en-IN" sz="1600" dirty="0">
                <a:latin typeface="Times New Roman" panose="02020603050405020304" pitchFamily="18" charset="0"/>
                <a:cs typeface="Times New Roman" panose="02020603050405020304" pitchFamily="18" charset="0"/>
              </a:rPr>
              <a:t>Non salient pole generator</a:t>
            </a:r>
          </a:p>
        </p:txBody>
      </p:sp>
      <p:sp>
        <p:nvSpPr>
          <p:cNvPr id="21" name="TextBox 20">
            <a:extLst>
              <a:ext uri="{FF2B5EF4-FFF2-40B4-BE49-F238E27FC236}">
                <a16:creationId xmlns:a16="http://schemas.microsoft.com/office/drawing/2014/main" id="{1F685D9A-5021-2B3D-BD91-63FF9761D155}"/>
              </a:ext>
            </a:extLst>
          </p:cNvPr>
          <p:cNvSpPr txBox="1"/>
          <p:nvPr/>
        </p:nvSpPr>
        <p:spPr>
          <a:xfrm>
            <a:off x="809886" y="4057338"/>
            <a:ext cx="2394002" cy="338554"/>
          </a:xfrm>
          <a:prstGeom prst="rect">
            <a:avLst/>
          </a:prstGeom>
          <a:noFill/>
        </p:spPr>
        <p:txBody>
          <a:bodyPr wrap="square" rtlCol="0">
            <a:spAutoFit/>
          </a:bodyPr>
          <a:lstStyle/>
          <a:p>
            <a:r>
              <a:rPr lang="en-IN" sz="1600" dirty="0">
                <a:solidFill>
                  <a:srgbClr val="0070C0"/>
                </a:solidFill>
                <a:latin typeface="Times New Roman" panose="02020603050405020304" pitchFamily="18" charset="0"/>
                <a:cs typeface="Times New Roman" panose="02020603050405020304" pitchFamily="18" charset="0"/>
              </a:rPr>
              <a:t>Types of AC generator  </a:t>
            </a:r>
          </a:p>
        </p:txBody>
      </p:sp>
    </p:spTree>
    <p:extLst>
      <p:ext uri="{BB962C8B-B14F-4D97-AF65-F5344CB8AC3E}">
        <p14:creationId xmlns:p14="http://schemas.microsoft.com/office/powerpoint/2010/main" val="3151411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38733D19-FF76-4DF6-985F-DB050AF87F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B8931767-514A-4E70-9129-DB6B46BFA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0" name="Rectangle 79">
            <a:extLst>
              <a:ext uri="{FF2B5EF4-FFF2-40B4-BE49-F238E27FC236}">
                <a16:creationId xmlns:a16="http://schemas.microsoft.com/office/drawing/2014/main" id="{092556C3-D615-4E70-B4AD-7791DE6BBD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36" name="Rectangle 81">
            <a:extLst>
              <a:ext uri="{FF2B5EF4-FFF2-40B4-BE49-F238E27FC236}">
                <a16:creationId xmlns:a16="http://schemas.microsoft.com/office/drawing/2014/main" id="{5D468424-DF72-426E-8DB3-F91B8857CB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7" name="Rectangle 6"/>
          <p:cNvSpPr/>
          <p:nvPr/>
        </p:nvSpPr>
        <p:spPr>
          <a:xfrm>
            <a:off x="446535" y="6572250"/>
            <a:ext cx="11298932"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ooter Placeholder 8">
            <a:extLst>
              <a:ext uri="{FF2B5EF4-FFF2-40B4-BE49-F238E27FC236}">
                <a16:creationId xmlns:a16="http://schemas.microsoft.com/office/drawing/2014/main" id="{769A03A9-F847-CC98-D741-39AC19167788}"/>
              </a:ext>
            </a:extLst>
          </p:cNvPr>
          <p:cNvSpPr>
            <a:spLocks noGrp="1"/>
          </p:cNvSpPr>
          <p:nvPr>
            <p:ph type="ftr" sz="quarter" idx="11"/>
          </p:nvPr>
        </p:nvSpPr>
        <p:spPr/>
        <p:txBody>
          <a:bodyPr/>
          <a:lstStyle/>
          <a:p>
            <a:r>
              <a:rPr lang="en-US"/>
              <a:t>Electrical &amp; Electronics System EE1002</a:t>
            </a:r>
          </a:p>
        </p:txBody>
      </p:sp>
      <p:sp>
        <p:nvSpPr>
          <p:cNvPr id="11" name="Slide Number Placeholder 10">
            <a:extLst>
              <a:ext uri="{FF2B5EF4-FFF2-40B4-BE49-F238E27FC236}">
                <a16:creationId xmlns:a16="http://schemas.microsoft.com/office/drawing/2014/main" id="{8033D47E-0A47-279F-45A1-B05AA6FF8E85}"/>
              </a:ext>
            </a:extLst>
          </p:cNvPr>
          <p:cNvSpPr>
            <a:spLocks noGrp="1"/>
          </p:cNvSpPr>
          <p:nvPr>
            <p:ph type="sldNum" sz="quarter" idx="12"/>
          </p:nvPr>
        </p:nvSpPr>
        <p:spPr/>
        <p:txBody>
          <a:bodyPr/>
          <a:lstStyle/>
          <a:p>
            <a:fld id="{3A98EE3D-8CD1-4C3F-BD1C-C98C9596463C}" type="slidenum">
              <a:rPr lang="en-US" smtClean="0"/>
              <a:t>8</a:t>
            </a:fld>
            <a:endParaRPr lang="en-US"/>
          </a:p>
        </p:txBody>
      </p:sp>
      <p:sp>
        <p:nvSpPr>
          <p:cNvPr id="13" name="TextBox 12">
            <a:extLst>
              <a:ext uri="{FF2B5EF4-FFF2-40B4-BE49-F238E27FC236}">
                <a16:creationId xmlns:a16="http://schemas.microsoft.com/office/drawing/2014/main" id="{942B560B-6AEE-38DE-23D3-5E918525BCBD}"/>
              </a:ext>
            </a:extLst>
          </p:cNvPr>
          <p:cNvSpPr txBox="1"/>
          <p:nvPr/>
        </p:nvSpPr>
        <p:spPr>
          <a:xfrm>
            <a:off x="-1881195" y="771702"/>
            <a:ext cx="8696164" cy="430887"/>
          </a:xfrm>
          <a:prstGeom prst="rect">
            <a:avLst/>
          </a:prstGeom>
          <a:noFill/>
        </p:spPr>
        <p:txBody>
          <a:bodyPr wrap="square" rtlCol="0">
            <a:spAutoFit/>
          </a:bodyPr>
          <a:lstStyle/>
          <a:p>
            <a:pPr algn="ctr" defTabSz="457200">
              <a:spcBef>
                <a:spcPct val="20000"/>
              </a:spcBef>
              <a:spcAft>
                <a:spcPts val="600"/>
              </a:spcAft>
              <a:buClr>
                <a:schemeClr val="accent1"/>
              </a:buClr>
              <a:buSzPct val="92000"/>
            </a:pPr>
            <a:r>
              <a:rPr lang="en-IN" sz="2200" cap="all" dirty="0">
                <a:solidFill>
                  <a:schemeClr val="accent1"/>
                </a:solidFill>
              </a:rPr>
              <a:t>2. Thermal power PLANT</a:t>
            </a:r>
          </a:p>
        </p:txBody>
      </p:sp>
      <p:sp>
        <p:nvSpPr>
          <p:cNvPr id="3" name="TextBox 2">
            <a:extLst>
              <a:ext uri="{FF2B5EF4-FFF2-40B4-BE49-F238E27FC236}">
                <a16:creationId xmlns:a16="http://schemas.microsoft.com/office/drawing/2014/main" id="{DA0717FB-D7E8-B2F9-D0F6-4BFFB8FF328D}"/>
              </a:ext>
            </a:extLst>
          </p:cNvPr>
          <p:cNvSpPr txBox="1"/>
          <p:nvPr/>
        </p:nvSpPr>
        <p:spPr>
          <a:xfrm>
            <a:off x="763792" y="1403280"/>
            <a:ext cx="9794508" cy="1631216"/>
          </a:xfrm>
          <a:prstGeom prst="rect">
            <a:avLst/>
          </a:prstGeom>
          <a:noFill/>
        </p:spPr>
        <p:txBody>
          <a:bodyPr wrap="square" rtlCol="0">
            <a:spAutoFit/>
          </a:bodyPr>
          <a:lstStyle/>
          <a:p>
            <a:pPr marL="285750" indent="-285750" algn="just">
              <a:spcBef>
                <a:spcPts val="600"/>
              </a:spcBef>
              <a:spcAft>
                <a:spcPts val="600"/>
              </a:spcAft>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In a thermal power plant coil is burnt to produce high temperature and high pressure steam in a boiler. The steam is passed through a steam turbine to produce rotational motion. </a:t>
            </a:r>
          </a:p>
          <a:p>
            <a:pPr marL="285750" indent="-285750" algn="just">
              <a:spcBef>
                <a:spcPts val="600"/>
              </a:spcBef>
              <a:spcAft>
                <a:spcPts val="600"/>
              </a:spcAft>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The generator, mechanically coupled to the turbine, thus rotates producing electricity. </a:t>
            </a:r>
          </a:p>
          <a:p>
            <a:pPr marL="285750" indent="-285750" algn="just">
              <a:spcBef>
                <a:spcPts val="600"/>
              </a:spcBef>
              <a:spcAft>
                <a:spcPts val="600"/>
              </a:spcAft>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Chemical energy stored in coal after a couple of transformations produces electrical energy at the generator terminals as shown in the figure below, </a:t>
            </a:r>
          </a:p>
        </p:txBody>
      </p:sp>
      <p:pic>
        <p:nvPicPr>
          <p:cNvPr id="5" name="Picture 4">
            <a:extLst>
              <a:ext uri="{FF2B5EF4-FFF2-40B4-BE49-F238E27FC236}">
                <a16:creationId xmlns:a16="http://schemas.microsoft.com/office/drawing/2014/main" id="{A54A7D0F-8432-2B84-9030-656D9684EEE1}"/>
              </a:ext>
            </a:extLst>
          </p:cNvPr>
          <p:cNvPicPr>
            <a:picLocks noChangeAspect="1"/>
          </p:cNvPicPr>
          <p:nvPr/>
        </p:nvPicPr>
        <p:blipFill>
          <a:blip r:embed="rId2"/>
          <a:stretch>
            <a:fillRect/>
          </a:stretch>
        </p:blipFill>
        <p:spPr>
          <a:xfrm>
            <a:off x="5899853" y="3199005"/>
            <a:ext cx="4839119" cy="2255715"/>
          </a:xfrm>
          <a:prstGeom prst="rect">
            <a:avLst/>
          </a:prstGeom>
        </p:spPr>
      </p:pic>
      <p:sp>
        <p:nvSpPr>
          <p:cNvPr id="6" name="TextBox 5">
            <a:extLst>
              <a:ext uri="{FF2B5EF4-FFF2-40B4-BE49-F238E27FC236}">
                <a16:creationId xmlns:a16="http://schemas.microsoft.com/office/drawing/2014/main" id="{4EEDF86D-F4A2-B413-7DBB-B2228172FF5B}"/>
              </a:ext>
            </a:extLst>
          </p:cNvPr>
          <p:cNvSpPr txBox="1"/>
          <p:nvPr/>
        </p:nvSpPr>
        <p:spPr>
          <a:xfrm>
            <a:off x="763792" y="3400034"/>
            <a:ext cx="4572001" cy="2215991"/>
          </a:xfrm>
          <a:prstGeom prst="rect">
            <a:avLst/>
          </a:prstGeom>
          <a:noFill/>
        </p:spPr>
        <p:txBody>
          <a:bodyPr wrap="square" rtlCol="0">
            <a:spAutoFit/>
          </a:bodyPr>
          <a:lstStyle/>
          <a:p>
            <a:pPr marL="285750" indent="-285750" algn="just">
              <a:spcBef>
                <a:spcPts val="600"/>
              </a:spcBef>
              <a:spcAft>
                <a:spcPts val="600"/>
              </a:spcAf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Stringent conditions (such as use of more chimney heights along with the compulsory use of electrostatic precipitator) are put by regulatory authorities to see that the effects of pollution is minimized. </a:t>
            </a:r>
          </a:p>
          <a:p>
            <a:pPr marL="285750" indent="-285750" algn="just">
              <a:spcBef>
                <a:spcPts val="600"/>
              </a:spcBef>
              <a:spcAft>
                <a:spcPts val="600"/>
              </a:spcAf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 large amount of ash is produced every day in a thermal plant and effective handling of the ash adds to the running cost of the plant.</a:t>
            </a:r>
            <a:endParaRPr lang="en-IN" sz="16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FFBF6CAD-1092-3AB5-163F-76FDCC21275D}"/>
              </a:ext>
            </a:extLst>
          </p:cNvPr>
          <p:cNvSpPr txBox="1"/>
          <p:nvPr/>
        </p:nvSpPr>
        <p:spPr>
          <a:xfrm>
            <a:off x="5112572" y="5673912"/>
            <a:ext cx="6094206" cy="311496"/>
          </a:xfrm>
          <a:prstGeom prst="rect">
            <a:avLst/>
          </a:prstGeom>
          <a:noFill/>
        </p:spPr>
        <p:txBody>
          <a:bodyPr wrap="square">
            <a:spAutoFit/>
          </a:bodyPr>
          <a:lstStyle/>
          <a:p>
            <a:pPr algn="ctr">
              <a:lnSpc>
                <a:spcPct val="107000"/>
              </a:lnSpc>
              <a:spcAft>
                <a:spcPts val="800"/>
              </a:spcAft>
            </a:pPr>
            <a:r>
              <a:rPr lang="en-IN" sz="1400" b="1" kern="100" dirty="0">
                <a:effectLst/>
                <a:latin typeface="Times New Roman" panose="02020603050405020304" pitchFamily="18" charset="0"/>
                <a:ea typeface="Calibri" panose="020F0502020204030204" pitchFamily="34" charset="0"/>
                <a:cs typeface="Times New Roman" panose="02020603050405020304" pitchFamily="18" charset="0"/>
              </a:rPr>
              <a:t>Fig. 1 Thermal Power Station</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563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38733D19-FF76-4DF6-985F-DB050AF87F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B8931767-514A-4E70-9129-DB6B46BFA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0" name="Rectangle 79">
            <a:extLst>
              <a:ext uri="{FF2B5EF4-FFF2-40B4-BE49-F238E27FC236}">
                <a16:creationId xmlns:a16="http://schemas.microsoft.com/office/drawing/2014/main" id="{092556C3-D615-4E70-B4AD-7791DE6BBD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36" name="Rectangle 81">
            <a:extLst>
              <a:ext uri="{FF2B5EF4-FFF2-40B4-BE49-F238E27FC236}">
                <a16:creationId xmlns:a16="http://schemas.microsoft.com/office/drawing/2014/main" id="{5D468424-DF72-426E-8DB3-F91B8857CB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7" name="Rectangle 6"/>
          <p:cNvSpPr/>
          <p:nvPr/>
        </p:nvSpPr>
        <p:spPr>
          <a:xfrm>
            <a:off x="446535" y="6572250"/>
            <a:ext cx="11298932"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ooter Placeholder 8">
            <a:extLst>
              <a:ext uri="{FF2B5EF4-FFF2-40B4-BE49-F238E27FC236}">
                <a16:creationId xmlns:a16="http://schemas.microsoft.com/office/drawing/2014/main" id="{769A03A9-F847-CC98-D741-39AC19167788}"/>
              </a:ext>
            </a:extLst>
          </p:cNvPr>
          <p:cNvSpPr>
            <a:spLocks noGrp="1"/>
          </p:cNvSpPr>
          <p:nvPr>
            <p:ph type="ftr" sz="quarter" idx="11"/>
          </p:nvPr>
        </p:nvSpPr>
        <p:spPr/>
        <p:txBody>
          <a:bodyPr/>
          <a:lstStyle/>
          <a:p>
            <a:r>
              <a:rPr lang="en-US"/>
              <a:t>Electrical &amp; Electronics System EE1002</a:t>
            </a:r>
          </a:p>
        </p:txBody>
      </p:sp>
      <p:sp>
        <p:nvSpPr>
          <p:cNvPr id="11" name="Slide Number Placeholder 10">
            <a:extLst>
              <a:ext uri="{FF2B5EF4-FFF2-40B4-BE49-F238E27FC236}">
                <a16:creationId xmlns:a16="http://schemas.microsoft.com/office/drawing/2014/main" id="{8033D47E-0A47-279F-45A1-B05AA6FF8E85}"/>
              </a:ext>
            </a:extLst>
          </p:cNvPr>
          <p:cNvSpPr>
            <a:spLocks noGrp="1"/>
          </p:cNvSpPr>
          <p:nvPr>
            <p:ph type="sldNum" sz="quarter" idx="12"/>
          </p:nvPr>
        </p:nvSpPr>
        <p:spPr/>
        <p:txBody>
          <a:bodyPr/>
          <a:lstStyle/>
          <a:p>
            <a:fld id="{3A98EE3D-8CD1-4C3F-BD1C-C98C9596463C}" type="slidenum">
              <a:rPr lang="en-US" smtClean="0"/>
              <a:t>9</a:t>
            </a:fld>
            <a:endParaRPr lang="en-US"/>
          </a:p>
        </p:txBody>
      </p:sp>
      <p:sp>
        <p:nvSpPr>
          <p:cNvPr id="13" name="TextBox 12">
            <a:extLst>
              <a:ext uri="{FF2B5EF4-FFF2-40B4-BE49-F238E27FC236}">
                <a16:creationId xmlns:a16="http://schemas.microsoft.com/office/drawing/2014/main" id="{942B560B-6AEE-38DE-23D3-5E918525BCBD}"/>
              </a:ext>
            </a:extLst>
          </p:cNvPr>
          <p:cNvSpPr txBox="1"/>
          <p:nvPr/>
        </p:nvSpPr>
        <p:spPr>
          <a:xfrm>
            <a:off x="-2361860" y="673219"/>
            <a:ext cx="8696164" cy="914096"/>
          </a:xfrm>
          <a:prstGeom prst="rect">
            <a:avLst/>
          </a:prstGeom>
          <a:noFill/>
        </p:spPr>
        <p:txBody>
          <a:bodyPr wrap="square" rtlCol="0">
            <a:spAutoFit/>
          </a:bodyPr>
          <a:lstStyle/>
          <a:p>
            <a:pPr algn="ctr" defTabSz="457200">
              <a:spcBef>
                <a:spcPct val="20000"/>
              </a:spcBef>
              <a:spcAft>
                <a:spcPts val="600"/>
              </a:spcAft>
              <a:buClr>
                <a:schemeClr val="accent1"/>
              </a:buClr>
              <a:buSzPct val="92000"/>
            </a:pPr>
            <a:r>
              <a:rPr lang="en-IN" sz="2200" cap="all" dirty="0">
                <a:solidFill>
                  <a:schemeClr val="accent1"/>
                </a:solidFill>
              </a:rPr>
              <a:t>3. Hydel Power Plant</a:t>
            </a:r>
          </a:p>
          <a:p>
            <a:pPr algn="ctr" defTabSz="457200">
              <a:spcBef>
                <a:spcPct val="20000"/>
              </a:spcBef>
              <a:spcAft>
                <a:spcPts val="600"/>
              </a:spcAft>
              <a:buClr>
                <a:schemeClr val="accent1"/>
              </a:buClr>
              <a:buSzPct val="92000"/>
            </a:pPr>
            <a:endParaRPr lang="en-IN" sz="2200" cap="all" dirty="0">
              <a:solidFill>
                <a:schemeClr val="accent1"/>
              </a:solidFill>
            </a:endParaRPr>
          </a:p>
        </p:txBody>
      </p:sp>
      <p:sp>
        <p:nvSpPr>
          <p:cNvPr id="10" name="TextBox 9">
            <a:extLst>
              <a:ext uri="{FF2B5EF4-FFF2-40B4-BE49-F238E27FC236}">
                <a16:creationId xmlns:a16="http://schemas.microsoft.com/office/drawing/2014/main" id="{FFBF6CAD-1092-3AB5-163F-76FDCC21275D}"/>
              </a:ext>
            </a:extLst>
          </p:cNvPr>
          <p:cNvSpPr txBox="1"/>
          <p:nvPr/>
        </p:nvSpPr>
        <p:spPr>
          <a:xfrm>
            <a:off x="7197624" y="3763877"/>
            <a:ext cx="3993156" cy="342786"/>
          </a:xfrm>
          <a:prstGeom prst="rect">
            <a:avLst/>
          </a:prstGeom>
          <a:noFill/>
        </p:spPr>
        <p:txBody>
          <a:bodyPr wrap="square">
            <a:spAutoFit/>
          </a:bodyPr>
          <a:lstStyle/>
          <a:p>
            <a:pPr algn="ctr">
              <a:lnSpc>
                <a:spcPct val="107000"/>
              </a:lnSpc>
              <a:spcAft>
                <a:spcPts val="800"/>
              </a:spcAft>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Fig. </a:t>
            </a:r>
            <a:r>
              <a:rPr lang="en-IN" sz="1600" b="1" kern="100" dirty="0">
                <a:latin typeface="Times New Roman" panose="02020603050405020304" pitchFamily="18" charset="0"/>
                <a:ea typeface="Calibri" panose="020F0502020204030204" pitchFamily="34" charset="0"/>
                <a:cs typeface="Times New Roman" panose="02020603050405020304" pitchFamily="18" charset="0"/>
              </a:rPr>
              <a:t>2</a:t>
            </a: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b="1" dirty="0">
                <a:effectLst/>
                <a:latin typeface="Times New Roman" panose="02020603050405020304" pitchFamily="18" charset="0"/>
                <a:ea typeface="Calibri" panose="020F0502020204030204" pitchFamily="34" charset="0"/>
              </a:rPr>
              <a:t>Hydel Power Plant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E93D2658-4016-E05A-1EBE-D90874132966}"/>
              </a:ext>
            </a:extLst>
          </p:cNvPr>
          <p:cNvPicPr>
            <a:picLocks noChangeAspect="1"/>
          </p:cNvPicPr>
          <p:nvPr/>
        </p:nvPicPr>
        <p:blipFill>
          <a:blip r:embed="rId2"/>
          <a:stretch>
            <a:fillRect/>
          </a:stretch>
        </p:blipFill>
        <p:spPr>
          <a:xfrm>
            <a:off x="6710296" y="1217517"/>
            <a:ext cx="4374259" cy="2398024"/>
          </a:xfrm>
          <a:prstGeom prst="rect">
            <a:avLst/>
          </a:prstGeom>
        </p:spPr>
      </p:pic>
      <p:sp>
        <p:nvSpPr>
          <p:cNvPr id="8" name="TextBox 7">
            <a:extLst>
              <a:ext uri="{FF2B5EF4-FFF2-40B4-BE49-F238E27FC236}">
                <a16:creationId xmlns:a16="http://schemas.microsoft.com/office/drawing/2014/main" id="{CE5FCB44-6E7A-181E-9F4B-30D5DDBF8D4D}"/>
              </a:ext>
            </a:extLst>
          </p:cNvPr>
          <p:cNvSpPr txBox="1"/>
          <p:nvPr/>
        </p:nvSpPr>
        <p:spPr>
          <a:xfrm>
            <a:off x="446534" y="1275619"/>
            <a:ext cx="5749871" cy="2753574"/>
          </a:xfrm>
          <a:prstGeom prst="rect">
            <a:avLst/>
          </a:prstGeom>
          <a:noFill/>
        </p:spPr>
        <p:txBody>
          <a:bodyPr wrap="square">
            <a:spAutoFit/>
          </a:bodyPr>
          <a:lstStyle/>
          <a:p>
            <a:pPr marL="285750" indent="-285750" algn="just">
              <a:lnSpc>
                <a:spcPct val="107000"/>
              </a:lnSpc>
              <a:spcBef>
                <a:spcPts val="600"/>
              </a:spcBef>
              <a:spcAft>
                <a:spcPts val="600"/>
              </a:spcAft>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In a hydel power station, water head is used to drive water turbine coupled to the generator. Water head may be available in hilly region naturally in the form of water reservoir (lakes etc.) at the hill tops. </a:t>
            </a:r>
          </a:p>
          <a:p>
            <a:pPr marL="285750" indent="-285750" algn="just">
              <a:lnSpc>
                <a:spcPct val="107000"/>
              </a:lnSpc>
              <a:spcBef>
                <a:spcPts val="600"/>
              </a:spcBef>
              <a:spcAft>
                <a:spcPts val="600"/>
              </a:spcAft>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The potential energy of water can be used to drive the turbo generator set installed at the base of the hills through piping called pen stock. </a:t>
            </a:r>
          </a:p>
          <a:p>
            <a:pPr marL="285750" indent="-285750" algn="just">
              <a:lnSpc>
                <a:spcPct val="107000"/>
              </a:lnSpc>
              <a:spcBef>
                <a:spcPts val="600"/>
              </a:spcBef>
              <a:spcAft>
                <a:spcPts val="600"/>
              </a:spcAft>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Water head may also be created artificially by constructing dams on a suitable river. </a:t>
            </a:r>
          </a:p>
        </p:txBody>
      </p:sp>
      <p:sp>
        <p:nvSpPr>
          <p:cNvPr id="14" name="TextBox 13">
            <a:extLst>
              <a:ext uri="{FF2B5EF4-FFF2-40B4-BE49-F238E27FC236}">
                <a16:creationId xmlns:a16="http://schemas.microsoft.com/office/drawing/2014/main" id="{2B469A11-1110-52A1-6B65-94366AC36A8A}"/>
              </a:ext>
            </a:extLst>
          </p:cNvPr>
          <p:cNvSpPr txBox="1"/>
          <p:nvPr/>
        </p:nvSpPr>
        <p:spPr>
          <a:xfrm>
            <a:off x="517668" y="4292505"/>
            <a:ext cx="10949401" cy="1390573"/>
          </a:xfrm>
          <a:prstGeom prst="rect">
            <a:avLst/>
          </a:prstGeom>
          <a:noFill/>
        </p:spPr>
        <p:txBody>
          <a:bodyPr wrap="square" rtlCol="0">
            <a:spAutoFit/>
          </a:bodyPr>
          <a:lstStyle/>
          <a:p>
            <a:pPr marL="285750" indent="-285750" algn="just">
              <a:lnSpc>
                <a:spcPct val="107000"/>
              </a:lnSpc>
              <a:spcBef>
                <a:spcPts val="600"/>
              </a:spcBef>
              <a:spcAft>
                <a:spcPts val="600"/>
              </a:spcAft>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In contrast to a thermal plant, hydel power plants are eco-friendly, neat and clean as no fuel is to be burnt to produce electricity. </a:t>
            </a:r>
          </a:p>
          <a:p>
            <a:pPr marL="285750" indent="-285750" algn="just">
              <a:lnSpc>
                <a:spcPct val="107000"/>
              </a:lnSpc>
              <a:spcBef>
                <a:spcPts val="600"/>
              </a:spcBef>
              <a:spcAft>
                <a:spcPts val="600"/>
              </a:spcAf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Running cost of hydel power plants are low, the initial installation cost is rather high compared to a thermal plants due to massive civil construction necessary</a:t>
            </a:r>
            <a:endParaRPr lang="en-IN" sz="16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803678108"/>
      </p:ext>
    </p:extLst>
  </p:cSld>
  <p:clrMapOvr>
    <a:masterClrMapping/>
  </p:clrMapOvr>
</p:sld>
</file>

<file path=ppt/theme/theme1.xml><?xml version="1.0" encoding="utf-8"?>
<a:theme xmlns:a="http://schemas.openxmlformats.org/drawingml/2006/main" name="DividendVTI">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2505</TotalTime>
  <Words>1038</Words>
  <Application>Microsoft Office PowerPoint</Application>
  <PresentationFormat>Widescreen</PresentationFormat>
  <Paragraphs>92</Paragraphs>
  <Slides>11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Abadi Extra Light</vt:lpstr>
      <vt:lpstr>Agency FB</vt:lpstr>
      <vt:lpstr>Calibri</vt:lpstr>
      <vt:lpstr>Franklin Gothic Book</vt:lpstr>
      <vt:lpstr>Franklin Gothic Medium</vt:lpstr>
      <vt:lpstr>Times New Roman</vt:lpstr>
      <vt:lpstr>Wingdings</vt:lpstr>
      <vt:lpstr>Wingdings 2</vt:lpstr>
      <vt:lpstr>DividendVTI</vt:lpstr>
      <vt:lpstr>   Course name: Electrical &amp; Electronics System (EE1002)</vt:lpstr>
      <vt:lpstr>Session outcome</vt:lpstr>
      <vt:lpstr>Assessment criteria’S</vt:lpstr>
      <vt:lpstr>PROGRAM OUTCOMES MAPPING WITH CO1</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name: basic mechanical engineering</dc:title>
  <dc:creator>Ritesh Singh [MU - Jaipur]</dc:creator>
  <cp:lastModifiedBy>Vishnu Goyal [MU - Jaipur]</cp:lastModifiedBy>
  <cp:revision>105</cp:revision>
  <dcterms:created xsi:type="dcterms:W3CDTF">2020-07-26T08:21:32Z</dcterms:created>
  <dcterms:modified xsi:type="dcterms:W3CDTF">2023-08-20T06:16:57Z</dcterms:modified>
</cp:coreProperties>
</file>