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76" r:id="rId6"/>
    <p:sldId id="277" r:id="rId7"/>
    <p:sldId id="294" r:id="rId8"/>
    <p:sldId id="298" r:id="rId9"/>
    <p:sldId id="299" r:id="rId10"/>
    <p:sldId id="300" r:id="rId11"/>
    <p:sldId id="296" r:id="rId12"/>
    <p:sldId id="297" r:id="rId13"/>
    <p:sldId id="301" r:id="rId14"/>
    <p:sldId id="302" r:id="rId15"/>
    <p:sldId id="303" r:id="rId16"/>
    <p:sldId id="295" r:id="rId17"/>
    <p:sldId id="304" r:id="rId18"/>
    <p:sldId id="305" r:id="rId19"/>
    <p:sldId id="306" r:id="rId20"/>
    <p:sldId id="307" r:id="rId21"/>
    <p:sldId id="309" r:id="rId22"/>
    <p:sldId id="308" r:id="rId23"/>
    <p:sldId id="310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EA9354-8F7B-AB2B-5816-315C349FD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Electrical, Electronics &amp; Communication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E6BE-AB4E-E70C-1AEC-F5927FE6F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9637-E6AF-4FE5-9805-20E237C3A76A}" type="datetime1">
              <a:rPr lang="en-IN" smtClean="0"/>
              <a:t>20-08-2023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FA0-5D4E-B28D-44E8-5552089DC6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09C44-3473-3C35-7926-DBF17C87F7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6C15-81E5-492B-943C-96D9B16D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67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Electrical, Electronics &amp; Communication Engineering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AD853-9C5F-4B5F-919F-C4EAF0FB58FE}" type="datetime1">
              <a:rPr lang="en-IN" smtClean="0"/>
              <a:t>20-08-2023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Electrical &amp; Electronics System EE1002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56E9-3E95-4FDB-82B8-96CCCAC38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729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0D5A-969B-4B1E-9245-4F3E7A1E359D}" type="datetime1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5EAF49-8678-46F3-8795-218214E8C458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</a:t>
            </a:r>
            <a:r>
              <a:rPr lang="en-US" sz="3100" dirty="0"/>
              <a:t>Course name: Electrical &amp; Electronics System (EE1002)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194663"/>
            <a:ext cx="1122495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	:   EE 1002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	:   06 (one)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	:   04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	:  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oFF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	:    Mr.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ritesh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singh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	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ritesh.singh@jaipur.manipal.edu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Aug 2023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19" y="434291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5300" dirty="0"/>
              <a:t>    </a:t>
            </a:r>
            <a:r>
              <a:rPr lang="en-US" sz="3000" dirty="0" err="1"/>
              <a:t>ACADemic</a:t>
            </a:r>
            <a:r>
              <a:rPr lang="en-US" sz="3000" dirty="0"/>
              <a:t> YEAR: 2023-2024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9DBEA6-A122-B3E6-85EC-49CEF707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EA6DCEC-0841-F3CC-969B-F6EDE1C0DD6B}"/>
              </a:ext>
            </a:extLst>
          </p:cNvPr>
          <p:cNvSpPr/>
          <p:nvPr/>
        </p:nvSpPr>
        <p:spPr>
          <a:xfrm>
            <a:off x="4175674" y="3946907"/>
            <a:ext cx="3322728" cy="2556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7EAE251-E567-CBEA-F3FF-FC526CA80C10}"/>
              </a:ext>
            </a:extLst>
          </p:cNvPr>
          <p:cNvSpPr txBox="1"/>
          <p:nvPr/>
        </p:nvSpPr>
        <p:spPr>
          <a:xfrm>
            <a:off x="1981424" y="1882904"/>
            <a:ext cx="822624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Mes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312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31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312" baseline="2730" dirty="0"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spc="-9" baseline="2730" dirty="0">
                <a:solidFill>
                  <a:srgbClr val="001F5F"/>
                </a:solidFill>
                <a:latin typeface="Calibri"/>
                <a:cs typeface="Calibri"/>
              </a:rPr>
              <a:t>sp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000" i="1" spc="-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ca</a:t>
            </a:r>
            <a:r>
              <a:rPr sz="3000" i="1" spc="-14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i="1" spc="307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spc="4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i="1" spc="-9" baseline="2730" dirty="0">
                <a:solidFill>
                  <a:srgbClr val="001F5F"/>
                </a:solidFill>
                <a:latin typeface="Calibri"/>
                <a:cs typeface="Calibri"/>
              </a:rPr>
              <a:t>oo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9" baseline="2730" dirty="0">
                <a:latin typeface="Calibri"/>
                <a:cs typeface="Calibri"/>
              </a:rPr>
              <a:t>h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31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does</a:t>
            </a:r>
            <a:r>
              <a:rPr sz="3000" spc="31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3000" spc="307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000" spc="31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sz="3000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loo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thin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209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C6955-B7DB-152B-9764-A57933AC4C76}"/>
              </a:ext>
            </a:extLst>
          </p:cNvPr>
          <p:cNvSpPr txBox="1"/>
          <p:nvPr/>
        </p:nvSpPr>
        <p:spPr>
          <a:xfrm>
            <a:off x="1984471" y="2919605"/>
            <a:ext cx="82230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4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indi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spc="-25" baseline="2730" dirty="0">
                <a:latin typeface="Calibri"/>
                <a:cs typeface="Calibri"/>
              </a:rPr>
              <a:t>at</a:t>
            </a:r>
            <a:r>
              <a:rPr sz="3000" baseline="2730" dirty="0">
                <a:latin typeface="Calibri"/>
                <a:cs typeface="Calibri"/>
              </a:rPr>
              <a:t>es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 </a:t>
            </a:r>
            <a:r>
              <a:rPr sz="3000" spc="7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-29" baseline="2730" dirty="0">
                <a:latin typeface="Calibri"/>
                <a:cs typeface="Calibri"/>
              </a:rPr>
              <a:t>rs</a:t>
            </a:r>
            <a:r>
              <a:rPr sz="3000" baseline="2730" dirty="0">
                <a:latin typeface="Calibri"/>
                <a:cs typeface="Calibri"/>
              </a:rPr>
              <a:t>t </a:t>
            </a:r>
            <a:r>
              <a:rPr sz="3000" spc="7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loo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s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-a; </a:t>
            </a:r>
            <a:r>
              <a:rPr sz="3000" spc="5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;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d </a:t>
            </a:r>
            <a:r>
              <a:rPr sz="3000" spc="7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)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ju</a:t>
            </a:r>
            <a:r>
              <a:rPr sz="3000" spc="-25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ide</a:t>
            </a:r>
            <a:r>
              <a:rPr sz="3000" spc="-25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ti</a:t>
            </a:r>
            <a:r>
              <a:rPr sz="3000" spc="4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i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d</a:t>
            </a:r>
            <a:r>
              <a:rPr sz="3000" spc="2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al</a:t>
            </a:r>
            <a:r>
              <a:rPr sz="3000" spc="-4" baseline="1365" dirty="0">
                <a:latin typeface="Calibri"/>
                <a:cs typeface="Calibri"/>
              </a:rPr>
              <a:t>s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‘me</a:t>
            </a:r>
            <a:r>
              <a:rPr sz="3000" spc="-9" baseline="1365" dirty="0">
                <a:latin typeface="Calibri"/>
                <a:cs typeface="Calibri"/>
              </a:rPr>
              <a:t>s</a:t>
            </a:r>
            <a:r>
              <a:rPr sz="3000" baseline="1365" dirty="0">
                <a:latin typeface="Calibri"/>
                <a:cs typeface="Calibri"/>
              </a:rPr>
              <a:t>h</a:t>
            </a:r>
            <a:r>
              <a:rPr sz="3000" spc="9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s’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bu</a:t>
            </a:r>
            <a:r>
              <a:rPr sz="3000" baseline="1365" dirty="0">
                <a:latin typeface="Calibri"/>
                <a:cs typeface="Calibri"/>
              </a:rPr>
              <a:t>t other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loo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baseline="1365" dirty="0">
                <a:latin typeface="Calibri"/>
                <a:cs typeface="Calibri"/>
              </a:rPr>
              <a:t>s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(</a:t>
            </a:r>
            <a:r>
              <a:rPr sz="3000" baseline="1365" dirty="0">
                <a:latin typeface="Calibri"/>
                <a:cs typeface="Calibri"/>
              </a:rPr>
              <a:t>a-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-a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a</a:t>
            </a:r>
            <a:r>
              <a:rPr sz="3000" baseline="1365" dirty="0">
                <a:latin typeface="Calibri"/>
                <a:cs typeface="Calibri"/>
              </a:rPr>
              <a:t>nd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-a)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no</a:t>
            </a:r>
            <a:r>
              <a:rPr sz="3000" spc="4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1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u="sng" dirty="0"/>
              <a:t>1 - </a:t>
            </a:r>
            <a:r>
              <a:rPr lang="en-US" sz="3200" b="1" u="sng" dirty="0"/>
              <a:t>Mesh &amp; Super Mesh</a:t>
            </a:r>
          </a:p>
          <a:p>
            <a:r>
              <a:rPr lang="en-US" sz="2000" b="1" dirty="0"/>
              <a:t>Mesh Current Analysis</a:t>
            </a:r>
          </a:p>
          <a:p>
            <a:endParaRPr lang="en-US" sz="1000" i="1" dirty="0"/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Mesh / loop analysis Principle –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KVL</a:t>
            </a: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Direction of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mesh current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arbitrary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is generally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selected based on the voltage source polarity.</a:t>
            </a: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Mesh/loop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equations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are written based on the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assumed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current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directions.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CD66C6-B2DA-64A5-09B1-56CBA0B0A9AA}"/>
              </a:ext>
            </a:extLst>
          </p:cNvPr>
          <p:cNvSpPr txBox="1">
            <a:spLocks/>
          </p:cNvSpPr>
          <p:nvPr/>
        </p:nvSpPr>
        <p:spPr>
          <a:xfrm>
            <a:off x="1905000" y="11430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Mesh Current Analysis…..</a:t>
            </a:r>
          </a:p>
          <a:p>
            <a:pPr algn="just"/>
            <a:r>
              <a:rPr lang="en-US" sz="2400" dirty="0"/>
              <a:t>	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C2F96C34-F61F-EAC7-4DAC-3D92A369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801" y="1733490"/>
            <a:ext cx="8383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</a:rPr>
              <a:t>  For the circuit shown, obtain the mesh equations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B7630F24-6982-AEBA-B2CA-6DB3862701FF}"/>
              </a:ext>
            </a:extLst>
          </p:cNvPr>
          <p:cNvGrpSpPr>
            <a:grpSpLocks/>
          </p:cNvGrpSpPr>
          <p:nvPr/>
        </p:nvGrpSpPr>
        <p:grpSpPr bwMode="auto">
          <a:xfrm>
            <a:off x="3320668" y="2209800"/>
            <a:ext cx="5257800" cy="2209800"/>
            <a:chOff x="2880" y="2928"/>
            <a:chExt cx="2742" cy="990"/>
          </a:xfrm>
        </p:grpSpPr>
        <p:pic>
          <p:nvPicPr>
            <p:cNvPr id="5" name="Picture 14" descr="00220">
              <a:extLst>
                <a:ext uri="{FF2B5EF4-FFF2-40B4-BE49-F238E27FC236}">
                  <a16:creationId xmlns:a16="http://schemas.microsoft.com/office/drawing/2014/main" id="{4111C2B4-01E0-E758-B729-45BD5F141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928"/>
              <a:ext cx="2742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rc 15">
              <a:extLst>
                <a:ext uri="{FF2B5EF4-FFF2-40B4-BE49-F238E27FC236}">
                  <a16:creationId xmlns:a16="http://schemas.microsoft.com/office/drawing/2014/main" id="{C86DD0FD-CCC0-3CAC-58E1-8D19AAE4468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382" y="3290"/>
              <a:ext cx="368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rc 16">
              <a:extLst>
                <a:ext uri="{FF2B5EF4-FFF2-40B4-BE49-F238E27FC236}">
                  <a16:creationId xmlns:a16="http://schemas.microsoft.com/office/drawing/2014/main" id="{5D441269-776C-BD42-8B81-0AA29A76721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090" y="3312"/>
              <a:ext cx="369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rc 17">
              <a:extLst>
                <a:ext uri="{FF2B5EF4-FFF2-40B4-BE49-F238E27FC236}">
                  <a16:creationId xmlns:a16="http://schemas.microsoft.com/office/drawing/2014/main" id="{BDF04069-B38D-E481-A2F7-F02E9399C41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4808" y="3310"/>
              <a:ext cx="368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1558FC6E-1C34-E49A-89A4-981F0DA3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14497B58-6B2D-5B8A-EB1F-D7773E5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340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69E4BAE6-8741-AB0B-29D9-A17F0E263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39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046B1D4-3FB9-829B-B578-7BDF0F7F0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648200"/>
          <a:ext cx="6019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977900" progId="Equation.DSMT4">
                  <p:embed/>
                </p:oleObj>
              </mc:Choice>
              <mc:Fallback>
                <p:oleObj name="Equation" r:id="rId4" imgW="2882900" imgH="9779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60198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8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C497A0E-D5D3-2E2F-7089-EFE5E43D9947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477962"/>
            <a:ext cx="8459787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For the circuit shown, determine the mesh currents i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1 ,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and current through the galvanometer</a:t>
            </a:r>
            <a:r>
              <a:rPr lang="en-US" sz="2400" dirty="0">
                <a:solidFill>
                  <a:srgbClr val="000099"/>
                </a:solidFill>
                <a:latin typeface="Calibri"/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1000" dirty="0">
              <a:solidFill>
                <a:srgbClr val="000099"/>
              </a:solidFill>
              <a:latin typeface="Calibri"/>
            </a:endParaRPr>
          </a:p>
          <a:p>
            <a:pPr algn="just">
              <a:buNone/>
            </a:pPr>
            <a:r>
              <a:rPr lang="en-US" dirty="0">
                <a:solidFill>
                  <a:srgbClr val="000099"/>
                </a:solidFill>
                <a:latin typeface="Calibri"/>
              </a:rPr>
              <a:t>                                       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[ i</a:t>
            </a:r>
            <a:r>
              <a:rPr lang="en-US" sz="2000" baseline="-25000" dirty="0">
                <a:solidFill>
                  <a:srgbClr val="000099"/>
                </a:solidFill>
                <a:latin typeface="Calibri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0.10197A, i</a:t>
            </a:r>
            <a:r>
              <a:rPr lang="en-US" sz="2000" baseline="-25000" dirty="0">
                <a:solidFill>
                  <a:srgbClr val="000099"/>
                </a:solidFill>
                <a:latin typeface="Calibri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0.11184A. </a:t>
            </a:r>
            <a:r>
              <a:rPr lang="en-US" sz="2000" dirty="0" err="1">
                <a:solidFill>
                  <a:srgbClr val="000099"/>
                </a:solidFill>
                <a:latin typeface="Calibri"/>
              </a:rPr>
              <a:t>i</a:t>
            </a:r>
            <a:r>
              <a:rPr lang="en-US" sz="2000" baseline="-25000" dirty="0" err="1">
                <a:solidFill>
                  <a:srgbClr val="000099"/>
                </a:solidFill>
                <a:latin typeface="Calibri"/>
              </a:rPr>
              <a:t>G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9.87 mA]</a:t>
            </a:r>
            <a:endParaRPr lang="en-US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CD125BD-E122-181C-C902-D31D4C726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41338"/>
              </p:ext>
            </p:extLst>
          </p:nvPr>
        </p:nvGraphicFramePr>
        <p:xfrm>
          <a:off x="1979613" y="2136581"/>
          <a:ext cx="34766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616708" imgH="2980944" progId="">
                  <p:embed/>
                </p:oleObj>
              </mc:Choice>
              <mc:Fallback>
                <p:oleObj name="SmartDraw" r:id="rId3" imgW="2616708" imgH="298094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6581"/>
                        <a:ext cx="3476625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>
            <a:extLst>
              <a:ext uri="{FF2B5EF4-FFF2-40B4-BE49-F238E27FC236}">
                <a16:creationId xmlns:a16="http://schemas.microsoft.com/office/drawing/2014/main" id="{B696C8DF-74E6-5B38-C61B-B4CF0E8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1984181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40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+ 100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-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+ 20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0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endParaRPr lang="en-IN" sz="1050" i="1" dirty="0">
              <a:solidFill>
                <a:srgbClr val="800080"/>
              </a:solidFill>
              <a:latin typeface="Arial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+ 100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0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endParaRPr lang="en-IN" sz="1050" i="1" dirty="0">
              <a:solidFill>
                <a:srgbClr val="800080"/>
              </a:solidFill>
              <a:latin typeface="Arial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10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+ 20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 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10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25B85C4-F7BB-C381-3A48-35555F6E6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51026"/>
              </p:ext>
            </p:extLst>
          </p:nvPr>
        </p:nvGraphicFramePr>
        <p:xfrm>
          <a:off x="6323012" y="3355781"/>
          <a:ext cx="3429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7719" imgH="1190677" progId="Equation.DSMT4">
                  <p:embed/>
                </p:oleObj>
              </mc:Choice>
              <mc:Fallback>
                <p:oleObj name="Equation" r:id="rId5" imgW="1647719" imgH="1190677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2" y="3355781"/>
                        <a:ext cx="34290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4D98D46-EDC5-5754-15C4-7D4B4DA8344E}"/>
              </a:ext>
            </a:extLst>
          </p:cNvPr>
          <p:cNvSpPr txBox="1"/>
          <p:nvPr/>
        </p:nvSpPr>
        <p:spPr>
          <a:xfrm>
            <a:off x="1752600" y="864949"/>
            <a:ext cx="6094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Exercise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039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65DF-D452-9F98-9665-36DF7B8FFBCA}"/>
              </a:ext>
            </a:extLst>
          </p:cNvPr>
          <p:cNvSpPr txBox="1">
            <a:spLocks/>
          </p:cNvSpPr>
          <p:nvPr/>
        </p:nvSpPr>
        <p:spPr>
          <a:xfrm>
            <a:off x="1736843" y="100584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 Mesh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super mesh occurs when a 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source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contained between two essential meshes.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circuit is first treated as if the current source is not there.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leads to one equation that incorporates two mesh currents.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 this equation is formed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equation is needed that relates the two mesh currents with the current source.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will be an equation where the current source is equal to one of the mesh currents minus the other. 	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6FA6ED-2C21-C03C-FF40-1B49F87B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17" y="4648707"/>
            <a:ext cx="3648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51294B3-1345-2CB9-4C5B-621E1CFA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85" y="5221732"/>
            <a:ext cx="3429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61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EF480A-BF60-9FC4-EFC0-A3ED7DB2D361}"/>
              </a:ext>
            </a:extLst>
          </p:cNvPr>
          <p:cNvSpPr txBox="1">
            <a:spLocks/>
          </p:cNvSpPr>
          <p:nvPr/>
        </p:nvSpPr>
        <p:spPr>
          <a:xfrm>
            <a:off x="1618786" y="676089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: Super Mesh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E8DDA73-2A7B-986D-EC43-25E42317C0AA}"/>
              </a:ext>
            </a:extLst>
          </p:cNvPr>
          <p:cNvSpPr txBox="1">
            <a:spLocks noChangeArrowheads="1"/>
          </p:cNvSpPr>
          <p:nvPr/>
        </p:nvSpPr>
        <p:spPr>
          <a:xfrm>
            <a:off x="1693400" y="1514289"/>
            <a:ext cx="84597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For the circuit shown, determine the current through the 3 ohm resistor</a:t>
            </a: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Current through 3 ohm resistor = i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– i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=  0.5 A (right to left)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3E6A962-864D-886F-EB61-A406E89D1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8047"/>
              </p:ext>
            </p:extLst>
          </p:nvPr>
        </p:nvGraphicFramePr>
        <p:xfrm>
          <a:off x="1941050" y="2541403"/>
          <a:ext cx="3640137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766060" imgH="1883664" progId="">
                  <p:embed/>
                </p:oleObj>
              </mc:Choice>
              <mc:Fallback>
                <p:oleObj name="SmartDraw" r:id="rId3" imgW="2766060" imgH="188366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50" y="2541403"/>
                        <a:ext cx="3640137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2E406C8-9668-F9D6-C1CA-B474D33F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524" y="2047689"/>
            <a:ext cx="3395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1(i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+ 3(i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+ 1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= 7</a:t>
            </a:r>
          </a:p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1(i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+ 2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+ 3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= 0</a:t>
            </a:r>
          </a:p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 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)= 7</a:t>
            </a:r>
            <a:endParaRPr lang="en-IN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1C587B5-D726-18AB-9372-CDF986BB8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61118"/>
              </p:ext>
            </p:extLst>
          </p:nvPr>
        </p:nvGraphicFramePr>
        <p:xfrm>
          <a:off x="6495586" y="3401827"/>
          <a:ext cx="33528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62122" imgH="809531" progId="Equation.DSMT4">
                  <p:embed/>
                </p:oleObj>
              </mc:Choice>
              <mc:Fallback>
                <p:oleObj name="Equation" r:id="rId5" imgW="1362122" imgH="809531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586" y="3401827"/>
                        <a:ext cx="335280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2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u="sng" dirty="0"/>
              <a:t>2 - </a:t>
            </a:r>
            <a:r>
              <a:rPr lang="en-US" sz="3200" b="1" u="sng" dirty="0"/>
              <a:t>Node &amp; Super node </a:t>
            </a:r>
            <a:endParaRPr lang="en-US" sz="3000" b="1" u="sng" dirty="0"/>
          </a:p>
          <a:p>
            <a:r>
              <a:rPr lang="en-US" sz="2000" b="1" dirty="0"/>
              <a:t>Node Voltage Analysis</a:t>
            </a:r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9A03A9-F847-CC98-D741-39AC1916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33D47E-0A47-279F-45A1-B05AA6F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EE7E02-0C80-F2B8-7D11-8A8D479A23BB}"/>
              </a:ext>
            </a:extLst>
          </p:cNvPr>
          <p:cNvSpPr txBox="1">
            <a:spLocks noChangeArrowheads="1"/>
          </p:cNvSpPr>
          <p:nvPr/>
        </p:nvSpPr>
        <p:spPr>
          <a:xfrm>
            <a:off x="1827214" y="2132014"/>
            <a:ext cx="8535987" cy="4268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Node Voltage analysis Principle –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KCL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One of the nodes is the reference node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Number of Node equations required =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(Total No. of Nodes - 1)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i="1" dirty="0">
                <a:solidFill>
                  <a:prstClr val="black"/>
                </a:solidFill>
                <a:latin typeface="Calibri"/>
              </a:rPr>
              <a:t>While writing the node equations,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it is assumed that the node under consideration is at higher potential to that of other nodes connected to it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 current directions at a node is decided by the above assumption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i="1" dirty="0">
                <a:solidFill>
                  <a:prstClr val="black"/>
                </a:solidFill>
                <a:latin typeface="Calibri"/>
              </a:rPr>
              <a:t>Transform all convertible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libri"/>
              </a:rPr>
              <a:t>voltage sources to current sources,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it helps reducing the simplification.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IN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Rearrange the node voltage equations in the form  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[G][v]=[</a:t>
            </a:r>
            <a:r>
              <a:rPr lang="en-IN" sz="2000" dirty="0" err="1">
                <a:solidFill>
                  <a:srgbClr val="A50021"/>
                </a:solidFill>
                <a:latin typeface="Calibri"/>
              </a:rPr>
              <a:t>i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]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Solve for 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[v]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i="1" dirty="0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6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D2D11E-D8BF-C0D3-B4D2-693DD842EC6F}"/>
              </a:ext>
            </a:extLst>
          </p:cNvPr>
          <p:cNvSpPr txBox="1">
            <a:spLocks/>
          </p:cNvSpPr>
          <p:nvPr/>
        </p:nvSpPr>
        <p:spPr>
          <a:xfrm>
            <a:off x="1541519" y="729128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Node Voltage Analysis</a:t>
            </a:r>
            <a:r>
              <a:rPr lang="en-US" sz="2000" dirty="0"/>
              <a:t>	</a:t>
            </a:r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A56462E3-A9C6-A638-1D93-A9F895D2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927" y="1409954"/>
            <a:ext cx="8535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</a:rPr>
              <a:t>  For the circuit shown, obtain the node voltage equations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5B633BFF-076C-80FF-79EA-8F2CE1F3461E}"/>
              </a:ext>
            </a:extLst>
          </p:cNvPr>
          <p:cNvGrpSpPr>
            <a:grpSpLocks/>
          </p:cNvGrpSpPr>
          <p:nvPr/>
        </p:nvGrpSpPr>
        <p:grpSpPr bwMode="auto">
          <a:xfrm>
            <a:off x="1539933" y="1941384"/>
            <a:ext cx="4115593" cy="2514600"/>
            <a:chOff x="3216" y="720"/>
            <a:chExt cx="2544" cy="1488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70F317A7-DCD7-587D-7ACC-3DDCBFC2D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720"/>
              <a:ext cx="2544" cy="1326"/>
              <a:chOff x="2736" y="816"/>
              <a:chExt cx="2880" cy="1326"/>
            </a:xfrm>
          </p:grpSpPr>
          <p:pic>
            <p:nvPicPr>
              <p:cNvPr id="8" name="Picture 4" descr="00220">
                <a:extLst>
                  <a:ext uri="{FF2B5EF4-FFF2-40B4-BE49-F238E27FC236}">
                    <a16:creationId xmlns:a16="http://schemas.microsoft.com/office/drawing/2014/main" id="{410D5112-311A-CF94-42C3-CDEC79953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816"/>
                <a:ext cx="2880" cy="1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E7A1F967-4920-E650-5008-1E1BE621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83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A567AB4C-3AAD-DE2F-EF7E-4D804370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</p:grp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8BD462FA-C3A9-B35D-AF33-A82BD875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prstClr val="black"/>
                  </a:solidFill>
                  <a:latin typeface="Calibri"/>
                </a:rPr>
                <a:t>0; </a:t>
              </a:r>
              <a:r>
                <a:rPr lang="en-US" sz="1400" b="1">
                  <a:solidFill>
                    <a:prstClr val="black"/>
                  </a:solidFill>
                  <a:latin typeface="Calibri"/>
                </a:rPr>
                <a:t>Reference node</a:t>
              </a:r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7851173-F89B-20A6-F231-F84B90E03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97730"/>
              </p:ext>
            </p:extLst>
          </p:nvPr>
        </p:nvGraphicFramePr>
        <p:xfrm>
          <a:off x="5922623" y="1937726"/>
          <a:ext cx="4038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1130300" progId="Equation.3">
                  <p:embed/>
                </p:oleObj>
              </mc:Choice>
              <mc:Fallback>
                <p:oleObj name="Equation" r:id="rId4" imgW="1752600" imgH="11303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623" y="1937726"/>
                        <a:ext cx="4038600" cy="260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3">
            <a:extLst>
              <a:ext uri="{FF2B5EF4-FFF2-40B4-BE49-F238E27FC236}">
                <a16:creationId xmlns:a16="http://schemas.microsoft.com/office/drawing/2014/main" id="{7CF2CE50-8028-0B42-9E8A-DEBB9112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26" y="5127879"/>
            <a:ext cx="2510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Rearranging the terms</a:t>
            </a:r>
            <a:endParaRPr lang="en-US" sz="2000" dirty="0">
              <a:solidFill>
                <a:srgbClr val="A50021"/>
              </a:solidFill>
              <a:latin typeface="Calibri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DE3DB5F-BF75-94A9-DFB5-6BBE27F8E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73858"/>
              </p:ext>
            </p:extLst>
          </p:nvPr>
        </p:nvGraphicFramePr>
        <p:xfrm>
          <a:off x="5250502" y="4628686"/>
          <a:ext cx="449580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850900" progId="Equation.3">
                  <p:embed/>
                </p:oleObj>
              </mc:Choice>
              <mc:Fallback>
                <p:oleObj name="Equation" r:id="rId6" imgW="2159000" imgH="850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502" y="4628686"/>
                        <a:ext cx="449580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08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E64F7D-055A-9D03-F6D2-FBA96AEFE744}"/>
              </a:ext>
            </a:extLst>
          </p:cNvPr>
          <p:cNvSpPr txBox="1">
            <a:spLocks/>
          </p:cNvSpPr>
          <p:nvPr/>
        </p:nvSpPr>
        <p:spPr>
          <a:xfrm>
            <a:off x="1601786" y="888806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Example	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C514C02-7AE5-2EA0-CF45-3CE89F3E87BE}"/>
              </a:ext>
            </a:extLst>
          </p:cNvPr>
          <p:cNvSpPr txBox="1">
            <a:spLocks noChangeArrowheads="1"/>
          </p:cNvSpPr>
          <p:nvPr/>
        </p:nvSpPr>
        <p:spPr>
          <a:xfrm>
            <a:off x="1903414" y="1447801"/>
            <a:ext cx="8535987" cy="41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 For the circuit shown, determine the current through the galvanometer.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99D0A5-2706-B695-5DD2-FD723B0BC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42773"/>
              </p:ext>
            </p:extLst>
          </p:nvPr>
        </p:nvGraphicFramePr>
        <p:xfrm>
          <a:off x="2018395" y="1937147"/>
          <a:ext cx="26844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459736" imgH="3232404" progId="">
                  <p:embed/>
                </p:oleObj>
              </mc:Choice>
              <mc:Fallback>
                <p:oleObj name="SmartDraw" r:id="rId3" imgW="2459736" imgH="323240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395" y="1937147"/>
                        <a:ext cx="26844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1AE571-1A27-25F9-7C7D-669043BD4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63037"/>
              </p:ext>
            </p:extLst>
          </p:nvPr>
        </p:nvGraphicFramePr>
        <p:xfrm>
          <a:off x="7242049" y="1984889"/>
          <a:ext cx="3733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1968500" progId="Equation.DSMT4">
                  <p:embed/>
                </p:oleObj>
              </mc:Choice>
              <mc:Fallback>
                <p:oleObj name="Equation" r:id="rId5" imgW="2286000" imgH="19685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049" y="1984889"/>
                        <a:ext cx="37338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94D37F-E8EB-FA72-2EE0-0B1F09769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20665"/>
              </p:ext>
            </p:extLst>
          </p:nvPr>
        </p:nvGraphicFramePr>
        <p:xfrm>
          <a:off x="4106348" y="4387656"/>
          <a:ext cx="2819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300" imgH="1041400" progId="Equation.DSMT4">
                  <p:embed/>
                </p:oleObj>
              </mc:Choice>
              <mc:Fallback>
                <p:oleObj name="Equation" r:id="rId7" imgW="1384300" imgH="1041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348" y="4387656"/>
                        <a:ext cx="2819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2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7322-DB27-B369-069D-3ED174DBBBE3}"/>
              </a:ext>
            </a:extLst>
          </p:cNvPr>
          <p:cNvSpPr txBox="1">
            <a:spLocks/>
          </p:cNvSpPr>
          <p:nvPr/>
        </p:nvSpPr>
        <p:spPr>
          <a:xfrm>
            <a:off x="1750090" y="967486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 Node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 circuit contains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voltage sources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connecting two essential nodes, </a:t>
            </a:r>
          </a:p>
          <a:p>
            <a:pPr marL="973138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concept of the Super node is used to write the necessary nodal equations.</a:t>
            </a: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that there may be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than one super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a circuit. </a:t>
            </a: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Also, a super node may possibly include more than 2 nodes.	</a:t>
            </a:r>
          </a:p>
        </p:txBody>
      </p:sp>
    </p:spTree>
    <p:extLst>
      <p:ext uri="{BB962C8B-B14F-4D97-AF65-F5344CB8AC3E}">
        <p14:creationId xmlns:p14="http://schemas.microsoft.com/office/powerpoint/2010/main" val="34382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A5C7F33-64C7-282B-E03B-CF572D4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0" y="6435453"/>
            <a:ext cx="4214092" cy="365125"/>
          </a:xfrm>
        </p:spPr>
        <p:txBody>
          <a:bodyPr/>
          <a:lstStyle/>
          <a:p>
            <a:r>
              <a:rPr lang="en-US" sz="1200" dirty="0"/>
              <a:t>Electrical &amp; Electronics System EE1002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BC8760-023A-DFC0-F205-043DD70B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076E8D-805A-B082-5148-06E7644E35A2}"/>
              </a:ext>
            </a:extLst>
          </p:cNvPr>
          <p:cNvSpPr txBox="1">
            <a:spLocks/>
          </p:cNvSpPr>
          <p:nvPr/>
        </p:nvSpPr>
        <p:spPr>
          <a:xfrm>
            <a:off x="7678317" y="1552397"/>
            <a:ext cx="4062129" cy="365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KVL and KCL and apply them to find solution of different dc network problems using </a:t>
            </a:r>
            <a:r>
              <a:rPr lang="en-IN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Mesh analysis methods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KVL and KCL and apply them to find solution of different dc network problems using Nodal </a:t>
            </a:r>
            <a:r>
              <a:rPr lang="en-IN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analysis methods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  <a:ea typeface="Calibri" panose="020F0502020204030204" pitchFamily="34" charset="0"/>
              </a:rPr>
              <a:t>”</a:t>
            </a:r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01466B-60BF-B189-FA6F-717C4000B3C4}"/>
              </a:ext>
            </a:extLst>
          </p:cNvPr>
          <p:cNvSpPr txBox="1">
            <a:spLocks/>
          </p:cNvSpPr>
          <p:nvPr/>
        </p:nvSpPr>
        <p:spPr>
          <a:xfrm>
            <a:off x="1559054" y="520924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: Super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EA9FA1C-AA3A-7A00-3C1B-5E7101FB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06" y="1421492"/>
            <a:ext cx="8535987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dirty="0">
                <a:solidFill>
                  <a:srgbClr val="1F497D"/>
                </a:solidFill>
                <a:latin typeface="Calibri"/>
              </a:rPr>
              <a:t> For the circuit shown obtain the node voltage V</a:t>
            </a:r>
            <a:r>
              <a:rPr lang="en-US" sz="2000" baseline="-25000" dirty="0">
                <a:solidFill>
                  <a:srgbClr val="1F497D"/>
                </a:solidFill>
                <a:latin typeface="Calibri"/>
              </a:rPr>
              <a:t>1 </a:t>
            </a:r>
            <a:endParaRPr lang="en-IN" sz="2000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B09E511-33C0-8541-7FA0-EAFCEF90C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8355"/>
              </p:ext>
            </p:extLst>
          </p:nvPr>
        </p:nvGraphicFramePr>
        <p:xfrm>
          <a:off x="379024" y="2190750"/>
          <a:ext cx="4459676" cy="361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249168" imgH="2894076" progId="">
                  <p:embed/>
                </p:oleObj>
              </mc:Choice>
              <mc:Fallback>
                <p:oleObj name="SmartDraw" r:id="rId3" imgW="3249168" imgH="2894076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24" y="2190750"/>
                        <a:ext cx="4459676" cy="3618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0764BDA-D262-7C65-69F0-CC045B8B4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193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3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–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+ 4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-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= -11 </a:t>
            </a:r>
          </a:p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3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-v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+ 4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-v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+ 5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+ 1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= 28</a:t>
            </a:r>
          </a:p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–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= 22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B2052DF-1D5D-3381-BCFA-087F60F0F37C}"/>
              </a:ext>
            </a:extLst>
          </p:cNvPr>
          <p:cNvSpPr txBox="1">
            <a:spLocks noChangeArrowheads="1"/>
          </p:cNvSpPr>
          <p:nvPr/>
        </p:nvSpPr>
        <p:spPr>
          <a:xfrm>
            <a:off x="5791200" y="3086100"/>
            <a:ext cx="33528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Rearranging the equations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7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3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4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 = -11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-7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+ 4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+ 9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= 28</a:t>
            </a:r>
          </a:p>
          <a:p>
            <a:pPr marL="0" indent="0">
              <a:spcBef>
                <a:spcPct val="0"/>
              </a:spcBef>
              <a:buFontTx/>
              <a:buChar char="-"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= 22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FE31CF4-F56D-58B4-B6CC-A3F89BE1F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82706"/>
              </p:ext>
            </p:extLst>
          </p:nvPr>
        </p:nvGraphicFramePr>
        <p:xfrm>
          <a:off x="4650921" y="4567578"/>
          <a:ext cx="3810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81070" imgH="580897" progId="Equation.DSMT4">
                  <p:embed/>
                </p:oleObj>
              </mc:Choice>
              <mc:Fallback>
                <p:oleObj name="Equation" r:id="rId5" imgW="1781070" imgH="580897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921" y="4567578"/>
                        <a:ext cx="3810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275A963-0106-26FB-0FE2-9EF68D7D2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18829"/>
              </p:ext>
            </p:extLst>
          </p:nvPr>
        </p:nvGraphicFramePr>
        <p:xfrm>
          <a:off x="8724900" y="4125913"/>
          <a:ext cx="31242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4112" imgH="1162064" progId="Equation.DSMT4">
                  <p:embed/>
                </p:oleObj>
              </mc:Choice>
              <mc:Fallback>
                <p:oleObj name="Equation" r:id="rId7" imgW="1724112" imgH="1162064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0" y="4125913"/>
                        <a:ext cx="3124200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9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EB10C20-A3A0-8EC2-BE20-9B1EF6F2B418}"/>
              </a:ext>
            </a:extLst>
          </p:cNvPr>
          <p:cNvSpPr/>
          <p:nvPr/>
        </p:nvSpPr>
        <p:spPr>
          <a:xfrm>
            <a:off x="3124200" y="4724401"/>
            <a:ext cx="3600450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B7466B94-40C7-AADA-F9CA-8BBABF0C4500}"/>
              </a:ext>
            </a:extLst>
          </p:cNvPr>
          <p:cNvSpPr/>
          <p:nvPr/>
        </p:nvSpPr>
        <p:spPr>
          <a:xfrm>
            <a:off x="6629400" y="4724400"/>
            <a:ext cx="3505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FEE9E29-4A9D-45B8-5D44-1CD1B3EA27C8}"/>
              </a:ext>
            </a:extLst>
          </p:cNvPr>
          <p:cNvSpPr/>
          <p:nvPr/>
        </p:nvSpPr>
        <p:spPr>
          <a:xfrm>
            <a:off x="3733800" y="1752600"/>
            <a:ext cx="4495800" cy="2495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0C1AEB3-D037-B60C-926C-5932732370A7}"/>
              </a:ext>
            </a:extLst>
          </p:cNvPr>
          <p:cNvSpPr txBox="1"/>
          <p:nvPr/>
        </p:nvSpPr>
        <p:spPr>
          <a:xfrm>
            <a:off x="1831340" y="1080262"/>
            <a:ext cx="4663870" cy="697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Numerical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12"/>
              </a:spcBef>
            </a:pPr>
            <a:r>
              <a:rPr sz="2000" b="1" spc="4" dirty="0">
                <a:latin typeface="Calibri"/>
                <a:cs typeface="Calibri"/>
              </a:rPr>
              <a:t>Q</a:t>
            </a:r>
            <a:r>
              <a:rPr sz="2000" b="1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ine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spc="-1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loop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ts.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862B628-A4B7-72FF-AC98-2F6D0E7564CF}"/>
              </a:ext>
            </a:extLst>
          </p:cNvPr>
          <p:cNvSpPr txBox="1"/>
          <p:nvPr/>
        </p:nvSpPr>
        <p:spPr>
          <a:xfrm>
            <a:off x="6853810" y="2806459"/>
            <a:ext cx="3414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6𝛺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775718-864E-A45A-CED6-A67E2C07B651}"/>
              </a:ext>
            </a:extLst>
          </p:cNvPr>
          <p:cNvSpPr txBox="1"/>
          <p:nvPr/>
        </p:nvSpPr>
        <p:spPr>
          <a:xfrm>
            <a:off x="1831340" y="4424173"/>
            <a:ext cx="16346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So</a:t>
            </a:r>
            <a:r>
              <a:rPr sz="3000" b="1" spc="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. </a:t>
            </a:r>
            <a:r>
              <a:rPr sz="3000" spc="-69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ain,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950DA51-E3D1-0240-65FB-DB73F7B36388}"/>
              </a:ext>
            </a:extLst>
          </p:cNvPr>
          <p:cNvSpPr txBox="1"/>
          <p:nvPr/>
        </p:nvSpPr>
        <p:spPr>
          <a:xfrm>
            <a:off x="2230629" y="5887542"/>
            <a:ext cx="282298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000" spc="-14" baseline="27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w </a:t>
            </a:r>
            <a:r>
              <a:rPr sz="3000" spc="-25" baseline="27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000" spc="-9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3000" spc="-9" baseline="273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3000" spc="-29" baseline="273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000" spc="14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3000" spc="9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spc="-39" baseline="27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000" spc="-19" baseline="273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000" spc="-29" baseline="27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000" spc="-25" baseline="27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s?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6D6F15A5-732A-249D-2E78-AF817E5A9E55}"/>
              </a:ext>
            </a:extLst>
          </p:cNvPr>
          <p:cNvSpPr/>
          <p:nvPr/>
        </p:nvSpPr>
        <p:spPr>
          <a:xfrm>
            <a:off x="1981200" y="1557402"/>
            <a:ext cx="3041142" cy="30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7AC0B0FB-062F-ABA6-CFDF-E9B1CAA236B8}"/>
              </a:ext>
            </a:extLst>
          </p:cNvPr>
          <p:cNvSpPr/>
          <p:nvPr/>
        </p:nvSpPr>
        <p:spPr>
          <a:xfrm>
            <a:off x="4724401" y="1828800"/>
            <a:ext cx="210502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0DEBFFF-C1D6-BDB5-B7FF-F6E0BC50DB45}"/>
              </a:ext>
            </a:extLst>
          </p:cNvPr>
          <p:cNvSpPr/>
          <p:nvPr/>
        </p:nvSpPr>
        <p:spPr>
          <a:xfrm>
            <a:off x="7067550" y="1495426"/>
            <a:ext cx="2990850" cy="330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7B70CD7-D48E-76BF-5B78-E0C263F1EBBE}"/>
              </a:ext>
            </a:extLst>
          </p:cNvPr>
          <p:cNvSpPr/>
          <p:nvPr/>
        </p:nvSpPr>
        <p:spPr>
          <a:xfrm>
            <a:off x="5996052" y="4800600"/>
            <a:ext cx="421474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ABC730F-8635-E4E3-BD66-03480BC90465}"/>
              </a:ext>
            </a:extLst>
          </p:cNvPr>
          <p:cNvSpPr txBox="1"/>
          <p:nvPr/>
        </p:nvSpPr>
        <p:spPr>
          <a:xfrm>
            <a:off x="2174240" y="1070738"/>
            <a:ext cx="52988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</a:t>
            </a:r>
            <a:r>
              <a:rPr sz="3000" b="1" spc="-14" baseline="2730" dirty="0">
                <a:latin typeface="Calibri"/>
                <a:cs typeface="Calibri"/>
              </a:rPr>
              <a:t>e</a:t>
            </a:r>
            <a:r>
              <a:rPr sz="3000" b="1" baseline="2730" dirty="0">
                <a:latin typeface="Calibri"/>
                <a:cs typeface="Calibri"/>
              </a:rPr>
              <a:t>th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d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4" baseline="2730" dirty="0">
                <a:latin typeface="Calibri"/>
                <a:cs typeface="Calibri"/>
              </a:rPr>
              <a:t>1</a:t>
            </a:r>
            <a:r>
              <a:rPr sz="3000" b="1" baseline="2730" dirty="0">
                <a:latin typeface="Calibri"/>
                <a:cs typeface="Calibri"/>
              </a:rPr>
              <a:t>: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Gaus</a:t>
            </a:r>
            <a:r>
              <a:rPr sz="3000" spc="-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ian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 </a:t>
            </a:r>
            <a:r>
              <a:rPr sz="3000" spc="-1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ular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orm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265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sp>
        <p:nvSpPr>
          <p:cNvPr id="2" name="object 50">
            <a:extLst>
              <a:ext uri="{FF2B5EF4-FFF2-40B4-BE49-F238E27FC236}">
                <a16:creationId xmlns:a16="http://schemas.microsoft.com/office/drawing/2014/main" id="{945C8B65-3DDA-7F50-5ABA-63CDF2CBEFEB}"/>
              </a:ext>
            </a:extLst>
          </p:cNvPr>
          <p:cNvSpPr/>
          <p:nvPr/>
        </p:nvSpPr>
        <p:spPr>
          <a:xfrm>
            <a:off x="3883391" y="1641579"/>
            <a:ext cx="0" cy="922255"/>
          </a:xfrm>
          <a:custGeom>
            <a:avLst/>
            <a:gdLst/>
            <a:ahLst/>
            <a:cxnLst/>
            <a:rect l="l" t="t" r="r" b="b"/>
            <a:pathLst>
              <a:path h="922255">
                <a:moveTo>
                  <a:pt x="0" y="0"/>
                </a:moveTo>
                <a:lnTo>
                  <a:pt x="0" y="92225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BE643EAE-3AE7-D413-71D2-B79B1EB3241C}"/>
              </a:ext>
            </a:extLst>
          </p:cNvPr>
          <p:cNvSpPr/>
          <p:nvPr/>
        </p:nvSpPr>
        <p:spPr>
          <a:xfrm>
            <a:off x="5215068" y="1641579"/>
            <a:ext cx="0" cy="922255"/>
          </a:xfrm>
          <a:custGeom>
            <a:avLst/>
            <a:gdLst/>
            <a:ahLst/>
            <a:cxnLst/>
            <a:rect l="l" t="t" r="r" b="b"/>
            <a:pathLst>
              <a:path h="922255">
                <a:moveTo>
                  <a:pt x="0" y="0"/>
                </a:moveTo>
                <a:lnTo>
                  <a:pt x="0" y="92225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8">
            <a:extLst>
              <a:ext uri="{FF2B5EF4-FFF2-40B4-BE49-F238E27FC236}">
                <a16:creationId xmlns:a16="http://schemas.microsoft.com/office/drawing/2014/main" id="{C7811CFC-7EA8-356B-9CF2-BFA698FC1C1E}"/>
              </a:ext>
            </a:extLst>
          </p:cNvPr>
          <p:cNvSpPr/>
          <p:nvPr/>
        </p:nvSpPr>
        <p:spPr>
          <a:xfrm>
            <a:off x="3762250" y="2618814"/>
            <a:ext cx="0" cy="922275"/>
          </a:xfrm>
          <a:custGeom>
            <a:avLst/>
            <a:gdLst/>
            <a:ahLst/>
            <a:cxnLst/>
            <a:rect l="l" t="t" r="r" b="b"/>
            <a:pathLst>
              <a:path h="922275">
                <a:moveTo>
                  <a:pt x="0" y="0"/>
                </a:moveTo>
                <a:lnTo>
                  <a:pt x="0" y="92227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7">
            <a:extLst>
              <a:ext uri="{FF2B5EF4-FFF2-40B4-BE49-F238E27FC236}">
                <a16:creationId xmlns:a16="http://schemas.microsoft.com/office/drawing/2014/main" id="{37A9702F-BAC3-DBE8-0F0F-4EE619D5841F}"/>
              </a:ext>
            </a:extLst>
          </p:cNvPr>
          <p:cNvSpPr/>
          <p:nvPr/>
        </p:nvSpPr>
        <p:spPr>
          <a:xfrm>
            <a:off x="5336131" y="2618814"/>
            <a:ext cx="0" cy="922275"/>
          </a:xfrm>
          <a:custGeom>
            <a:avLst/>
            <a:gdLst/>
            <a:ahLst/>
            <a:cxnLst/>
            <a:rect l="l" t="t" r="r" b="b"/>
            <a:pathLst>
              <a:path h="922275">
                <a:moveTo>
                  <a:pt x="0" y="0"/>
                </a:moveTo>
                <a:lnTo>
                  <a:pt x="0" y="92227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2">
            <a:extLst>
              <a:ext uri="{FF2B5EF4-FFF2-40B4-BE49-F238E27FC236}">
                <a16:creationId xmlns:a16="http://schemas.microsoft.com/office/drawing/2014/main" id="{6CFCCF61-95B8-E552-71D4-F1651EBE9DCA}"/>
              </a:ext>
            </a:extLst>
          </p:cNvPr>
          <p:cNvSpPr/>
          <p:nvPr/>
        </p:nvSpPr>
        <p:spPr>
          <a:xfrm>
            <a:off x="6886298" y="1716245"/>
            <a:ext cx="0" cy="886756"/>
          </a:xfrm>
          <a:custGeom>
            <a:avLst/>
            <a:gdLst/>
            <a:ahLst/>
            <a:cxnLst/>
            <a:rect l="l" t="t" r="r" b="b"/>
            <a:pathLst>
              <a:path h="886756">
                <a:moveTo>
                  <a:pt x="0" y="0"/>
                </a:moveTo>
                <a:lnTo>
                  <a:pt x="0" y="886756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43">
            <a:extLst>
              <a:ext uri="{FF2B5EF4-FFF2-40B4-BE49-F238E27FC236}">
                <a16:creationId xmlns:a16="http://schemas.microsoft.com/office/drawing/2014/main" id="{66EACAA3-DF69-874E-DF78-F319E1FADD90}"/>
              </a:ext>
            </a:extLst>
          </p:cNvPr>
          <p:cNvSpPr/>
          <p:nvPr/>
        </p:nvSpPr>
        <p:spPr>
          <a:xfrm>
            <a:off x="8118684" y="1716245"/>
            <a:ext cx="0" cy="886756"/>
          </a:xfrm>
          <a:custGeom>
            <a:avLst/>
            <a:gdLst/>
            <a:ahLst/>
            <a:cxnLst/>
            <a:rect l="l" t="t" r="r" b="b"/>
            <a:pathLst>
              <a:path h="886756">
                <a:moveTo>
                  <a:pt x="0" y="0"/>
                </a:moveTo>
                <a:lnTo>
                  <a:pt x="0" y="886756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44">
            <a:extLst>
              <a:ext uri="{FF2B5EF4-FFF2-40B4-BE49-F238E27FC236}">
                <a16:creationId xmlns:a16="http://schemas.microsoft.com/office/drawing/2014/main" id="{919A34AD-CC96-87D5-A92C-39B1FBC6965B}"/>
              </a:ext>
            </a:extLst>
          </p:cNvPr>
          <p:cNvSpPr/>
          <p:nvPr/>
        </p:nvSpPr>
        <p:spPr>
          <a:xfrm>
            <a:off x="6833177" y="2655866"/>
            <a:ext cx="0" cy="886775"/>
          </a:xfrm>
          <a:custGeom>
            <a:avLst/>
            <a:gdLst/>
            <a:ahLst/>
            <a:cxnLst/>
            <a:rect l="l" t="t" r="r" b="b"/>
            <a:pathLst>
              <a:path h="886775">
                <a:moveTo>
                  <a:pt x="0" y="0"/>
                </a:moveTo>
                <a:lnTo>
                  <a:pt x="0" y="886775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5">
            <a:extLst>
              <a:ext uri="{FF2B5EF4-FFF2-40B4-BE49-F238E27FC236}">
                <a16:creationId xmlns:a16="http://schemas.microsoft.com/office/drawing/2014/main" id="{89AF6E04-BC31-90D0-FE74-E7E587F40F9C}"/>
              </a:ext>
            </a:extLst>
          </p:cNvPr>
          <p:cNvSpPr/>
          <p:nvPr/>
        </p:nvSpPr>
        <p:spPr>
          <a:xfrm>
            <a:off x="8171805" y="2655866"/>
            <a:ext cx="0" cy="886775"/>
          </a:xfrm>
          <a:custGeom>
            <a:avLst/>
            <a:gdLst/>
            <a:ahLst/>
            <a:cxnLst/>
            <a:rect l="l" t="t" r="r" b="b"/>
            <a:pathLst>
              <a:path h="886775">
                <a:moveTo>
                  <a:pt x="0" y="0"/>
                </a:moveTo>
                <a:lnTo>
                  <a:pt x="0" y="886775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6">
            <a:extLst>
              <a:ext uri="{FF2B5EF4-FFF2-40B4-BE49-F238E27FC236}">
                <a16:creationId xmlns:a16="http://schemas.microsoft.com/office/drawing/2014/main" id="{AED9635A-7F06-D9DF-F2DE-AD10C1918428}"/>
              </a:ext>
            </a:extLst>
          </p:cNvPr>
          <p:cNvSpPr/>
          <p:nvPr/>
        </p:nvSpPr>
        <p:spPr>
          <a:xfrm>
            <a:off x="6812655" y="2629424"/>
            <a:ext cx="1382411" cy="0"/>
          </a:xfrm>
          <a:custGeom>
            <a:avLst/>
            <a:gdLst/>
            <a:ahLst/>
            <a:cxnLst/>
            <a:rect l="l" t="t" r="r" b="b"/>
            <a:pathLst>
              <a:path w="1382411">
                <a:moveTo>
                  <a:pt x="0" y="0"/>
                </a:moveTo>
                <a:lnTo>
                  <a:pt x="1382411" y="0"/>
                </a:lnTo>
              </a:path>
            </a:pathLst>
          </a:custGeom>
          <a:ln w="106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7">
            <a:extLst>
              <a:ext uri="{FF2B5EF4-FFF2-40B4-BE49-F238E27FC236}">
                <a16:creationId xmlns:a16="http://schemas.microsoft.com/office/drawing/2014/main" id="{4F9D8978-9522-ECDD-7438-25C70E5D2D04}"/>
              </a:ext>
            </a:extLst>
          </p:cNvPr>
          <p:cNvSpPr/>
          <p:nvPr/>
        </p:nvSpPr>
        <p:spPr>
          <a:xfrm>
            <a:off x="3880896" y="3776800"/>
            <a:ext cx="0" cy="957712"/>
          </a:xfrm>
          <a:custGeom>
            <a:avLst/>
            <a:gdLst/>
            <a:ahLst/>
            <a:cxnLst/>
            <a:rect l="l" t="t" r="r" b="b"/>
            <a:pathLst>
              <a:path h="957712">
                <a:moveTo>
                  <a:pt x="0" y="0"/>
                </a:moveTo>
                <a:lnTo>
                  <a:pt x="0" y="957712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44854A16-9A1E-AE2B-75B9-9704EF60D3E0}"/>
              </a:ext>
            </a:extLst>
          </p:cNvPr>
          <p:cNvSpPr/>
          <p:nvPr/>
        </p:nvSpPr>
        <p:spPr>
          <a:xfrm>
            <a:off x="5212529" y="3776800"/>
            <a:ext cx="0" cy="957712"/>
          </a:xfrm>
          <a:custGeom>
            <a:avLst/>
            <a:gdLst/>
            <a:ahLst/>
            <a:cxnLst/>
            <a:rect l="l" t="t" r="r" b="b"/>
            <a:pathLst>
              <a:path h="957712">
                <a:moveTo>
                  <a:pt x="0" y="0"/>
                </a:moveTo>
                <a:lnTo>
                  <a:pt x="0" y="957712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9">
            <a:extLst>
              <a:ext uri="{FF2B5EF4-FFF2-40B4-BE49-F238E27FC236}">
                <a16:creationId xmlns:a16="http://schemas.microsoft.com/office/drawing/2014/main" id="{C80F663C-F16B-53E7-B154-7BD514713E84}"/>
              </a:ext>
            </a:extLst>
          </p:cNvPr>
          <p:cNvSpPr/>
          <p:nvPr/>
        </p:nvSpPr>
        <p:spPr>
          <a:xfrm>
            <a:off x="3759292" y="4791607"/>
            <a:ext cx="0" cy="957733"/>
          </a:xfrm>
          <a:custGeom>
            <a:avLst/>
            <a:gdLst/>
            <a:ahLst/>
            <a:cxnLst/>
            <a:rect l="l" t="t" r="r" b="b"/>
            <a:pathLst>
              <a:path h="957733">
                <a:moveTo>
                  <a:pt x="0" y="0"/>
                </a:moveTo>
                <a:lnTo>
                  <a:pt x="0" y="957733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0">
            <a:extLst>
              <a:ext uri="{FF2B5EF4-FFF2-40B4-BE49-F238E27FC236}">
                <a16:creationId xmlns:a16="http://schemas.microsoft.com/office/drawing/2014/main" id="{864C113B-180C-1D1C-DC2F-CEE75033DED1}"/>
              </a:ext>
            </a:extLst>
          </p:cNvPr>
          <p:cNvSpPr/>
          <p:nvPr/>
        </p:nvSpPr>
        <p:spPr>
          <a:xfrm>
            <a:off x="5333726" y="4791607"/>
            <a:ext cx="0" cy="957733"/>
          </a:xfrm>
          <a:custGeom>
            <a:avLst/>
            <a:gdLst/>
            <a:ahLst/>
            <a:cxnLst/>
            <a:rect l="l" t="t" r="r" b="b"/>
            <a:pathLst>
              <a:path h="957733">
                <a:moveTo>
                  <a:pt x="0" y="0"/>
                </a:moveTo>
                <a:lnTo>
                  <a:pt x="0" y="957733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97322ADF-A54F-A22E-06D1-CA35F62E13D9}"/>
              </a:ext>
            </a:extLst>
          </p:cNvPr>
          <p:cNvSpPr/>
          <p:nvPr/>
        </p:nvSpPr>
        <p:spPr>
          <a:xfrm>
            <a:off x="3735628" y="4763050"/>
            <a:ext cx="1625449" cy="0"/>
          </a:xfrm>
          <a:custGeom>
            <a:avLst/>
            <a:gdLst/>
            <a:ahLst/>
            <a:cxnLst/>
            <a:rect l="l" t="t" r="r" b="b"/>
            <a:pathLst>
              <a:path w="1625449">
                <a:moveTo>
                  <a:pt x="0" y="0"/>
                </a:moveTo>
                <a:lnTo>
                  <a:pt x="1625449" y="0"/>
                </a:lnTo>
              </a:path>
            </a:pathLst>
          </a:custGeom>
          <a:ln w="11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6">
            <a:extLst>
              <a:ext uri="{FF2B5EF4-FFF2-40B4-BE49-F238E27FC236}">
                <a16:creationId xmlns:a16="http://schemas.microsoft.com/office/drawing/2014/main" id="{4EA6C2B7-FF98-7EC4-55DD-BA9B27C15D31}"/>
              </a:ext>
            </a:extLst>
          </p:cNvPr>
          <p:cNvSpPr txBox="1"/>
          <p:nvPr/>
        </p:nvSpPr>
        <p:spPr>
          <a:xfrm>
            <a:off x="2174240" y="1070738"/>
            <a:ext cx="2656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</a:t>
            </a:r>
            <a:r>
              <a:rPr sz="3000" b="1" spc="-14" baseline="2730" dirty="0">
                <a:latin typeface="Calibri"/>
                <a:cs typeface="Calibri"/>
              </a:rPr>
              <a:t>e</a:t>
            </a:r>
            <a:r>
              <a:rPr sz="3000" b="1" baseline="2730" dirty="0">
                <a:latin typeface="Calibri"/>
                <a:cs typeface="Calibri"/>
              </a:rPr>
              <a:t>th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d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4" baseline="2730" dirty="0">
                <a:latin typeface="Calibri"/>
                <a:cs typeface="Calibri"/>
              </a:rPr>
              <a:t>2</a:t>
            </a:r>
            <a:r>
              <a:rPr sz="3000" b="1" baseline="2730" dirty="0">
                <a:latin typeface="Calibri"/>
                <a:cs typeface="Calibri"/>
              </a:rPr>
              <a:t>: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am</a:t>
            </a:r>
            <a:r>
              <a:rPr sz="3000" spc="-9" baseline="2730" dirty="0">
                <a:latin typeface="Calibri"/>
                <a:cs typeface="Calibri"/>
              </a:rPr>
              <a:t>e</a:t>
            </a:r>
            <a:r>
              <a:rPr sz="3000" spc="79" baseline="2730" dirty="0">
                <a:latin typeface="Calibri"/>
                <a:cs typeface="Calibri"/>
              </a:rPr>
              <a:t>r</a:t>
            </a:r>
            <a:r>
              <a:rPr sz="3000" spc="-114" baseline="2730" dirty="0">
                <a:latin typeface="Calibri"/>
                <a:cs typeface="Calibri"/>
              </a:rPr>
              <a:t>’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35">
            <a:extLst>
              <a:ext uri="{FF2B5EF4-FFF2-40B4-BE49-F238E27FC236}">
                <a16:creationId xmlns:a16="http://schemas.microsoft.com/office/drawing/2014/main" id="{E43ACAAC-9C83-5FED-5495-274E44CE6B59}"/>
              </a:ext>
            </a:extLst>
          </p:cNvPr>
          <p:cNvSpPr txBox="1"/>
          <p:nvPr/>
        </p:nvSpPr>
        <p:spPr>
          <a:xfrm>
            <a:off x="3899091" y="1637318"/>
            <a:ext cx="293657" cy="576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sz="1700" dirty="0">
                <a:latin typeface="Times New Roman"/>
                <a:cs typeface="Times New Roman"/>
              </a:rPr>
              <a:t>24</a:t>
            </a:r>
            <a:endParaRPr sz="1700">
              <a:latin typeface="Times New Roman"/>
              <a:cs typeface="Times New Roman"/>
            </a:endParaRPr>
          </a:p>
          <a:p>
            <a:pPr marL="69963" marR="33055">
              <a:lnSpc>
                <a:spcPct val="95825"/>
              </a:lnSpc>
              <a:spcBef>
                <a:spcPts val="552"/>
              </a:spcBef>
            </a:pPr>
            <a:r>
              <a:rPr sz="170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15D68C44-AA3B-CAE8-CA12-0B15F7E3BB88}"/>
              </a:ext>
            </a:extLst>
          </p:cNvPr>
          <p:cNvSpPr txBox="1"/>
          <p:nvPr/>
        </p:nvSpPr>
        <p:spPr>
          <a:xfrm>
            <a:off x="4348905" y="1633798"/>
            <a:ext cx="894075" cy="57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05">
              <a:lnSpc>
                <a:spcPts val="1900"/>
              </a:lnSpc>
              <a:spcBef>
                <a:spcPts val="95"/>
              </a:spcBef>
            </a:pPr>
            <a:r>
              <a:rPr sz="1700" spc="-9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   </a:t>
            </a:r>
            <a:r>
              <a:rPr sz="1700" spc="181" dirty="0">
                <a:latin typeface="Times New Roman"/>
                <a:cs typeface="Times New Roman"/>
              </a:rPr>
              <a:t> </a:t>
            </a:r>
            <a:r>
              <a:rPr sz="1700" spc="-1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  <a:p>
            <a:pPr marL="12700" marR="33583">
              <a:lnSpc>
                <a:spcPct val="102091"/>
              </a:lnSpc>
              <a:spcBef>
                <a:spcPts val="423"/>
              </a:spcBef>
            </a:pPr>
            <a:r>
              <a:rPr sz="1700" dirty="0">
                <a:latin typeface="Times New Roman"/>
                <a:cs typeface="Times New Roman"/>
              </a:rPr>
              <a:t>18    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33">
            <a:extLst>
              <a:ext uri="{FF2B5EF4-FFF2-40B4-BE49-F238E27FC236}">
                <a16:creationId xmlns:a16="http://schemas.microsoft.com/office/drawing/2014/main" id="{DC6D565A-9FA0-ECDE-0150-0A1B6E62BA41}"/>
              </a:ext>
            </a:extLst>
          </p:cNvPr>
          <p:cNvSpPr txBox="1"/>
          <p:nvPr/>
        </p:nvSpPr>
        <p:spPr>
          <a:xfrm>
            <a:off x="6897749" y="1711659"/>
            <a:ext cx="367194" cy="872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37" marR="32291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40</a:t>
            </a:r>
            <a:endParaRPr sz="1650">
              <a:latin typeface="Times New Roman"/>
              <a:cs typeface="Times New Roman"/>
            </a:endParaRPr>
          </a:p>
          <a:p>
            <a:pPr marL="64220" marR="32291">
              <a:lnSpc>
                <a:spcPct val="102091"/>
              </a:lnSpc>
              <a:spcBef>
                <a:spcPts val="395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32">
            <a:extLst>
              <a:ext uri="{FF2B5EF4-FFF2-40B4-BE49-F238E27FC236}">
                <a16:creationId xmlns:a16="http://schemas.microsoft.com/office/drawing/2014/main" id="{29E2C502-D4A1-B6AD-9575-D80D80CF0A83}"/>
              </a:ext>
            </a:extLst>
          </p:cNvPr>
          <p:cNvSpPr txBox="1"/>
          <p:nvPr/>
        </p:nvSpPr>
        <p:spPr>
          <a:xfrm>
            <a:off x="7394150" y="1711659"/>
            <a:ext cx="257211" cy="872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24</a:t>
            </a:r>
            <a:endParaRPr sz="1650">
              <a:latin typeface="Times New Roman"/>
              <a:cs typeface="Times New Roman"/>
            </a:endParaRPr>
          </a:p>
          <a:p>
            <a:pPr marL="61533" marR="31783">
              <a:lnSpc>
                <a:spcPct val="95825"/>
              </a:lnSpc>
              <a:spcBef>
                <a:spcPts val="513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 marL="61036" marR="31783">
              <a:lnSpc>
                <a:spcPct val="95825"/>
              </a:lnSpc>
              <a:spcBef>
                <a:spcPts val="603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0FC2F4E0-5DE9-C27C-37C8-2F7BC1770B83}"/>
              </a:ext>
            </a:extLst>
          </p:cNvPr>
          <p:cNvSpPr txBox="1"/>
          <p:nvPr/>
        </p:nvSpPr>
        <p:spPr>
          <a:xfrm>
            <a:off x="7781552" y="1708275"/>
            <a:ext cx="366785" cy="875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  <a:p>
            <a:pPr marL="62630" marR="32291">
              <a:lnSpc>
                <a:spcPct val="102091"/>
              </a:lnSpc>
              <a:spcBef>
                <a:spcPts val="388"/>
              </a:spcBef>
            </a:pPr>
            <a:r>
              <a:rPr sz="1650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  <a:p>
            <a:pPr marL="63888" marR="32291">
              <a:lnSpc>
                <a:spcPct val="95825"/>
              </a:lnSpc>
              <a:spcBef>
                <a:spcPts val="597"/>
              </a:spcBef>
            </a:pPr>
            <a:r>
              <a:rPr sz="1650" dirty="0">
                <a:latin typeface="Times New Roman"/>
                <a:cs typeface="Times New Roman"/>
              </a:rPr>
              <a:t>36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3BF8C42E-DE6E-3767-7DA6-EDF7E32343E4}"/>
              </a:ext>
            </a:extLst>
          </p:cNvPr>
          <p:cNvSpPr txBox="1"/>
          <p:nvPr/>
        </p:nvSpPr>
        <p:spPr>
          <a:xfrm>
            <a:off x="3725420" y="2294460"/>
            <a:ext cx="1684541" cy="249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tabLst>
                <a:tab pos="1625600" algn="l"/>
              </a:tabLst>
            </a:pPr>
            <a:r>
              <a:rPr sz="1700" u="sng" dirty="0">
                <a:latin typeface="Times New Roman"/>
                <a:cs typeface="Times New Roman"/>
              </a:rPr>
              <a:t>   </a:t>
            </a:r>
            <a:r>
              <a:rPr sz="1700" u="sng" spc="79" dirty="0">
                <a:latin typeface="Times New Roman"/>
                <a:cs typeface="Times New Roman"/>
              </a:rPr>
              <a:t> </a:t>
            </a:r>
            <a:r>
              <a:rPr sz="1700" u="sng" dirty="0">
                <a:latin typeface="Times New Roman"/>
                <a:cs typeface="Times New Roman"/>
              </a:rPr>
              <a:t>0    </a:t>
            </a:r>
            <a:r>
              <a:rPr sz="1700" u="sng" spc="50" dirty="0">
                <a:latin typeface="Times New Roman"/>
                <a:cs typeface="Times New Roman"/>
              </a:rPr>
              <a:t> </a:t>
            </a:r>
            <a:r>
              <a:rPr sz="1700" u="sng" spc="-4" dirty="0">
                <a:latin typeface="Symbol"/>
                <a:cs typeface="Symbol"/>
              </a:rPr>
              <a:t></a:t>
            </a:r>
            <a:r>
              <a:rPr sz="1700" u="sng" dirty="0">
                <a:latin typeface="Times New Roman"/>
                <a:cs typeface="Times New Roman"/>
              </a:rPr>
              <a:t>6    </a:t>
            </a:r>
            <a:r>
              <a:rPr sz="1700" u="sng" spc="44" dirty="0">
                <a:latin typeface="Times New Roman"/>
                <a:cs typeface="Times New Roman"/>
              </a:rPr>
              <a:t> </a:t>
            </a:r>
            <a:r>
              <a:rPr sz="1700" u="sng" dirty="0">
                <a:latin typeface="Times New Roman"/>
                <a:cs typeface="Times New Roman"/>
              </a:rPr>
              <a:t>36 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5BCA6611-E207-6B1E-6A55-CD04D4A6F08F}"/>
              </a:ext>
            </a:extLst>
          </p:cNvPr>
          <p:cNvSpPr txBox="1"/>
          <p:nvPr/>
        </p:nvSpPr>
        <p:spPr>
          <a:xfrm>
            <a:off x="3326014" y="2456284"/>
            <a:ext cx="209283" cy="284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550" i="1" spc="-9" baseline="8525" dirty="0">
                <a:latin typeface="Times New Roman"/>
                <a:cs typeface="Times New Roman"/>
              </a:rPr>
              <a:t>I</a:t>
            </a:r>
            <a:r>
              <a:rPr sz="1500" baseline="-1159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942B887-844E-4808-6AD8-EA6D33139936}"/>
              </a:ext>
            </a:extLst>
          </p:cNvPr>
          <p:cNvSpPr txBox="1"/>
          <p:nvPr/>
        </p:nvSpPr>
        <p:spPr>
          <a:xfrm>
            <a:off x="3538016" y="2452764"/>
            <a:ext cx="187581" cy="24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734EA070-CF00-3F1E-AB99-30E593CF1AD4}"/>
              </a:ext>
            </a:extLst>
          </p:cNvPr>
          <p:cNvSpPr txBox="1"/>
          <p:nvPr/>
        </p:nvSpPr>
        <p:spPr>
          <a:xfrm>
            <a:off x="6438947" y="2499104"/>
            <a:ext cx="198572" cy="274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475" i="1" spc="89" baseline="8784" dirty="0">
                <a:latin typeface="Times New Roman"/>
                <a:cs typeface="Times New Roman"/>
              </a:rPr>
              <a:t>I</a:t>
            </a:r>
            <a:r>
              <a:rPr sz="1425" baseline="-1220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60AF1C91-EBF1-9023-26EA-3433C1125F1A}"/>
              </a:ext>
            </a:extLst>
          </p:cNvPr>
          <p:cNvSpPr txBox="1"/>
          <p:nvPr/>
        </p:nvSpPr>
        <p:spPr>
          <a:xfrm>
            <a:off x="6640575" y="2495720"/>
            <a:ext cx="166998" cy="237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6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820EE13E-3C1D-CEF5-13BF-477E0466E1CF}"/>
              </a:ext>
            </a:extLst>
          </p:cNvPr>
          <p:cNvSpPr txBox="1"/>
          <p:nvPr/>
        </p:nvSpPr>
        <p:spPr>
          <a:xfrm>
            <a:off x="3777950" y="2614571"/>
            <a:ext cx="406099" cy="906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834" marR="64607" algn="ctr">
              <a:lnSpc>
                <a:spcPts val="1864"/>
              </a:lnSpc>
              <a:spcBef>
                <a:spcPts val="93"/>
              </a:spcBef>
            </a:pPr>
            <a:r>
              <a:rPr sz="1700" dirty="0">
                <a:latin typeface="Times New Roman"/>
                <a:cs typeface="Times New Roman"/>
              </a:rPr>
              <a:t>40</a:t>
            </a:r>
            <a:endParaRPr sz="1700">
              <a:latin typeface="Times New Roman"/>
              <a:cs typeface="Times New Roman"/>
            </a:endParaRPr>
          </a:p>
          <a:p>
            <a:pPr marL="73260" marR="16791">
              <a:lnSpc>
                <a:spcPct val="102091"/>
              </a:lnSpc>
              <a:spcBef>
                <a:spcPts val="430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518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432DB70D-506B-CD5D-D8DB-A3439605876B}"/>
              </a:ext>
            </a:extLst>
          </p:cNvPr>
          <p:cNvSpPr txBox="1"/>
          <p:nvPr/>
        </p:nvSpPr>
        <p:spPr>
          <a:xfrm>
            <a:off x="4420587" y="2611051"/>
            <a:ext cx="943896" cy="249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    </a:t>
            </a:r>
            <a:r>
              <a:rPr sz="1700" spc="196" dirty="0">
                <a:latin typeface="Times New Roman"/>
                <a:cs typeface="Times New Roman"/>
              </a:rPr>
              <a:t> </a:t>
            </a:r>
            <a:r>
              <a:rPr sz="1700" spc="-9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14572406-BEA9-A304-9ADF-5AD4DF0FD6F0}"/>
              </a:ext>
            </a:extLst>
          </p:cNvPr>
          <p:cNvSpPr txBox="1"/>
          <p:nvPr/>
        </p:nvSpPr>
        <p:spPr>
          <a:xfrm>
            <a:off x="6844630" y="2651298"/>
            <a:ext cx="367177" cy="872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37" marR="32291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40</a:t>
            </a:r>
            <a:endParaRPr sz="1650">
              <a:latin typeface="Times New Roman"/>
              <a:cs typeface="Times New Roman"/>
            </a:endParaRPr>
          </a:p>
          <a:p>
            <a:pPr marL="64204" marR="32291">
              <a:lnSpc>
                <a:spcPct val="102091"/>
              </a:lnSpc>
              <a:spcBef>
                <a:spcPts val="395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64B8AF4D-D1E5-6472-5520-F253012C1E92}"/>
              </a:ext>
            </a:extLst>
          </p:cNvPr>
          <p:cNvSpPr txBox="1"/>
          <p:nvPr/>
        </p:nvSpPr>
        <p:spPr>
          <a:xfrm>
            <a:off x="7340995" y="2647913"/>
            <a:ext cx="367194" cy="87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867" marR="32291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388"/>
              </a:spcBef>
            </a:pPr>
            <a:r>
              <a:rPr sz="1650" spc="-4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18</a:t>
            </a:r>
            <a:endParaRPr sz="1650">
              <a:latin typeface="Times New Roman"/>
              <a:cs typeface="Times New Roman"/>
            </a:endParaRPr>
          </a:p>
          <a:p>
            <a:pPr marL="61009" marR="32291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B958552F-9C33-2C8C-6A7D-2F6C6C2FB923}"/>
              </a:ext>
            </a:extLst>
          </p:cNvPr>
          <p:cNvSpPr txBox="1"/>
          <p:nvPr/>
        </p:nvSpPr>
        <p:spPr>
          <a:xfrm>
            <a:off x="7834167" y="2647913"/>
            <a:ext cx="367264" cy="87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48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  <a:p>
            <a:pPr marL="62603" marR="32291">
              <a:lnSpc>
                <a:spcPct val="102091"/>
              </a:lnSpc>
              <a:spcBef>
                <a:spcPts val="388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  <a:p>
            <a:pPr marL="12700" marR="86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36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D798D839-7768-DDEF-6CE1-46F231119530}"/>
              </a:ext>
            </a:extLst>
          </p:cNvPr>
          <p:cNvSpPr txBox="1"/>
          <p:nvPr/>
        </p:nvSpPr>
        <p:spPr>
          <a:xfrm>
            <a:off x="4361598" y="2941382"/>
            <a:ext cx="422910" cy="579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</a:t>
            </a:r>
            <a:r>
              <a:rPr sz="1700" dirty="0">
                <a:latin typeface="Times New Roman"/>
                <a:cs typeface="Times New Roman"/>
              </a:rPr>
              <a:t>18</a:t>
            </a:r>
            <a:endParaRPr sz="1700">
              <a:latin typeface="Times New Roman"/>
              <a:cs typeface="Times New Roman"/>
            </a:endParaRPr>
          </a:p>
          <a:p>
            <a:pPr marL="69504" marR="33583">
              <a:lnSpc>
                <a:spcPct val="102091"/>
              </a:lnSpc>
              <a:spcBef>
                <a:spcPts val="423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E13DE64B-7F92-88B4-AA27-B413EEDF00DC}"/>
              </a:ext>
            </a:extLst>
          </p:cNvPr>
          <p:cNvSpPr txBox="1"/>
          <p:nvPr/>
        </p:nvSpPr>
        <p:spPr>
          <a:xfrm>
            <a:off x="4941492" y="2941382"/>
            <a:ext cx="422891" cy="579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379" marR="33583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23"/>
              </a:spcBef>
            </a:pPr>
            <a:r>
              <a:rPr sz="1700" spc="-4" dirty="0">
                <a:latin typeface="Symbol"/>
                <a:cs typeface="Symbol"/>
              </a:rPr>
              <a:t></a:t>
            </a:r>
            <a:r>
              <a:rPr sz="1700" dirty="0">
                <a:latin typeface="Times New Roman"/>
                <a:cs typeface="Times New Roman"/>
              </a:rPr>
              <a:t>36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2C33F1EE-604B-1BAF-CC4D-56472E4A18B0}"/>
              </a:ext>
            </a:extLst>
          </p:cNvPr>
          <p:cNvSpPr txBox="1"/>
          <p:nvPr/>
        </p:nvSpPr>
        <p:spPr>
          <a:xfrm>
            <a:off x="3896595" y="3772864"/>
            <a:ext cx="406757" cy="940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198" marR="64635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40</a:t>
            </a:r>
            <a:endParaRPr>
              <a:latin typeface="Times New Roman"/>
              <a:cs typeface="Times New Roman"/>
            </a:endParaRPr>
          </a:p>
          <a:p>
            <a:pPr marL="73279" marR="17437">
              <a:lnSpc>
                <a:spcPct val="102091"/>
              </a:lnSpc>
              <a:spcBef>
                <a:spcPts val="40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2151A8F8-AFC1-3A23-2DFC-A8B7EFBC0C6A}"/>
              </a:ext>
            </a:extLst>
          </p:cNvPr>
          <p:cNvSpPr txBox="1"/>
          <p:nvPr/>
        </p:nvSpPr>
        <p:spPr>
          <a:xfrm>
            <a:off x="4475129" y="3769210"/>
            <a:ext cx="313315" cy="943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5">
              <a:lnSpc>
                <a:spcPts val="1975"/>
              </a:lnSpc>
              <a:spcBef>
                <a:spcPts val="98"/>
              </a:spcBef>
            </a:pPr>
            <a:r>
              <a:rPr spc="-9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12700" marR="18391">
              <a:lnSpc>
                <a:spcPct val="95825"/>
              </a:lnSpc>
              <a:spcBef>
                <a:spcPts val="526"/>
              </a:spcBef>
            </a:pPr>
            <a:r>
              <a:rPr dirty="0">
                <a:latin typeface="Times New Roman"/>
                <a:cs typeface="Times New Roman"/>
              </a:rPr>
              <a:t>18</a:t>
            </a:r>
            <a:endParaRPr>
              <a:latin typeface="Times New Roman"/>
              <a:cs typeface="Times New Roman"/>
            </a:endParaRPr>
          </a:p>
          <a:p>
            <a:pPr marL="18165" marR="1493">
              <a:lnSpc>
                <a:spcPct val="102091"/>
              </a:lnSpc>
              <a:spcBef>
                <a:spcPts val="502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C08117FD-0BD5-5613-1BDD-DDCB3997D57B}"/>
              </a:ext>
            </a:extLst>
          </p:cNvPr>
          <p:cNvSpPr txBox="1"/>
          <p:nvPr/>
        </p:nvSpPr>
        <p:spPr>
          <a:xfrm>
            <a:off x="4946433" y="3772864"/>
            <a:ext cx="294923" cy="940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24</a:t>
            </a:r>
            <a:endParaRPr>
              <a:latin typeface="Times New Roman"/>
              <a:cs typeface="Times New Roman"/>
            </a:endParaRPr>
          </a:p>
          <a:p>
            <a:pPr marL="69649" marR="34326">
              <a:lnSpc>
                <a:spcPct val="95825"/>
              </a:lnSpc>
              <a:spcBef>
                <a:spcPts val="534"/>
              </a:spcBef>
            </a:pPr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69770" marR="34326">
              <a:lnSpc>
                <a:spcPct val="95825"/>
              </a:lnSpc>
              <a:spcBef>
                <a:spcPts val="631"/>
              </a:spcBef>
            </a:pPr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960A599-6DCF-B573-0073-3D20D6AE0B99}"/>
              </a:ext>
            </a:extLst>
          </p:cNvPr>
          <p:cNvSpPr txBox="1"/>
          <p:nvPr/>
        </p:nvSpPr>
        <p:spPr>
          <a:xfrm>
            <a:off x="3306963" y="4623317"/>
            <a:ext cx="220711" cy="294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5"/>
              </a:lnSpc>
              <a:spcBef>
                <a:spcPts val="111"/>
              </a:spcBef>
            </a:pPr>
            <a:r>
              <a:rPr sz="2700" i="1" spc="69" baseline="8052" dirty="0">
                <a:latin typeface="Times New Roman"/>
                <a:cs typeface="Times New Roman"/>
              </a:rPr>
              <a:t>I</a:t>
            </a:r>
            <a:r>
              <a:rPr sz="1575" baseline="-13803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63DDD25B-DB0E-4F72-DC95-EF63A08B8E3A}"/>
              </a:ext>
            </a:extLst>
          </p:cNvPr>
          <p:cNvSpPr txBox="1"/>
          <p:nvPr/>
        </p:nvSpPr>
        <p:spPr>
          <a:xfrm>
            <a:off x="3535527" y="4619662"/>
            <a:ext cx="188849" cy="254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>
                <a:latin typeface="Symbol"/>
                <a:cs typeface="Symbol"/>
              </a:rPr>
              <a:t></a:t>
            </a:r>
            <a:endParaRPr>
              <a:latin typeface="Symbol"/>
              <a:cs typeface="Symbol"/>
            </a:endParaRP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057BAB08-9757-7A58-DEBC-AF574DC503DC}"/>
              </a:ext>
            </a:extLst>
          </p:cNvPr>
          <p:cNvSpPr txBox="1"/>
          <p:nvPr/>
        </p:nvSpPr>
        <p:spPr>
          <a:xfrm>
            <a:off x="3775456" y="4787689"/>
            <a:ext cx="406738" cy="940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178" marR="64635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40</a:t>
            </a:r>
            <a:endParaRPr>
              <a:latin typeface="Times New Roman"/>
              <a:cs typeface="Times New Roman"/>
            </a:endParaRPr>
          </a:p>
          <a:p>
            <a:pPr marL="73259" marR="17437">
              <a:lnSpc>
                <a:spcPct val="102091"/>
              </a:lnSpc>
              <a:spcBef>
                <a:spcPts val="40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63F47DD4-D52D-EB21-55C4-688A0C1C5AF9}"/>
              </a:ext>
            </a:extLst>
          </p:cNvPr>
          <p:cNvSpPr txBox="1"/>
          <p:nvPr/>
        </p:nvSpPr>
        <p:spPr>
          <a:xfrm>
            <a:off x="4359095" y="4784034"/>
            <a:ext cx="424195" cy="943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688" marR="34874">
              <a:lnSpc>
                <a:spcPts val="1975"/>
              </a:lnSpc>
              <a:spcBef>
                <a:spcPts val="98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396"/>
              </a:spcBef>
            </a:pPr>
            <a:r>
              <a:rPr spc="-4" dirty="0">
                <a:latin typeface="Symbol"/>
                <a:cs typeface="Symbol"/>
              </a:rPr>
              <a:t></a:t>
            </a:r>
            <a:r>
              <a:rPr dirty="0">
                <a:latin typeface="Times New Roman"/>
                <a:cs typeface="Times New Roman"/>
              </a:rPr>
              <a:t>18</a:t>
            </a:r>
            <a:endParaRPr>
              <a:latin typeface="Times New Roman"/>
              <a:cs typeface="Times New Roman"/>
            </a:endParaRPr>
          </a:p>
          <a:p>
            <a:pPr marL="69503" marR="34874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99F6A44C-6269-768F-666A-66582E9372BB}"/>
              </a:ext>
            </a:extLst>
          </p:cNvPr>
          <p:cNvSpPr txBox="1"/>
          <p:nvPr/>
        </p:nvSpPr>
        <p:spPr>
          <a:xfrm>
            <a:off x="4938976" y="4784034"/>
            <a:ext cx="424258" cy="943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44">
              <a:lnSpc>
                <a:spcPts val="1975"/>
              </a:lnSpc>
              <a:spcBef>
                <a:spcPts val="98"/>
              </a:spcBef>
            </a:pPr>
            <a:r>
              <a:rPr spc="-9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  <a:p>
            <a:pPr marL="71378" marR="34874">
              <a:lnSpc>
                <a:spcPct val="102091"/>
              </a:lnSpc>
              <a:spcBef>
                <a:spcPts val="396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 marR="82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</a:t>
            </a:r>
            <a:r>
              <a:rPr dirty="0">
                <a:latin typeface="Times New Roman"/>
                <a:cs typeface="Times New Roman"/>
              </a:rPr>
              <a:t>36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038A292E-CB79-5048-33ED-BE416F378B72}"/>
              </a:ext>
            </a:extLst>
          </p:cNvPr>
          <p:cNvSpPr txBox="1"/>
          <p:nvPr/>
        </p:nvSpPr>
        <p:spPr>
          <a:xfrm>
            <a:off x="3738120" y="2348307"/>
            <a:ext cx="2309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7747F051-EB8C-8981-3772-F7C534D0BCFE}"/>
              </a:ext>
            </a:extLst>
          </p:cNvPr>
          <p:cNvSpPr txBox="1"/>
          <p:nvPr/>
        </p:nvSpPr>
        <p:spPr>
          <a:xfrm>
            <a:off x="4086654" y="2348307"/>
            <a:ext cx="2808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F61319B9-8B1E-1DCE-8078-ABA6895FDBA4}"/>
              </a:ext>
            </a:extLst>
          </p:cNvPr>
          <p:cNvSpPr txBox="1"/>
          <p:nvPr/>
        </p:nvSpPr>
        <p:spPr>
          <a:xfrm>
            <a:off x="4613506" y="2348307"/>
            <a:ext cx="2805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4CFEC82A-34E9-9936-D3BA-05E40FDA241F}"/>
              </a:ext>
            </a:extLst>
          </p:cNvPr>
          <p:cNvSpPr txBox="1"/>
          <p:nvPr/>
        </p:nvSpPr>
        <p:spPr>
          <a:xfrm>
            <a:off x="5129302" y="2348307"/>
            <a:ext cx="2343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67525776-3A8D-CED3-0B3F-A86B0D7A1824}"/>
              </a:ext>
            </a:extLst>
          </p:cNvPr>
          <p:cNvSpPr txBox="1"/>
          <p:nvPr/>
        </p:nvSpPr>
        <p:spPr>
          <a:xfrm>
            <a:off x="6812655" y="2489724"/>
            <a:ext cx="1382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7A938138-F8CC-2091-A7DC-E027D8C79CE3}"/>
              </a:ext>
            </a:extLst>
          </p:cNvPr>
          <p:cNvSpPr txBox="1"/>
          <p:nvPr/>
        </p:nvSpPr>
        <p:spPr>
          <a:xfrm>
            <a:off x="3735628" y="4623350"/>
            <a:ext cx="16254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2854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586038" y="3247187"/>
            <a:ext cx="6557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E5F167-CBCD-DACD-543E-993E67D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09F930-4FBB-E894-967A-ABE2C1F3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</a:t>
            </a:r>
            <a:r>
              <a:rPr lang="en-US" sz="4800" dirty="0" err="1"/>
              <a:t>criteria’S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END TERM EXAMINATION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D26CE06-F19E-0ECF-18B4-7CF4A4B9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B9030F-934C-E420-6E68-E24792F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2A4483-2520-B1A2-1BBF-9DD215E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951402-EBAD-00FB-DCFC-7913FA79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EFD36D-F6DE-E781-F4B8-4F78F8B97E7C}"/>
              </a:ext>
            </a:extLst>
          </p:cNvPr>
          <p:cNvSpPr txBox="1">
            <a:spLocks/>
          </p:cNvSpPr>
          <p:nvPr/>
        </p:nvSpPr>
        <p:spPr>
          <a:xfrm>
            <a:off x="6532105" y="151098"/>
            <a:ext cx="5452529" cy="356924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>
                <a:solidFill>
                  <a:srgbClr val="FFC000"/>
                </a:solidFill>
              </a:rPr>
              <a:t>CO1 mapping with PROGRAM OUTCOMES [po1],[po2], &amp; [po3]</a:t>
            </a: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ubtitle 4"/>
          <p:cNvSpPr>
            <a:spLocks noGrp="1"/>
          </p:cNvSpPr>
          <p:nvPr>
            <p:ph type="subTitle" idx="1"/>
          </p:nvPr>
        </p:nvSpPr>
        <p:spPr>
          <a:xfrm>
            <a:off x="446534" y="1066800"/>
            <a:ext cx="11298933" cy="5029200"/>
          </a:xfrm>
        </p:spPr>
        <p:txBody>
          <a:bodyPr>
            <a:normAutofit/>
          </a:bodyPr>
          <a:lstStyle/>
          <a:p>
            <a:pPr algn="ctr"/>
            <a:endParaRPr lang="en-US" sz="2200" dirty="0"/>
          </a:p>
          <a:p>
            <a:pPr algn="ctr"/>
            <a:endParaRPr lang="en-US" sz="2000" dirty="0"/>
          </a:p>
          <a:p>
            <a:pPr algn="ctr"/>
            <a:r>
              <a:rPr lang="en-US" sz="4400" b="1" dirty="0">
                <a:solidFill>
                  <a:schemeClr val="bg1">
                    <a:lumMod val="85000"/>
                  </a:schemeClr>
                </a:solidFill>
              </a:rPr>
              <a:t>Mesh Analysis &amp; Node Analysis</a:t>
            </a:r>
            <a:endParaRPr lang="en-US" sz="4400" b="1" dirty="0"/>
          </a:p>
          <a:p>
            <a:pPr algn="ctr"/>
            <a:endParaRPr lang="en-US" sz="2800" b="1" dirty="0"/>
          </a:p>
          <a:p>
            <a:pPr algn="ctr"/>
            <a:endParaRPr lang="en-US" sz="22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Lecture  No. L8-L9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BD167-A1F6-0053-2933-CEC06FF8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EC92FF-ED24-ABCA-82F4-5514052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4024" y="5976349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4210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u="sng" dirty="0"/>
              <a:t>Contents</a:t>
            </a:r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r>
              <a:rPr lang="en-US" sz="2400" i="1" dirty="0"/>
              <a:t>	</a:t>
            </a:r>
            <a:r>
              <a:rPr lang="en-US" sz="2400" b="1" dirty="0"/>
              <a:t>Topic</a:t>
            </a:r>
            <a:r>
              <a:rPr lang="en-US" sz="2200" b="1" dirty="0"/>
              <a:t>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1. Mesh &amp; Super mesh</a:t>
            </a:r>
          </a:p>
          <a:p>
            <a:pPr marL="0" indent="0">
              <a:buNone/>
            </a:pPr>
            <a:r>
              <a:rPr lang="en-US" sz="2000" dirty="0"/>
              <a:t>		2. Node &amp; Super node 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04F09D-CE7B-8CAE-931F-2E00A6DF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C3BC36-B797-3306-B81A-EE108C6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BF28073E-5D29-3DB6-965C-1B8D11625A31}"/>
              </a:ext>
            </a:extLst>
          </p:cNvPr>
          <p:cNvSpPr/>
          <p:nvPr/>
        </p:nvSpPr>
        <p:spPr>
          <a:xfrm>
            <a:off x="4039797" y="4435417"/>
            <a:ext cx="3363806" cy="211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E30CC11-6528-C167-8804-26DFE50F599A}"/>
              </a:ext>
            </a:extLst>
          </p:cNvPr>
          <p:cNvSpPr txBox="1"/>
          <p:nvPr/>
        </p:nvSpPr>
        <p:spPr>
          <a:xfrm>
            <a:off x="1752600" y="1678805"/>
            <a:ext cx="8231401" cy="2756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128">
              <a:lnSpc>
                <a:spcPts val="2400"/>
              </a:lnSpc>
              <a:spcBef>
                <a:spcPts val="433"/>
              </a:spcBef>
            </a:pPr>
            <a:r>
              <a:rPr sz="2000" b="1" dirty="0">
                <a:latin typeface="Calibri"/>
                <a:cs typeface="Calibri"/>
              </a:rPr>
              <a:t>Nod</a:t>
            </a:r>
            <a:r>
              <a:rPr sz="2000" b="1" spc="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1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ode</a:t>
            </a:r>
            <a:r>
              <a:rPr sz="2000" spc="13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ectric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1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49" dirty="0"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poi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whe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mo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om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</a:t>
            </a:r>
            <a:r>
              <a:rPr sz="2000" spc="-19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ts a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2000" spc="-19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ed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-204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5747">
              <a:lnSpc>
                <a:spcPct val="101725"/>
              </a:lnSpc>
              <a:spcBef>
                <a:spcPts val="375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5747">
              <a:lnSpc>
                <a:spcPct val="101725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ually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spc="-59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dark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cle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ot.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14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</a:t>
            </a:r>
            <a:r>
              <a:rPr sz="2000" spc="-9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9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des</a:t>
            </a:r>
          </a:p>
          <a:p>
            <a:pPr marL="15747" marR="44937">
              <a:lnSpc>
                <a:spcPts val="2405"/>
              </a:lnSpc>
              <a:spcBef>
                <a:spcPts val="120"/>
              </a:spcBef>
            </a:pPr>
            <a:r>
              <a:rPr sz="3000" baseline="1365" dirty="0">
                <a:latin typeface="Calibri"/>
                <a:cs typeface="Calibri"/>
              </a:rPr>
              <a:t>a,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, 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,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5747" marR="13470">
              <a:lnSpc>
                <a:spcPts val="2400"/>
              </a:lnSpc>
              <a:spcBef>
                <a:spcPts val="419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5747" marR="13470">
              <a:lnSpc>
                <a:spcPts val="2400"/>
              </a:lnSpc>
              <a:spcBef>
                <a:spcPts val="419"/>
              </a:spcBef>
            </a:pPr>
            <a:r>
              <a:rPr sz="2000" dirty="0">
                <a:latin typeface="Calibri"/>
                <a:cs typeface="Calibri"/>
              </a:rPr>
              <a:t>G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39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oi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specifies</a:t>
            </a:r>
            <a:r>
              <a:rPr sz="2000" spc="1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sz="2000" spc="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ain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2000" spc="11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espect</a:t>
            </a:r>
            <a:r>
              <a:rPr sz="2000" spc="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 a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poi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 or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5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2201CDB8-768B-B06D-37D5-137721A3113E}"/>
              </a:ext>
            </a:extLst>
          </p:cNvPr>
          <p:cNvSpPr/>
          <p:nvPr/>
        </p:nvSpPr>
        <p:spPr>
          <a:xfrm>
            <a:off x="4175673" y="4041271"/>
            <a:ext cx="3535543" cy="2507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D401F60-DA98-E59D-57D5-5E0DD35302A4}"/>
              </a:ext>
            </a:extLst>
          </p:cNvPr>
          <p:cNvSpPr txBox="1"/>
          <p:nvPr/>
        </p:nvSpPr>
        <p:spPr>
          <a:xfrm>
            <a:off x="1961448" y="1788676"/>
            <a:ext cx="82244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B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anc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- </a:t>
            </a:r>
            <a:r>
              <a:rPr sz="3000" b="1" spc="2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20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50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h </a:t>
            </a:r>
            <a:r>
              <a:rPr sz="3000" spc="21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 </a:t>
            </a:r>
            <a:r>
              <a:rPr sz="3000" spc="2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21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nducting </a:t>
            </a:r>
            <a:r>
              <a:rPr sz="3000" spc="20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3000" spc="23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een </a:t>
            </a:r>
            <a:r>
              <a:rPr sz="3000" spc="2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-39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3000" spc="20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des </a:t>
            </a:r>
            <a:r>
              <a:rPr sz="3000" spc="22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 </a:t>
            </a:r>
            <a:r>
              <a:rPr sz="3000" spc="2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000" spc="20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19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aining</a:t>
            </a:r>
            <a:r>
              <a:rPr sz="3000" spc="-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ectric</a:t>
            </a:r>
            <a:r>
              <a:rPr sz="3000" spc="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19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4E24DB4-C118-E35E-0B0E-6676944656DD}"/>
              </a:ext>
            </a:extLst>
          </p:cNvPr>
          <p:cNvSpPr txBox="1"/>
          <p:nvPr/>
        </p:nvSpPr>
        <p:spPr>
          <a:xfrm>
            <a:off x="1965415" y="2599190"/>
            <a:ext cx="67844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These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ould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sou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ces,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es,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other 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F27DC7D-2AFD-26D0-5AAE-5A12A218754F}"/>
              </a:ext>
            </a:extLst>
          </p:cNvPr>
          <p:cNvSpPr txBox="1"/>
          <p:nvPr/>
        </p:nvSpPr>
        <p:spPr>
          <a:xfrm>
            <a:off x="1965415" y="3330710"/>
            <a:ext cx="8220492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5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-25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h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x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hes: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ti</a:t>
            </a:r>
            <a:r>
              <a:rPr sz="3000" spc="-1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anches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,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9" baseline="2730" dirty="0">
                <a:latin typeface="Calibri"/>
                <a:cs typeface="Calibri"/>
              </a:rPr>
              <a:t>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)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</a:t>
            </a:r>
            <a:r>
              <a:rPr sz="3000" spc="-1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anches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aining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v</a:t>
            </a:r>
            <a:r>
              <a:rPr sz="3000" baseline="1365" dirty="0">
                <a:latin typeface="Calibri"/>
                <a:cs typeface="Calibri"/>
              </a:rPr>
              <a:t>ol</a:t>
            </a:r>
            <a:r>
              <a:rPr sz="3000" spc="-29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ur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sou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ces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(</a:t>
            </a:r>
            <a:r>
              <a:rPr sz="3000" baseline="1365" dirty="0">
                <a:latin typeface="Calibri"/>
                <a:cs typeface="Calibri"/>
              </a:rPr>
              <a:t>a-,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a-,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g)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57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39216D0-E034-11D7-EA54-1705D5504AE6}"/>
              </a:ext>
            </a:extLst>
          </p:cNvPr>
          <p:cNvSpPr txBox="1"/>
          <p:nvPr/>
        </p:nvSpPr>
        <p:spPr>
          <a:xfrm>
            <a:off x="1995673" y="1696595"/>
            <a:ext cx="8195634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L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oop 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clos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 p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 an 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ctric</a:t>
            </a:r>
            <a:r>
              <a:rPr sz="3000" spc="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spc="1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i.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.,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lo</a:t>
            </a:r>
            <a:r>
              <a:rPr sz="3000" spc="-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ed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 or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loop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in a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ci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u</a:t>
            </a:r>
            <a:r>
              <a:rPr sz="3000" baseline="1365" dirty="0">
                <a:latin typeface="Calibri"/>
                <a:cs typeface="Calibri"/>
              </a:rPr>
              <a:t>it</a:t>
            </a:r>
            <a:r>
              <a:rPr sz="3000" spc="451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is a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connecting</a:t>
            </a:r>
            <a:r>
              <a:rPr sz="3000" spc="-3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sequen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e of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hes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which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art</a:t>
            </a:r>
            <a:r>
              <a:rPr sz="3000" spc="-4" baseline="1365" dirty="0">
                <a:latin typeface="Calibri"/>
                <a:cs typeface="Calibri"/>
              </a:rPr>
              <a:t>i</a:t>
            </a:r>
            <a:r>
              <a:rPr sz="3000" baseline="1365" dirty="0">
                <a:latin typeface="Calibri"/>
                <a:cs typeface="Calibri"/>
              </a:rPr>
              <a:t>ng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4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d 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nd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poi</a:t>
            </a:r>
            <a:r>
              <a:rPr sz="3000" spc="-25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ts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-34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or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acing the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p</a:t>
            </a:r>
            <a:r>
              <a:rPr sz="3000" spc="-19" baseline="1365" dirty="0">
                <a:latin typeface="Calibri"/>
                <a:cs typeface="Calibri"/>
              </a:rPr>
              <a:t>a</a:t>
            </a:r>
            <a:r>
              <a:rPr sz="3000" baseline="1365" dirty="0">
                <a:latin typeface="Calibri"/>
                <a:cs typeface="Calibri"/>
              </a:rPr>
              <a:t>th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e, in </a:t>
            </a:r>
            <a:r>
              <a:rPr sz="3000" spc="-19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f</a:t>
            </a:r>
            <a:r>
              <a:rPr sz="3000" spc="-50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ect,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sa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ou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hes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32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ot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mo</a:t>
            </a:r>
            <a:r>
              <a:rPr sz="3000" spc="-29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 than on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13ACE9E-64BF-3182-F39C-1A9EF4FE3137}"/>
              </a:ext>
            </a:extLst>
          </p:cNvPr>
          <p:cNvSpPr txBox="1"/>
          <p:nvPr/>
        </p:nvSpPr>
        <p:spPr>
          <a:xfrm>
            <a:off x="1999482" y="3121663"/>
            <a:ext cx="8188016" cy="95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  sh</a:t>
            </a:r>
            <a:r>
              <a:rPr sz="3000" spc="-14" baseline="2730" dirty="0">
                <a:latin typeface="Calibri"/>
                <a:cs typeface="Calibri"/>
              </a:rPr>
              <a:t>ow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 lo</a:t>
            </a:r>
            <a:r>
              <a:rPr sz="3000" spc="-4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 clos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d p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ths 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am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144" baseline="2730" dirty="0">
                <a:latin typeface="Calibri"/>
                <a:cs typeface="Calibri"/>
              </a:rPr>
              <a:t>y</a:t>
            </a:r>
            <a:r>
              <a:rPr sz="3000" baseline="2730" dirty="0">
                <a:latin typeface="Calibri"/>
                <a:cs typeface="Calibri"/>
              </a:rPr>
              <a:t>,</a:t>
            </a:r>
            <a:r>
              <a:rPr sz="3000" spc="4" baseline="2730" dirty="0">
                <a:latin typeface="Calibri"/>
                <a:cs typeface="Calibri"/>
              </a:rPr>
              <a:t> a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-a;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-b;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and 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-a.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433"/>
              </a:spcBef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rthe</a:t>
            </a:r>
            <a:r>
              <a:rPr sz="2000" spc="-16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 m</a:t>
            </a:r>
            <a:r>
              <a:rPr sz="2000" spc="-3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be no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outside closed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ths a-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-a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a-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-a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al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orm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</a:t>
            </a:r>
            <a:r>
              <a:rPr sz="2000" spc="-1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s.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EA6DCEC-0841-F3CC-969B-F6EDE1C0DD6B}"/>
              </a:ext>
            </a:extLst>
          </p:cNvPr>
          <p:cNvSpPr/>
          <p:nvPr/>
        </p:nvSpPr>
        <p:spPr>
          <a:xfrm>
            <a:off x="4175674" y="4095244"/>
            <a:ext cx="3322728" cy="2453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0906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1364</Words>
  <Application>Microsoft Office PowerPoint</Application>
  <PresentationFormat>Widescreen</PresentationFormat>
  <Paragraphs>273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Gill Sans MT</vt:lpstr>
      <vt:lpstr>Symbol</vt:lpstr>
      <vt:lpstr>Times New Roman</vt:lpstr>
      <vt:lpstr>Wingdings</vt:lpstr>
      <vt:lpstr>Wingdings 2</vt:lpstr>
      <vt:lpstr>DividendVTI</vt:lpstr>
      <vt:lpstr>Equation</vt:lpstr>
      <vt:lpstr>SmartDraw</vt:lpstr>
      <vt:lpstr>   Course name: Electrical &amp; Electronics System (EE1002)</vt:lpstr>
      <vt:lpstr>Session outcome</vt:lpstr>
      <vt:lpstr>Assessment criteria’S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Ritesh Singh [MU - Jaipur]</dc:creator>
  <cp:lastModifiedBy>Vishnu Goyal [MU - Jaipur]</cp:lastModifiedBy>
  <cp:revision>118</cp:revision>
  <dcterms:created xsi:type="dcterms:W3CDTF">2020-07-26T08:21:32Z</dcterms:created>
  <dcterms:modified xsi:type="dcterms:W3CDTF">2023-08-20T06:56:25Z</dcterms:modified>
</cp:coreProperties>
</file>