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9"/>
  </p:notesMasterIdLst>
  <p:handoutMasterIdLst>
    <p:handoutMasterId r:id="rId20"/>
  </p:handoutMasterIdLst>
  <p:sldIdLst>
    <p:sldId id="256" r:id="rId2"/>
    <p:sldId id="257" r:id="rId3"/>
    <p:sldId id="258" r:id="rId4"/>
    <p:sldId id="259" r:id="rId5"/>
    <p:sldId id="276" r:id="rId6"/>
    <p:sldId id="277" r:id="rId7"/>
    <p:sldId id="294" r:id="rId8"/>
    <p:sldId id="301" r:id="rId9"/>
    <p:sldId id="295" r:id="rId10"/>
    <p:sldId id="296" r:id="rId11"/>
    <p:sldId id="297" r:id="rId12"/>
    <p:sldId id="298" r:id="rId13"/>
    <p:sldId id="299" r:id="rId14"/>
    <p:sldId id="300" r:id="rId15"/>
    <p:sldId id="302" r:id="rId16"/>
    <p:sldId id="303" r:id="rId17"/>
    <p:sldId id="2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EA9354-8F7B-AB2B-5816-315C349FDB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Electrical, Electronics &amp; Communication Engineering</a:t>
            </a:r>
          </a:p>
        </p:txBody>
      </p:sp>
      <p:sp>
        <p:nvSpPr>
          <p:cNvPr id="3" name="Date Placeholder 2">
            <a:extLst>
              <a:ext uri="{FF2B5EF4-FFF2-40B4-BE49-F238E27FC236}">
                <a16:creationId xmlns:a16="http://schemas.microsoft.com/office/drawing/2014/main" id="{4F3EE6BE-AB4E-E70C-1AEC-F5927FE6F8E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C59637-E6AF-4FE5-9805-20E237C3A76A}" type="datetime1">
              <a:rPr lang="en-IN" smtClean="0"/>
              <a:t>20-08-2023</a:t>
            </a:fld>
            <a:endParaRPr lang="en-US"/>
          </a:p>
        </p:txBody>
      </p:sp>
      <p:sp>
        <p:nvSpPr>
          <p:cNvPr id="4" name="Footer Placeholder 3">
            <a:extLst>
              <a:ext uri="{FF2B5EF4-FFF2-40B4-BE49-F238E27FC236}">
                <a16:creationId xmlns:a16="http://schemas.microsoft.com/office/drawing/2014/main" id="{9F37CFA0-5D4E-B28D-44E8-5552089DC6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Electrical &amp; Electronics System EE1002</a:t>
            </a:r>
          </a:p>
        </p:txBody>
      </p:sp>
      <p:sp>
        <p:nvSpPr>
          <p:cNvPr id="5" name="Slide Number Placeholder 4">
            <a:extLst>
              <a:ext uri="{FF2B5EF4-FFF2-40B4-BE49-F238E27FC236}">
                <a16:creationId xmlns:a16="http://schemas.microsoft.com/office/drawing/2014/main" id="{7F209C44-3473-3C35-7926-DBF17C87F7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316C15-81E5-492B-943C-96D9B16D671A}" type="slidenum">
              <a:rPr lang="en-US" smtClean="0"/>
              <a:t>‹#›</a:t>
            </a:fld>
            <a:endParaRPr lang="en-US"/>
          </a:p>
        </p:txBody>
      </p:sp>
    </p:spTree>
    <p:extLst>
      <p:ext uri="{BB962C8B-B14F-4D97-AF65-F5344CB8AC3E}">
        <p14:creationId xmlns:p14="http://schemas.microsoft.com/office/powerpoint/2010/main" val="2513636705"/>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Electrical, Electronics &amp; Communication Engineering</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AD853-9C5F-4B5F-919F-C4EAF0FB58FE}" type="datetime1">
              <a:rPr lang="en-IN" smtClean="0"/>
              <a:t>20-08-2023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Electrical &amp; Electronics System EE1002</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956E9-3E95-4FDB-82B8-96CCCAC38BEF}" type="slidenum">
              <a:rPr lang="en-IN" smtClean="0"/>
              <a:t>‹#›</a:t>
            </a:fld>
            <a:endParaRPr lang="en-IN"/>
          </a:p>
        </p:txBody>
      </p:sp>
    </p:spTree>
    <p:extLst>
      <p:ext uri="{BB962C8B-B14F-4D97-AF65-F5344CB8AC3E}">
        <p14:creationId xmlns:p14="http://schemas.microsoft.com/office/powerpoint/2010/main" val="412137299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US"/>
              <a:t>School of Electrical, Electronics &amp; Communication Engineering</a:t>
            </a:r>
            <a:endParaRPr lang="en-IN"/>
          </a:p>
        </p:txBody>
      </p:sp>
    </p:spTree>
    <p:extLst>
      <p:ext uri="{BB962C8B-B14F-4D97-AF65-F5344CB8AC3E}">
        <p14:creationId xmlns:p14="http://schemas.microsoft.com/office/powerpoint/2010/main" val="3628203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A2700D5A-969B-4B1E-9245-4F3E7A1E359D}" type="datetime1">
              <a:rPr lang="en-US" smtClean="0"/>
              <a:t>8/20/2023</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Electrical &amp; Electronics System EE1002</a:t>
            </a:r>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0173389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F75EAF49-8678-46F3-8795-218214E8C458}" type="datetime1">
              <a:rPr lang="en-US" smtClean="0"/>
              <a:t>8/20/2023</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Electrical &amp; Electronics System EE1002</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9861122"/>
      </p:ext>
    </p:extLst>
  </p:cSld>
  <p:clrMap bg1="lt1" tx1="dk1" bg2="lt2" tx2="dk2" accent1="accent1" accent2="accent2" accent3="accent3" accent4="accent4" accent5="accent5" accent6="accent6" hlink="hlink" folHlink="folHlink"/>
  <p:sldLayoutIdLst>
    <p:sldLayoutId id="2147483802" r:id="rId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Transistor" TargetMode="External"/><Relationship Id="rId3" Type="http://schemas.openxmlformats.org/officeDocument/2006/relationships/hyperlink" Target="https://en.wikipedia.org/wiki/Battery_(electricity)" TargetMode="External"/><Relationship Id="rId7" Type="http://schemas.openxmlformats.org/officeDocument/2006/relationships/hyperlink" Target="https://en.wikipedia.org/wiki/Switch" TargetMode="External"/><Relationship Id="rId2" Type="http://schemas.openxmlformats.org/officeDocument/2006/relationships/hyperlink" Target="https://en.wikipedia.org/wiki/Electronic_component" TargetMode="External"/><Relationship Id="rId1" Type="http://schemas.openxmlformats.org/officeDocument/2006/relationships/slideLayout" Target="../slideLayouts/slideLayout1.xml"/><Relationship Id="rId6" Type="http://schemas.openxmlformats.org/officeDocument/2006/relationships/hyperlink" Target="https://en.wikipedia.org/wiki/Capacitor" TargetMode="External"/><Relationship Id="rId5" Type="http://schemas.openxmlformats.org/officeDocument/2006/relationships/hyperlink" Target="https://en.wikipedia.org/wiki/Inductor" TargetMode="External"/><Relationship Id="rId10" Type="http://schemas.openxmlformats.org/officeDocument/2006/relationships/hyperlink" Target="https://en.wikipedia.org/wiki/Current_source" TargetMode="External"/><Relationship Id="rId4" Type="http://schemas.openxmlformats.org/officeDocument/2006/relationships/hyperlink" Target="https://en.wikipedia.org/wiki/Resistor" TargetMode="External"/><Relationship Id="rId9" Type="http://schemas.openxmlformats.org/officeDocument/2006/relationships/hyperlink" Target="https://en.wikipedia.org/wiki/Voltage_sourc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C39E7D-C549-4EF1-9B69-5A83062E23EC}"/>
              </a:ext>
            </a:extLst>
          </p:cNvPr>
          <p:cNvSpPr>
            <a:spLocks noGrp="1"/>
          </p:cNvSpPr>
          <p:nvPr>
            <p:ph type="ctrTitle"/>
          </p:nvPr>
        </p:nvSpPr>
        <p:spPr>
          <a:xfrm>
            <a:off x="238199" y="3643976"/>
            <a:ext cx="10993549" cy="550687"/>
          </a:xfrm>
        </p:spPr>
        <p:txBody>
          <a:bodyPr>
            <a:normAutofit fontScale="90000"/>
          </a:bodyPr>
          <a:lstStyle/>
          <a:p>
            <a:pPr algn="ctr"/>
            <a:r>
              <a:rPr lang="en-US" dirty="0"/>
              <a:t>   </a:t>
            </a:r>
            <a:r>
              <a:rPr lang="en-US" sz="3100" dirty="0"/>
              <a:t>Course name: Electrical &amp; Electronics System (EE1002)</a:t>
            </a:r>
          </a:p>
        </p:txBody>
      </p:sp>
      <p:sp>
        <p:nvSpPr>
          <p:cNvPr id="3" name="Subtitle 2">
            <a:extLst>
              <a:ext uri="{FF2B5EF4-FFF2-40B4-BE49-F238E27FC236}">
                <a16:creationId xmlns:a16="http://schemas.microsoft.com/office/drawing/2014/main" id="{D6020E74-3AC4-4B9C-82CD-211A6006A463}"/>
              </a:ext>
            </a:extLst>
          </p:cNvPr>
          <p:cNvSpPr>
            <a:spLocks noGrp="1"/>
          </p:cNvSpPr>
          <p:nvPr>
            <p:ph type="subTitle" idx="1"/>
          </p:nvPr>
        </p:nvSpPr>
        <p:spPr>
          <a:xfrm>
            <a:off x="520511" y="4194663"/>
            <a:ext cx="11224956" cy="2534212"/>
          </a:xfrm>
          <a:solidFill>
            <a:schemeClr val="accent1">
              <a:lumMod val="20000"/>
              <a:lumOff val="80000"/>
            </a:schemeClr>
          </a:solidFill>
          <a:ln>
            <a:solidFill>
              <a:srgbClr val="0070C0"/>
            </a:solidFill>
          </a:ln>
        </p:spPr>
        <p:txBody>
          <a:bodyPr>
            <a:noAutofit/>
          </a:bodyPr>
          <a:lstStyle/>
          <a:p>
            <a:r>
              <a:rPr lang="en-US" b="1" dirty="0">
                <a:solidFill>
                  <a:schemeClr val="tx1"/>
                </a:solidFill>
                <a:latin typeface="Abadi Extra Light" panose="020B0604020202020204" pitchFamily="34" charset="0"/>
              </a:rPr>
              <a:t>Course code          	:   EE 1002</a:t>
            </a:r>
          </a:p>
          <a:p>
            <a:r>
              <a:rPr lang="en-US" b="1" dirty="0">
                <a:solidFill>
                  <a:schemeClr val="tx1"/>
                </a:solidFill>
                <a:latin typeface="Abadi Extra Light" panose="020B0604020202020204" pitchFamily="34" charset="0"/>
              </a:rPr>
              <a:t>lecture series no 	</a:t>
            </a:r>
            <a:r>
              <a:rPr lang="en-US" b="1">
                <a:solidFill>
                  <a:schemeClr val="tx1"/>
                </a:solidFill>
                <a:latin typeface="Abadi Extra Light" panose="020B0604020202020204" pitchFamily="34" charset="0"/>
              </a:rPr>
              <a:t>:   09 </a:t>
            </a:r>
            <a:r>
              <a:rPr lang="en-US" b="1" dirty="0">
                <a:solidFill>
                  <a:schemeClr val="tx1"/>
                </a:solidFill>
                <a:latin typeface="Abadi Extra Light" panose="020B0604020202020204" pitchFamily="34" charset="0"/>
              </a:rPr>
              <a:t>(one)</a:t>
            </a:r>
          </a:p>
          <a:p>
            <a:r>
              <a:rPr lang="en-US" b="1" dirty="0">
                <a:solidFill>
                  <a:schemeClr val="tx1"/>
                </a:solidFill>
                <a:latin typeface="Abadi Extra Light" panose="020B0604020202020204" pitchFamily="34" charset="0"/>
              </a:rPr>
              <a:t>Credits                   	:   04</a:t>
            </a:r>
          </a:p>
          <a:p>
            <a:r>
              <a:rPr lang="en-US" b="1" dirty="0">
                <a:solidFill>
                  <a:schemeClr val="tx1"/>
                </a:solidFill>
                <a:latin typeface="Abadi Extra Light" panose="020B0604020202020204" pitchFamily="34" charset="0"/>
              </a:rPr>
              <a:t>Mode of delivery  	:   </a:t>
            </a:r>
            <a:r>
              <a:rPr lang="en-US" b="1" dirty="0" err="1">
                <a:solidFill>
                  <a:schemeClr val="tx1"/>
                </a:solidFill>
                <a:latin typeface="Abadi Extra Light" panose="020B0604020202020204" pitchFamily="34" charset="0"/>
              </a:rPr>
              <a:t>oFF</a:t>
            </a:r>
            <a:r>
              <a:rPr lang="en-US" b="1" dirty="0">
                <a:solidFill>
                  <a:schemeClr val="tx1"/>
                </a:solidFill>
                <a:latin typeface="Abadi Extra Light" panose="020B0604020202020204" pitchFamily="34" charset="0"/>
              </a:rPr>
              <a:t> line (Power point presentation)</a:t>
            </a:r>
          </a:p>
          <a:p>
            <a:r>
              <a:rPr lang="en-US" b="1" dirty="0">
                <a:solidFill>
                  <a:schemeClr val="tx1"/>
                </a:solidFill>
                <a:latin typeface="Abadi Extra Light" panose="020B0604020202020204" pitchFamily="34" charset="0"/>
              </a:rPr>
              <a:t>Faculty                   	:    Mr. </a:t>
            </a:r>
            <a:r>
              <a:rPr lang="en-US" b="1" dirty="0" err="1">
                <a:solidFill>
                  <a:schemeClr val="tx1"/>
                </a:solidFill>
                <a:latin typeface="Abadi Extra Light" panose="020B0604020202020204" pitchFamily="34" charset="0"/>
              </a:rPr>
              <a:t>ritesh</a:t>
            </a:r>
            <a:r>
              <a:rPr lang="en-US" b="1" dirty="0">
                <a:solidFill>
                  <a:schemeClr val="tx1"/>
                </a:solidFill>
                <a:latin typeface="Abadi Extra Light" panose="020B0604020202020204" pitchFamily="34" charset="0"/>
              </a:rPr>
              <a:t> </a:t>
            </a:r>
            <a:r>
              <a:rPr lang="en-US" b="1" dirty="0" err="1">
                <a:solidFill>
                  <a:schemeClr val="tx1"/>
                </a:solidFill>
                <a:latin typeface="Abadi Extra Light" panose="020B0604020202020204" pitchFamily="34" charset="0"/>
              </a:rPr>
              <a:t>singh</a:t>
            </a:r>
            <a:endParaRPr lang="en-US" b="1" dirty="0">
              <a:solidFill>
                <a:schemeClr val="tx1"/>
              </a:solidFill>
              <a:latin typeface="Abadi Extra Light" panose="020B0604020202020204" pitchFamily="34" charset="0"/>
            </a:endParaRPr>
          </a:p>
          <a:p>
            <a:r>
              <a:rPr lang="en-US" b="1" dirty="0">
                <a:solidFill>
                  <a:schemeClr val="tx1"/>
                </a:solidFill>
                <a:latin typeface="Abadi Extra Light" panose="020B0604020202020204" pitchFamily="34" charset="0"/>
              </a:rPr>
              <a:t>Email-id                   	:   </a:t>
            </a:r>
            <a:r>
              <a:rPr lang="en-US" b="1" cap="none" dirty="0">
                <a:solidFill>
                  <a:schemeClr val="accent3"/>
                </a:solidFill>
                <a:latin typeface="Abadi Extra Light" panose="020B0604020202020204" pitchFamily="34" charset="0"/>
              </a:rPr>
              <a:t> ritesh.singh@jaipur.manipal.edu</a:t>
            </a:r>
          </a:p>
          <a:p>
            <a:r>
              <a:rPr lang="en-US" b="1" cap="none" dirty="0">
                <a:solidFill>
                  <a:schemeClr val="tx1"/>
                </a:solidFill>
                <a:latin typeface="Abadi Extra Light" panose="020B0604020202020204" pitchFamily="34" charset="0"/>
              </a:rPr>
              <a:t>PROPOSED DATE OF DELIVERY:   16 Aug 2023</a:t>
            </a:r>
            <a:endParaRPr lang="en-US" b="1" dirty="0">
              <a:solidFill>
                <a:schemeClr val="tx1"/>
              </a:solidFill>
              <a:latin typeface="Abadi Extra Light" panose="020B0604020202020204" pitchFamily="34" charset="0"/>
            </a:endParaRPr>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a:extLst>
              <a:ext uri="{FF2B5EF4-FFF2-40B4-BE49-F238E27FC236}">
                <a16:creationId xmlns:a16="http://schemas.microsoft.com/office/drawing/2014/main" id="{EF531DFA-4938-4D0A-9F2E-D44A14B518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257" r="-1" b="-1"/>
          <a:stretch/>
        </p:blipFill>
        <p:spPr bwMode="auto">
          <a:xfrm>
            <a:off x="446532" y="599725"/>
            <a:ext cx="11292143" cy="304425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05DDD683-894B-41F7-B88E-7BE51AD8BD71}"/>
              </a:ext>
            </a:extLst>
          </p:cNvPr>
          <p:cNvPicPr/>
          <p:nvPr/>
        </p:nvPicPr>
        <p:blipFill>
          <a:blip r:embed="rId4"/>
          <a:stretch>
            <a:fillRect/>
          </a:stretch>
        </p:blipFill>
        <p:spPr>
          <a:xfrm>
            <a:off x="520511" y="633477"/>
            <a:ext cx="3555365" cy="751840"/>
          </a:xfrm>
          <a:prstGeom prst="rect">
            <a:avLst/>
          </a:prstGeom>
        </p:spPr>
      </p:pic>
      <p:pic>
        <p:nvPicPr>
          <p:cNvPr id="34" name="Picture 33">
            <a:extLst>
              <a:ext uri="{FF2B5EF4-FFF2-40B4-BE49-F238E27FC236}">
                <a16:creationId xmlns:a16="http://schemas.microsoft.com/office/drawing/2014/main" id="{DAC0C290-2609-4A17-97AB-BA0516A766DE}"/>
              </a:ext>
            </a:extLst>
          </p:cNvPr>
          <p:cNvPicPr/>
          <p:nvPr/>
        </p:nvPicPr>
        <p:blipFill>
          <a:blip r:embed="rId5"/>
          <a:stretch>
            <a:fillRect/>
          </a:stretch>
        </p:blipFill>
        <p:spPr>
          <a:xfrm>
            <a:off x="10395774" y="593439"/>
            <a:ext cx="1275715" cy="1116965"/>
          </a:xfrm>
          <a:prstGeom prst="rect">
            <a:avLst/>
          </a:prstGeom>
        </p:spPr>
      </p:pic>
      <p:pic>
        <p:nvPicPr>
          <p:cNvPr id="11" name="Picture 10">
            <a:extLst>
              <a:ext uri="{FF2B5EF4-FFF2-40B4-BE49-F238E27FC236}">
                <a16:creationId xmlns:a16="http://schemas.microsoft.com/office/drawing/2014/main" id="{CA80EC55-5386-4FD3-9F4C-3F86378C103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30919" y="4342917"/>
            <a:ext cx="3286599" cy="2244011"/>
          </a:xfrm>
          <a:prstGeom prst="rect">
            <a:avLst/>
          </a:prstGeom>
        </p:spPr>
      </p:pic>
      <p:sp>
        <p:nvSpPr>
          <p:cNvPr id="12" name="Title 1">
            <a:extLst>
              <a:ext uri="{FF2B5EF4-FFF2-40B4-BE49-F238E27FC236}">
                <a16:creationId xmlns:a16="http://schemas.microsoft.com/office/drawing/2014/main" id="{6C346B9C-5AAE-4F02-9F77-158150CA8CAC}"/>
              </a:ext>
            </a:extLst>
          </p:cNvPr>
          <p:cNvSpPr txBox="1">
            <a:spLocks/>
          </p:cNvSpPr>
          <p:nvPr/>
        </p:nvSpPr>
        <p:spPr>
          <a:xfrm>
            <a:off x="630925" y="1710404"/>
            <a:ext cx="4095820" cy="1253760"/>
          </a:xfrm>
          <a:prstGeom prst="rect">
            <a:avLst/>
          </a:prstGeom>
          <a:effectLst/>
        </p:spPr>
        <p:txBody>
          <a:bodyPr vert="horz" lIns="91440" tIns="45720" rIns="91440" bIns="45720" rtlCol="0" anchor="b">
            <a:normAutofit fontScale="60000" lnSpcReduction="20000"/>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   </a:t>
            </a:r>
            <a:r>
              <a:rPr lang="en-US" sz="5300" dirty="0">
                <a:solidFill>
                  <a:schemeClr val="accent6">
                    <a:lumMod val="75000"/>
                  </a:schemeClr>
                </a:solidFill>
              </a:rPr>
              <a:t>B.TECH FIRST YEAR</a:t>
            </a:r>
          </a:p>
          <a:p>
            <a:r>
              <a:rPr lang="en-US" sz="5300" dirty="0"/>
              <a:t>    </a:t>
            </a:r>
            <a:r>
              <a:rPr lang="en-US" sz="3000" dirty="0" err="1"/>
              <a:t>ACADemic</a:t>
            </a:r>
            <a:r>
              <a:rPr lang="en-US" sz="3000" dirty="0"/>
              <a:t> YEAR: 2023-2024</a:t>
            </a:r>
          </a:p>
        </p:txBody>
      </p:sp>
      <p:sp>
        <p:nvSpPr>
          <p:cNvPr id="13" name="Slide Number Placeholder 12">
            <a:extLst>
              <a:ext uri="{FF2B5EF4-FFF2-40B4-BE49-F238E27FC236}">
                <a16:creationId xmlns:a16="http://schemas.microsoft.com/office/drawing/2014/main" id="{3C9DBEA6-A122-B3E6-85EC-49CEF707EEA2}"/>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384003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10</a:t>
            </a:fld>
            <a:endParaRPr lang="en-US"/>
          </a:p>
        </p:txBody>
      </p:sp>
      <p:sp>
        <p:nvSpPr>
          <p:cNvPr id="2" name="Rectangle 1">
            <a:extLst>
              <a:ext uri="{FF2B5EF4-FFF2-40B4-BE49-F238E27FC236}">
                <a16:creationId xmlns:a16="http://schemas.microsoft.com/office/drawing/2014/main" id="{61FEF9EC-A115-A188-6081-21E516E5114C}"/>
              </a:ext>
            </a:extLst>
          </p:cNvPr>
          <p:cNvSpPr/>
          <p:nvPr/>
        </p:nvSpPr>
        <p:spPr>
          <a:xfrm>
            <a:off x="691018" y="734618"/>
            <a:ext cx="10432094" cy="707886"/>
          </a:xfrm>
          <a:prstGeom prst="rect">
            <a:avLst/>
          </a:prstGeom>
        </p:spPr>
        <p:txBody>
          <a:bodyPr wrap="square">
            <a:spAutoFit/>
          </a:bodyPr>
          <a:lstStyle/>
          <a:p>
            <a:r>
              <a:rPr lang="en-IN" altLang="en-US" sz="2000" dirty="0">
                <a:latin typeface="Times New Roman" panose="02020603050405020304" pitchFamily="18" charset="0"/>
                <a:cs typeface="Times New Roman" panose="02020603050405020304" pitchFamily="18" charset="0"/>
              </a:rPr>
              <a:t>Now calculate the current in the </a:t>
            </a:r>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2  </a:t>
            </a:r>
            <a:r>
              <a:rPr lang="en-IN" altLang="en-US" sz="2000" dirty="0">
                <a:latin typeface="Times New Roman" panose="02020603050405020304" pitchFamily="18" charset="0"/>
                <a:cs typeface="Times New Roman" panose="02020603050405020304" pitchFamily="18" charset="0"/>
              </a:rPr>
              <a:t>branch due the first voltage source only is </a:t>
            </a:r>
            <a:r>
              <a:rPr lang="en-US" altLang="en-US" sz="2000" dirty="0">
                <a:latin typeface="Times New Roman" panose="02020603050405020304" pitchFamily="18" charset="0"/>
                <a:cs typeface="Times New Roman" panose="02020603050405020304" pitchFamily="18" charset="0"/>
              </a:rPr>
              <a:t> I</a:t>
            </a:r>
            <a:r>
              <a:rPr lang="en-US" altLang="en-US" sz="2000" baseline="-25000" dirty="0">
                <a:latin typeface="Times New Roman" panose="02020603050405020304" pitchFamily="18" charset="0"/>
                <a:cs typeface="Times New Roman" panose="02020603050405020304" pitchFamily="18" charset="0"/>
              </a:rPr>
              <a:t>11</a:t>
            </a:r>
            <a:r>
              <a:rPr lang="en-I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I</a:t>
            </a:r>
            <a:r>
              <a:rPr lang="en-US" altLang="en-US" sz="2000" baseline="-25000" dirty="0">
                <a:latin typeface="Times New Roman" panose="02020603050405020304" pitchFamily="18" charset="0"/>
                <a:cs typeface="Times New Roman" panose="02020603050405020304" pitchFamily="18" charset="0"/>
              </a:rPr>
              <a:t>1</a:t>
            </a:r>
            <a:r>
              <a:rPr lang="en-IN" altLang="en-US" sz="2000"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R</a:t>
            </a:r>
            <a:r>
              <a:rPr lang="en-US" altLang="en-US" sz="2000" baseline="-25000" dirty="0">
                <a:latin typeface="Times New Roman" panose="02020603050405020304" pitchFamily="18" charset="0"/>
                <a:cs typeface="Times New Roman" panose="02020603050405020304" pitchFamily="18" charset="0"/>
              </a:rPr>
              <a:t>3</a:t>
            </a:r>
            <a:r>
              <a:rPr lang="en-I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3</a:t>
            </a:r>
            <a:r>
              <a:rPr lang="en-US" altLang="en-US" sz="2000" dirty="0">
                <a:latin typeface="Times New Roman" panose="02020603050405020304" pitchFamily="18" charset="0"/>
                <a:cs typeface="Times New Roman" panose="02020603050405020304" pitchFamily="18" charset="0"/>
              </a:rPr>
              <a:t> + R</a:t>
            </a:r>
            <a:r>
              <a:rPr lang="en-US" altLang="en-US" sz="2000" baseline="-25000" dirty="0">
                <a:latin typeface="Times New Roman" panose="02020603050405020304" pitchFamily="18" charset="0"/>
                <a:cs typeface="Times New Roman" panose="02020603050405020304" pitchFamily="18" charset="0"/>
              </a:rPr>
              <a:t>2</a:t>
            </a:r>
            <a:r>
              <a:rPr lang="en-IN" altLang="en-US" sz="2000" dirty="0">
                <a:latin typeface="Times New Roman" panose="02020603050405020304" pitchFamily="18" charset="0"/>
                <a:cs typeface="Times New Roman" panose="02020603050405020304" pitchFamily="18" charset="0"/>
              </a:rPr>
              <a:t>) </a:t>
            </a:r>
          </a:p>
          <a:p>
            <a:r>
              <a:rPr lang="en-IN" altLang="en-US" sz="2000" dirty="0">
                <a:latin typeface="Times New Roman" panose="02020603050405020304" pitchFamily="18" charset="0"/>
                <a:cs typeface="Times New Roman" panose="02020603050405020304" pitchFamily="18" charset="0"/>
              </a:rPr>
              <a:t>					= 6*1/(1+2) =2 Amp</a:t>
            </a:r>
            <a:endParaRPr lang="en-IN" sz="2000"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77BADB2B-A9B3-20D1-6205-E122F4878FE6}"/>
              </a:ext>
            </a:extLst>
          </p:cNvPr>
          <p:cNvGrpSpPr/>
          <p:nvPr/>
        </p:nvGrpSpPr>
        <p:grpSpPr>
          <a:xfrm>
            <a:off x="923794" y="1546310"/>
            <a:ext cx="10362157" cy="3357513"/>
            <a:chOff x="923794" y="1524008"/>
            <a:chExt cx="10362157" cy="3357513"/>
          </a:xfrm>
        </p:grpSpPr>
        <p:grpSp>
          <p:nvGrpSpPr>
            <p:cNvPr id="4" name="Group 3">
              <a:extLst>
                <a:ext uri="{FF2B5EF4-FFF2-40B4-BE49-F238E27FC236}">
                  <a16:creationId xmlns:a16="http://schemas.microsoft.com/office/drawing/2014/main" id="{AC630410-B4BB-CCA6-C363-EE78DA623F1F}"/>
                </a:ext>
              </a:extLst>
            </p:cNvPr>
            <p:cNvGrpSpPr/>
            <p:nvPr/>
          </p:nvGrpSpPr>
          <p:grpSpPr>
            <a:xfrm>
              <a:off x="923794" y="1524008"/>
              <a:ext cx="10362157" cy="3357513"/>
              <a:chOff x="573065" y="2664435"/>
              <a:chExt cx="10362157" cy="3357513"/>
            </a:xfrm>
          </p:grpSpPr>
          <p:sp>
            <p:nvSpPr>
              <p:cNvPr id="6" name="TextBox 5">
                <a:extLst>
                  <a:ext uri="{FF2B5EF4-FFF2-40B4-BE49-F238E27FC236}">
                    <a16:creationId xmlns:a16="http://schemas.microsoft.com/office/drawing/2014/main" id="{1D92EBF9-7609-B1AF-6D17-ACD9C5CD656F}"/>
                  </a:ext>
                </a:extLst>
              </p:cNvPr>
              <p:cNvSpPr txBox="1"/>
              <p:nvPr/>
            </p:nvSpPr>
            <p:spPr>
              <a:xfrm>
                <a:off x="643003" y="2664435"/>
                <a:ext cx="10292219" cy="707886"/>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In Second Case-: Applied only second voltage source and short circuit the first voltage source.</a:t>
                </a:r>
              </a:p>
              <a:p>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74E25A6C-8624-DDE7-7A9D-B851BD49B5DB}"/>
                  </a:ext>
                </a:extLst>
              </p:cNvPr>
              <p:cNvSpPr/>
              <p:nvPr/>
            </p:nvSpPr>
            <p:spPr>
              <a:xfrm>
                <a:off x="573065" y="3033767"/>
                <a:ext cx="10199318" cy="707886"/>
              </a:xfrm>
              <a:prstGeom prst="rect">
                <a:avLst/>
              </a:prstGeom>
            </p:spPr>
            <p:txBody>
              <a:bodyPr wrap="square">
                <a:spAutoFit/>
              </a:bodyPr>
              <a:lstStyle/>
              <a:p>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1  </a:t>
                </a:r>
                <a:r>
                  <a:rPr lang="en-US" altLang="en-US" sz="2000" dirty="0">
                    <a:latin typeface="Times New Roman" panose="02020603050405020304" pitchFamily="18" charset="0"/>
                    <a:cs typeface="Times New Roman" panose="02020603050405020304" pitchFamily="18" charset="0"/>
                  </a:rPr>
                  <a:t>and R</a:t>
                </a:r>
                <a:r>
                  <a:rPr lang="en-US" altLang="en-US" sz="2000" baseline="-25000" dirty="0">
                    <a:latin typeface="Times New Roman" panose="02020603050405020304" pitchFamily="18" charset="0"/>
                    <a:cs typeface="Times New Roman" panose="02020603050405020304" pitchFamily="18" charset="0"/>
                  </a:rPr>
                  <a:t>2 </a:t>
                </a:r>
                <a:r>
                  <a:rPr lang="en-US" altLang="en-US" sz="2000" dirty="0">
                    <a:latin typeface="Times New Roman" panose="02020603050405020304" pitchFamily="18" charset="0"/>
                    <a:cs typeface="Times New Roman" panose="02020603050405020304" pitchFamily="18" charset="0"/>
                  </a:rPr>
                  <a:t>are connected in parallel and equivalent resistant is connected in series with the R</a:t>
                </a:r>
                <a:r>
                  <a:rPr lang="en-US" altLang="en-US" sz="2000" baseline="-25000" dirty="0">
                    <a:latin typeface="Times New Roman" panose="02020603050405020304" pitchFamily="18" charset="0"/>
                    <a:cs typeface="Times New Roman" panose="02020603050405020304" pitchFamily="18" charset="0"/>
                  </a:rPr>
                  <a:t>3</a:t>
                </a:r>
                <a:r>
                  <a:rPr lang="en-US" alt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3A25132-8C7D-65FC-DAE6-A2B845942212}"/>
                  </a:ext>
                </a:extLst>
              </p:cNvPr>
              <p:cNvSpPr/>
              <p:nvPr/>
            </p:nvSpPr>
            <p:spPr>
              <a:xfrm>
                <a:off x="2918564" y="3680098"/>
                <a:ext cx="2768251" cy="707886"/>
              </a:xfrm>
              <a:prstGeom prst="rect">
                <a:avLst/>
              </a:prstGeom>
            </p:spPr>
            <p:txBody>
              <a:bodyPr wrap="square">
                <a:spAutoFit/>
              </a:bodyPr>
              <a:lstStyle/>
              <a:p>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2eq</a:t>
                </a:r>
                <a:r>
                  <a:rPr lang="en-US" altLang="en-US" sz="2000" dirty="0">
                    <a:latin typeface="Times New Roman" panose="02020603050405020304" pitchFamily="18" charset="0"/>
                    <a:cs typeface="Times New Roman" panose="02020603050405020304" pitchFamily="18" charset="0"/>
                  </a:rPr>
                  <a:t> = R</a:t>
                </a:r>
                <a:r>
                  <a:rPr lang="en-US" altLang="en-US" sz="2000" baseline="-25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 + R</a:t>
                </a:r>
                <a:r>
                  <a:rPr lang="en-US" altLang="en-US" sz="2000" baseline="-25000" dirty="0">
                    <a:latin typeface="Times New Roman" panose="02020603050405020304" pitchFamily="18" charset="0"/>
                    <a:cs typeface="Times New Roman" panose="02020603050405020304" pitchFamily="18" charset="0"/>
                  </a:rPr>
                  <a:t>3</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5948F95-0F97-0A9A-0893-37277EA0A062}"/>
                  </a:ext>
                </a:extLst>
              </p:cNvPr>
              <p:cNvSpPr/>
              <p:nvPr/>
            </p:nvSpPr>
            <p:spPr>
              <a:xfrm>
                <a:off x="2918564" y="4109868"/>
                <a:ext cx="2768251" cy="707886"/>
              </a:xfrm>
              <a:prstGeom prst="rect">
                <a:avLst/>
              </a:prstGeom>
            </p:spPr>
            <p:txBody>
              <a:bodyPr wrap="square">
                <a:spAutoFit/>
              </a:bodyPr>
              <a:lstStyle/>
              <a:p>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2eq</a:t>
                </a:r>
                <a:r>
                  <a:rPr lang="en-US" altLang="en-US" sz="2000" dirty="0">
                    <a:latin typeface="Times New Roman" panose="02020603050405020304" pitchFamily="18" charset="0"/>
                    <a:cs typeface="Times New Roman" panose="02020603050405020304" pitchFamily="18" charset="0"/>
                  </a:rPr>
                  <a:t> = 4||2 +4</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50B6047A-48F9-7229-B88A-80BD493AB04A}"/>
                  </a:ext>
                </a:extLst>
              </p:cNvPr>
              <p:cNvSpPr/>
              <p:nvPr/>
            </p:nvSpPr>
            <p:spPr>
              <a:xfrm>
                <a:off x="2918564" y="5007446"/>
                <a:ext cx="2768251" cy="707886"/>
              </a:xfrm>
              <a:prstGeom prst="rect">
                <a:avLst/>
              </a:prstGeom>
            </p:spPr>
            <p:txBody>
              <a:bodyPr wrap="square">
                <a:spAutoFit/>
              </a:bodyPr>
              <a:lstStyle/>
              <a:p>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2eq</a:t>
                </a:r>
                <a:r>
                  <a:rPr lang="en-US" altLang="en-US" sz="2000" dirty="0">
                    <a:latin typeface="Times New Roman" panose="02020603050405020304" pitchFamily="18" charset="0"/>
                    <a:cs typeface="Times New Roman" panose="02020603050405020304" pitchFamily="18" charset="0"/>
                  </a:rPr>
                  <a:t> = 16/3 ohms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1C17D29C-8B0D-B298-FE19-BA8164E1CEE2}"/>
                  </a:ext>
                </a:extLst>
              </p:cNvPr>
              <p:cNvSpPr/>
              <p:nvPr/>
            </p:nvSpPr>
            <p:spPr>
              <a:xfrm>
                <a:off x="778701" y="5314062"/>
                <a:ext cx="9730636" cy="707886"/>
              </a:xfrm>
              <a:prstGeom prst="rect">
                <a:avLst/>
              </a:prstGeom>
            </p:spPr>
            <p:txBody>
              <a:bodyPr wrap="square">
                <a:spAutoFit/>
              </a:bodyPr>
              <a:lstStyle/>
              <a:p>
                <a:r>
                  <a:rPr lang="en-IN" altLang="en-US" sz="2000" dirty="0">
                    <a:latin typeface="Times New Roman" panose="02020603050405020304" pitchFamily="18" charset="0"/>
                    <a:cs typeface="Times New Roman" panose="02020603050405020304" pitchFamily="18" charset="0"/>
                  </a:rPr>
                  <a:t>Current with draw from the source-2 is calculated by  I</a:t>
                </a:r>
                <a:r>
                  <a:rPr lang="en-US" altLang="en-US" sz="2000" baseline="-25000" dirty="0">
                    <a:latin typeface="Times New Roman" panose="02020603050405020304" pitchFamily="18" charset="0"/>
                    <a:cs typeface="Times New Roman" panose="02020603050405020304" pitchFamily="18" charset="0"/>
                  </a:rPr>
                  <a:t>2</a:t>
                </a:r>
                <a:r>
                  <a:rPr lang="en-I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V</a:t>
                </a:r>
                <a:r>
                  <a:rPr lang="en-US" altLang="en-US" sz="2000" baseline="-25000" dirty="0">
                    <a:latin typeface="Times New Roman" panose="02020603050405020304" pitchFamily="18" charset="0"/>
                    <a:cs typeface="Times New Roman" panose="02020603050405020304" pitchFamily="18" charset="0"/>
                  </a:rPr>
                  <a:t>2</a:t>
                </a:r>
                <a:r>
                  <a:rPr lang="en-I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R</a:t>
                </a:r>
                <a:r>
                  <a:rPr lang="en-US" altLang="en-US" sz="2000" baseline="-25000" dirty="0">
                    <a:latin typeface="Times New Roman" panose="02020603050405020304" pitchFamily="18" charset="0"/>
                    <a:cs typeface="Times New Roman" panose="02020603050405020304" pitchFamily="18" charset="0"/>
                  </a:rPr>
                  <a:t>2eq</a:t>
                </a:r>
                <a:r>
                  <a:rPr lang="en-IN" altLang="en-US" sz="2000" dirty="0">
                    <a:latin typeface="Times New Roman" panose="02020603050405020304" pitchFamily="18" charset="0"/>
                    <a:cs typeface="Times New Roman" panose="02020603050405020304" pitchFamily="18" charset="0"/>
                  </a:rPr>
                  <a:t> = 7*3/16 = 1.31 Amp</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grpSp>
        <p:sp>
          <p:nvSpPr>
            <p:cNvPr id="5" name="Rectangle 4">
              <a:extLst>
                <a:ext uri="{FF2B5EF4-FFF2-40B4-BE49-F238E27FC236}">
                  <a16:creationId xmlns:a16="http://schemas.microsoft.com/office/drawing/2014/main" id="{B46DFF2B-F238-EDCA-795F-C5E22E37486C}"/>
                </a:ext>
              </a:extLst>
            </p:cNvPr>
            <p:cNvSpPr/>
            <p:nvPr/>
          </p:nvSpPr>
          <p:spPr>
            <a:xfrm>
              <a:off x="3269293" y="3416177"/>
              <a:ext cx="2768251" cy="707886"/>
            </a:xfrm>
            <a:prstGeom prst="rect">
              <a:avLst/>
            </a:prstGeom>
          </p:spPr>
          <p:txBody>
            <a:bodyPr wrap="square">
              <a:spAutoFit/>
            </a:bodyPr>
            <a:lstStyle/>
            <a:p>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2eq</a:t>
              </a:r>
              <a:r>
                <a:rPr lang="en-US" altLang="en-US" sz="2000" dirty="0">
                  <a:latin typeface="Times New Roman" panose="02020603050405020304" pitchFamily="18" charset="0"/>
                  <a:cs typeface="Times New Roman" panose="02020603050405020304" pitchFamily="18" charset="0"/>
                </a:rPr>
                <a:t> = 8/6 + 4</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grpSp>
      <p:sp>
        <p:nvSpPr>
          <p:cNvPr id="15" name="Rectangle 14">
            <a:extLst>
              <a:ext uri="{FF2B5EF4-FFF2-40B4-BE49-F238E27FC236}">
                <a16:creationId xmlns:a16="http://schemas.microsoft.com/office/drawing/2014/main" id="{5664F4F2-4E28-79C8-CC67-29370B5B73BC}"/>
              </a:ext>
            </a:extLst>
          </p:cNvPr>
          <p:cNvSpPr/>
          <p:nvPr/>
        </p:nvSpPr>
        <p:spPr>
          <a:xfrm>
            <a:off x="504693" y="4692245"/>
            <a:ext cx="10804743" cy="707886"/>
          </a:xfrm>
          <a:prstGeom prst="rect">
            <a:avLst/>
          </a:prstGeom>
        </p:spPr>
        <p:txBody>
          <a:bodyPr wrap="square">
            <a:spAutoFit/>
          </a:bodyPr>
          <a:lstStyle/>
          <a:p>
            <a:r>
              <a:rPr lang="en-IN" altLang="en-US" sz="2000" dirty="0">
                <a:latin typeface="Times New Roman" panose="02020603050405020304" pitchFamily="18" charset="0"/>
                <a:cs typeface="Times New Roman" panose="02020603050405020304" pitchFamily="18" charset="0"/>
              </a:rPr>
              <a:t>Now calculate the current in the </a:t>
            </a:r>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2  </a:t>
            </a:r>
            <a:r>
              <a:rPr lang="en-IN" altLang="en-US" sz="2000" dirty="0">
                <a:latin typeface="Times New Roman" panose="02020603050405020304" pitchFamily="18" charset="0"/>
                <a:cs typeface="Times New Roman" panose="02020603050405020304" pitchFamily="18" charset="0"/>
              </a:rPr>
              <a:t>branch due the second voltage source only is </a:t>
            </a:r>
            <a:r>
              <a:rPr lang="en-US" altLang="en-US" sz="2000" dirty="0">
                <a:latin typeface="Times New Roman" panose="02020603050405020304" pitchFamily="18" charset="0"/>
                <a:cs typeface="Times New Roman" panose="02020603050405020304" pitchFamily="18" charset="0"/>
              </a:rPr>
              <a:t> I</a:t>
            </a:r>
            <a:r>
              <a:rPr lang="en-US" altLang="en-US" sz="2000" baseline="-25000" dirty="0">
                <a:latin typeface="Times New Roman" panose="02020603050405020304" pitchFamily="18" charset="0"/>
                <a:cs typeface="Times New Roman" panose="02020603050405020304" pitchFamily="18" charset="0"/>
              </a:rPr>
              <a:t>21</a:t>
            </a:r>
            <a:r>
              <a:rPr lang="en-I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I</a:t>
            </a:r>
            <a:r>
              <a:rPr lang="en-US" altLang="en-US" sz="2000" baseline="-25000" dirty="0">
                <a:latin typeface="Times New Roman" panose="02020603050405020304" pitchFamily="18" charset="0"/>
                <a:cs typeface="Times New Roman" panose="02020603050405020304" pitchFamily="18" charset="0"/>
              </a:rPr>
              <a:t>2</a:t>
            </a:r>
            <a:r>
              <a:rPr lang="en-IN" altLang="en-US" sz="2000"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R</a:t>
            </a:r>
            <a:r>
              <a:rPr lang="en-US" altLang="en-US" sz="2000" baseline="-25000" dirty="0">
                <a:latin typeface="Times New Roman" panose="02020603050405020304" pitchFamily="18" charset="0"/>
                <a:cs typeface="Times New Roman" panose="02020603050405020304" pitchFamily="18" charset="0"/>
              </a:rPr>
              <a:t>1</a:t>
            </a:r>
            <a:r>
              <a:rPr lang="en-I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 + R</a:t>
            </a:r>
            <a:r>
              <a:rPr lang="en-US" altLang="en-US" sz="2000" baseline="-25000" dirty="0">
                <a:latin typeface="Times New Roman" panose="02020603050405020304" pitchFamily="18" charset="0"/>
                <a:cs typeface="Times New Roman" panose="02020603050405020304" pitchFamily="18" charset="0"/>
              </a:rPr>
              <a:t>1</a:t>
            </a:r>
            <a:r>
              <a:rPr lang="en-IN" altLang="en-US" sz="2000" dirty="0">
                <a:latin typeface="Times New Roman" panose="02020603050405020304" pitchFamily="18" charset="0"/>
                <a:cs typeface="Times New Roman" panose="02020603050405020304" pitchFamily="18" charset="0"/>
              </a:rPr>
              <a:t>) </a:t>
            </a:r>
          </a:p>
          <a:p>
            <a:r>
              <a:rPr lang="en-IN" altLang="en-US" sz="2000" dirty="0">
                <a:latin typeface="Times New Roman" panose="02020603050405020304" pitchFamily="18" charset="0"/>
                <a:cs typeface="Times New Roman" panose="02020603050405020304" pitchFamily="18" charset="0"/>
              </a:rPr>
              <a:t>					= 1.31*4/(4+2) = 0.873 Amp</a:t>
            </a:r>
            <a:endParaRPr lang="en-IN" sz="20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F2635229-03FF-7BFA-C80E-3A17017182B1}"/>
              </a:ext>
            </a:extLst>
          </p:cNvPr>
          <p:cNvSpPr/>
          <p:nvPr/>
        </p:nvSpPr>
        <p:spPr>
          <a:xfrm>
            <a:off x="1129430" y="5434569"/>
            <a:ext cx="10156521" cy="1015663"/>
          </a:xfrm>
          <a:prstGeom prst="rect">
            <a:avLst/>
          </a:prstGeom>
        </p:spPr>
        <p:txBody>
          <a:bodyPr wrap="square">
            <a:spAutoFit/>
          </a:bodyPr>
          <a:lstStyle/>
          <a:p>
            <a:r>
              <a:rPr lang="en-IN" altLang="en-US" sz="2000" dirty="0">
                <a:latin typeface="Times New Roman" panose="02020603050405020304" pitchFamily="18" charset="0"/>
                <a:cs typeface="Times New Roman" panose="02020603050405020304" pitchFamily="18" charset="0"/>
              </a:rPr>
              <a:t>Total current in the </a:t>
            </a:r>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2 </a:t>
            </a:r>
            <a:r>
              <a:rPr lang="en-IN" altLang="en-US" sz="2000" dirty="0">
                <a:latin typeface="Times New Roman" panose="02020603050405020304" pitchFamily="18" charset="0"/>
                <a:cs typeface="Times New Roman" panose="02020603050405020304" pitchFamily="18" charset="0"/>
              </a:rPr>
              <a:t> branch is calculated by sum of the current flow due to the individual voltage sources = 2 + 0.873 = 2.873 Amp </a:t>
            </a:r>
            <a:r>
              <a:rPr lang="en-US" altLang="en-US" sz="2000" baseline="-25000" dirty="0">
                <a:latin typeface="Times New Roman" panose="02020603050405020304" pitchFamily="18" charset="0"/>
                <a:cs typeface="Times New Roman" panose="02020603050405020304" pitchFamily="18" charset="0"/>
              </a:rPr>
              <a:t> </a:t>
            </a:r>
            <a:r>
              <a:rPr lang="en-IN" alt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E3972970-4D88-FD4E-B5B2-F0651EF1354C}"/>
              </a:ext>
            </a:extLst>
          </p:cNvPr>
          <p:cNvPicPr>
            <a:picLocks noChangeAspect="1"/>
          </p:cNvPicPr>
          <p:nvPr/>
        </p:nvPicPr>
        <p:blipFill>
          <a:blip r:embed="rId2"/>
          <a:stretch>
            <a:fillRect/>
          </a:stretch>
        </p:blipFill>
        <p:spPr>
          <a:xfrm>
            <a:off x="6154458" y="2413754"/>
            <a:ext cx="3311212" cy="1732611"/>
          </a:xfrm>
          <a:prstGeom prst="rect">
            <a:avLst/>
          </a:prstGeom>
        </p:spPr>
      </p:pic>
    </p:spTree>
    <p:extLst>
      <p:ext uri="{BB962C8B-B14F-4D97-AF65-F5344CB8AC3E}">
        <p14:creationId xmlns:p14="http://schemas.microsoft.com/office/powerpoint/2010/main" val="1120594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11</a:t>
            </a:fld>
            <a:endParaRPr lang="en-US"/>
          </a:p>
        </p:txBody>
      </p:sp>
      <p:pic>
        <p:nvPicPr>
          <p:cNvPr id="2" name="Picture 1">
            <a:extLst>
              <a:ext uri="{FF2B5EF4-FFF2-40B4-BE49-F238E27FC236}">
                <a16:creationId xmlns:a16="http://schemas.microsoft.com/office/drawing/2014/main" id="{7F2E0C41-FC7B-E80C-58C0-3F2736A80DF0}"/>
              </a:ext>
            </a:extLst>
          </p:cNvPr>
          <p:cNvPicPr>
            <a:picLocks noChangeAspect="1"/>
          </p:cNvPicPr>
          <p:nvPr/>
        </p:nvPicPr>
        <p:blipFill>
          <a:blip r:embed="rId2"/>
          <a:stretch>
            <a:fillRect/>
          </a:stretch>
        </p:blipFill>
        <p:spPr>
          <a:xfrm>
            <a:off x="3147490" y="1576653"/>
            <a:ext cx="5259693" cy="3147492"/>
          </a:xfrm>
          <a:prstGeom prst="rect">
            <a:avLst/>
          </a:prstGeom>
        </p:spPr>
      </p:pic>
      <p:sp>
        <p:nvSpPr>
          <p:cNvPr id="3" name="TextBox 2">
            <a:extLst>
              <a:ext uri="{FF2B5EF4-FFF2-40B4-BE49-F238E27FC236}">
                <a16:creationId xmlns:a16="http://schemas.microsoft.com/office/drawing/2014/main" id="{DAD7EC61-F87A-C951-58CD-CCC621CDDA97}"/>
              </a:ext>
            </a:extLst>
          </p:cNvPr>
          <p:cNvSpPr txBox="1"/>
          <p:nvPr/>
        </p:nvSpPr>
        <p:spPr>
          <a:xfrm>
            <a:off x="638827" y="5150029"/>
            <a:ext cx="10384077"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There are two sources so it is required to apply the source one by one as per superposition theorem state to calculate the value of </a:t>
            </a:r>
            <a:r>
              <a:rPr lang="en-US" sz="2000" dirty="0">
                <a:latin typeface="Times New Roman" panose="02020603050405020304" pitchFamily="18" charset="0"/>
                <a:cs typeface="Times New Roman" panose="02020603050405020304" pitchFamily="18" charset="0"/>
              </a:rPr>
              <a:t>I</a:t>
            </a:r>
            <a:r>
              <a:rPr lang="en-US" altLang="en-US" sz="2000" baseline="-25000" dirty="0">
                <a:latin typeface="Times New Roman" panose="02020603050405020304" pitchFamily="18" charset="0"/>
                <a:cs typeface="Times New Roman" panose="02020603050405020304" pitchFamily="18" charset="0"/>
              </a:rPr>
              <a:t>x</a:t>
            </a:r>
            <a:r>
              <a:rPr lang="en-IN" sz="2000" dirty="0">
                <a:latin typeface="Times New Roman" panose="02020603050405020304" pitchFamily="18" charset="0"/>
                <a:cs typeface="Times New Roman" panose="02020603050405020304" pitchFamily="18" charset="0"/>
              </a:rPr>
              <a:t>. First apply 5 V voltage source and replace current source with open terminal.  </a:t>
            </a:r>
          </a:p>
        </p:txBody>
      </p:sp>
      <p:sp>
        <p:nvSpPr>
          <p:cNvPr id="4" name="TextBox 3">
            <a:extLst>
              <a:ext uri="{FF2B5EF4-FFF2-40B4-BE49-F238E27FC236}">
                <a16:creationId xmlns:a16="http://schemas.microsoft.com/office/drawing/2014/main" id="{461C7B7E-9B69-4484-FAD4-661CC2806F3E}"/>
              </a:ext>
            </a:extLst>
          </p:cNvPr>
          <p:cNvSpPr txBox="1"/>
          <p:nvPr/>
        </p:nvSpPr>
        <p:spPr>
          <a:xfrm>
            <a:off x="723458" y="860326"/>
            <a:ext cx="10471760" cy="400110"/>
          </a:xfrm>
          <a:prstGeom prst="rect">
            <a:avLst/>
          </a:prstGeom>
          <a:noFill/>
        </p:spPr>
        <p:txBody>
          <a:bodyPr wrap="square" rtlCol="0">
            <a:spAutoFit/>
          </a:bodyPr>
          <a:lstStyle/>
          <a:p>
            <a:r>
              <a:rPr lang="en-IN" sz="2000" b="1" dirty="0">
                <a:solidFill>
                  <a:srgbClr val="FF0000"/>
                </a:solidFill>
                <a:latin typeface="Times New Roman" panose="02020603050405020304" pitchFamily="18" charset="0"/>
                <a:cs typeface="Times New Roman" panose="02020603050405020304" pitchFamily="18" charset="0"/>
              </a:rPr>
              <a:t>Problem-2</a:t>
            </a:r>
            <a:r>
              <a:rPr lang="en-IN" sz="2000" dirty="0">
                <a:solidFill>
                  <a:srgbClr val="FF0000"/>
                </a:solidFill>
                <a:latin typeface="Times New Roman" panose="02020603050405020304" pitchFamily="18" charset="0"/>
                <a:cs typeface="Times New Roman" panose="02020603050405020304" pitchFamily="18" charset="0"/>
              </a:rPr>
              <a:t>-: Find the value of I</a:t>
            </a:r>
            <a:r>
              <a:rPr lang="en-US" altLang="en-US" sz="2000" baseline="-25000" dirty="0">
                <a:solidFill>
                  <a:srgbClr val="FF0000"/>
                </a:solidFill>
              </a:rPr>
              <a:t>x</a:t>
            </a:r>
            <a:r>
              <a:rPr lang="en-US" altLang="en-US" sz="2000" baseline="-25000" dirty="0"/>
              <a:t> </a:t>
            </a:r>
            <a:r>
              <a:rPr lang="en-IN" sz="2000" dirty="0">
                <a:solidFill>
                  <a:srgbClr val="FF0000"/>
                </a:solidFill>
                <a:latin typeface="Times New Roman" panose="02020603050405020304" pitchFamily="18" charset="0"/>
                <a:cs typeface="Times New Roman" panose="02020603050405020304" pitchFamily="18" charset="0"/>
              </a:rPr>
              <a:t>using superposition theorem. </a:t>
            </a:r>
          </a:p>
        </p:txBody>
      </p:sp>
      <p:sp>
        <p:nvSpPr>
          <p:cNvPr id="5" name="TextBox 4">
            <a:extLst>
              <a:ext uri="{FF2B5EF4-FFF2-40B4-BE49-F238E27FC236}">
                <a16:creationId xmlns:a16="http://schemas.microsoft.com/office/drawing/2014/main" id="{8BA03620-A671-C766-7730-D3EC86BE74D0}"/>
              </a:ext>
            </a:extLst>
          </p:cNvPr>
          <p:cNvSpPr txBox="1"/>
          <p:nvPr/>
        </p:nvSpPr>
        <p:spPr>
          <a:xfrm>
            <a:off x="5501717" y="4752421"/>
            <a:ext cx="2292440" cy="369332"/>
          </a:xfrm>
          <a:prstGeom prst="rect">
            <a:avLst/>
          </a:prstGeom>
          <a:noFill/>
        </p:spPr>
        <p:txBody>
          <a:bodyPr wrap="square" rtlCol="0">
            <a:spAutoFit/>
          </a:bodyPr>
          <a:lstStyle/>
          <a:p>
            <a:r>
              <a:rPr lang="en-IN" dirty="0">
                <a:solidFill>
                  <a:srgbClr val="111111"/>
                </a:solidFill>
                <a:latin typeface="NonBreakingSpaceOverride"/>
              </a:rPr>
              <a:t>Fig.1</a:t>
            </a:r>
          </a:p>
        </p:txBody>
      </p:sp>
    </p:spTree>
    <p:extLst>
      <p:ext uri="{BB962C8B-B14F-4D97-AF65-F5344CB8AC3E}">
        <p14:creationId xmlns:p14="http://schemas.microsoft.com/office/powerpoint/2010/main" val="2065148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12</a:t>
            </a:fld>
            <a:endParaRPr lang="en-US"/>
          </a:p>
        </p:txBody>
      </p:sp>
      <p:sp>
        <p:nvSpPr>
          <p:cNvPr id="2" name="Rectangle 1">
            <a:extLst>
              <a:ext uri="{FF2B5EF4-FFF2-40B4-BE49-F238E27FC236}">
                <a16:creationId xmlns:a16="http://schemas.microsoft.com/office/drawing/2014/main" id="{9584F0E4-6257-F7AC-BF73-28F6D35440BF}"/>
              </a:ext>
            </a:extLst>
          </p:cNvPr>
          <p:cNvSpPr/>
          <p:nvPr/>
        </p:nvSpPr>
        <p:spPr>
          <a:xfrm>
            <a:off x="500014" y="1400788"/>
            <a:ext cx="10961655" cy="646331"/>
          </a:xfrm>
          <a:prstGeom prst="rect">
            <a:avLst/>
          </a:prstGeom>
        </p:spPr>
        <p:txBody>
          <a:bodyPr wrap="none">
            <a:spAutoFit/>
          </a:bodyPr>
          <a:lstStyle/>
          <a:p>
            <a:r>
              <a:rPr lang="en-IN" dirty="0">
                <a:solidFill>
                  <a:srgbClr val="111111"/>
                </a:solidFill>
                <a:latin typeface="NonBreakingSpaceOverride"/>
              </a:rPr>
              <a:t>Let's start with the voltage source and change the current source with its internal resistance (open circuit) </a:t>
            </a:r>
          </a:p>
          <a:p>
            <a:r>
              <a:rPr lang="en-IN" dirty="0">
                <a:solidFill>
                  <a:srgbClr val="111111"/>
                </a:solidFill>
                <a:latin typeface="NonBreakingSpaceOverride"/>
              </a:rPr>
              <a:t>as shown in Fig 2.</a:t>
            </a:r>
            <a:endParaRPr lang="en-IN" dirty="0"/>
          </a:p>
        </p:txBody>
      </p:sp>
      <p:pic>
        <p:nvPicPr>
          <p:cNvPr id="3" name="Picture 2">
            <a:extLst>
              <a:ext uri="{FF2B5EF4-FFF2-40B4-BE49-F238E27FC236}">
                <a16:creationId xmlns:a16="http://schemas.microsoft.com/office/drawing/2014/main" id="{D9B9D20D-6539-83FC-3E5F-DAFEC6DC6C1B}"/>
              </a:ext>
            </a:extLst>
          </p:cNvPr>
          <p:cNvPicPr>
            <a:picLocks noChangeAspect="1"/>
          </p:cNvPicPr>
          <p:nvPr/>
        </p:nvPicPr>
        <p:blipFill>
          <a:blip r:embed="rId2"/>
          <a:stretch>
            <a:fillRect/>
          </a:stretch>
        </p:blipFill>
        <p:spPr>
          <a:xfrm>
            <a:off x="4758678" y="2004309"/>
            <a:ext cx="3532874" cy="2509559"/>
          </a:xfrm>
          <a:prstGeom prst="rect">
            <a:avLst/>
          </a:prstGeom>
        </p:spPr>
      </p:pic>
      <p:sp>
        <p:nvSpPr>
          <p:cNvPr id="4" name="Rectangle 3">
            <a:extLst>
              <a:ext uri="{FF2B5EF4-FFF2-40B4-BE49-F238E27FC236}">
                <a16:creationId xmlns:a16="http://schemas.microsoft.com/office/drawing/2014/main" id="{36603FA8-3A76-6280-C231-8F196A3E1BB7}"/>
              </a:ext>
            </a:extLst>
          </p:cNvPr>
          <p:cNvSpPr/>
          <p:nvPr/>
        </p:nvSpPr>
        <p:spPr>
          <a:xfrm>
            <a:off x="500014" y="868763"/>
            <a:ext cx="864339" cy="369332"/>
          </a:xfrm>
          <a:prstGeom prst="rect">
            <a:avLst/>
          </a:prstGeom>
        </p:spPr>
        <p:txBody>
          <a:bodyPr wrap="none">
            <a:spAutoFit/>
          </a:bodyPr>
          <a:lstStyle/>
          <a:p>
            <a:r>
              <a:rPr lang="en-IN" dirty="0">
                <a:solidFill>
                  <a:srgbClr val="111111"/>
                </a:solidFill>
                <a:latin typeface="NonBreakingSpaceOverride"/>
              </a:rPr>
              <a:t>Step-1</a:t>
            </a:r>
            <a:endParaRPr lang="en-IN" dirty="0"/>
          </a:p>
        </p:txBody>
      </p:sp>
      <p:sp>
        <p:nvSpPr>
          <p:cNvPr id="5" name="Rectangle 1">
            <a:extLst>
              <a:ext uri="{FF2B5EF4-FFF2-40B4-BE49-F238E27FC236}">
                <a16:creationId xmlns:a16="http://schemas.microsoft.com/office/drawing/2014/main" id="{41D664D7-2EB2-607F-8C9E-D1C4290E7922}"/>
              </a:ext>
            </a:extLst>
          </p:cNvPr>
          <p:cNvSpPr>
            <a:spLocks noChangeArrowheads="1"/>
          </p:cNvSpPr>
          <p:nvPr/>
        </p:nvSpPr>
        <p:spPr bwMode="auto">
          <a:xfrm>
            <a:off x="383757" y="4931067"/>
            <a:ext cx="11166176"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spcAft>
                <a:spcPts val="600"/>
              </a:spcAft>
            </a:pPr>
            <a:r>
              <a:rPr lang="en-US" altLang="en-US" dirty="0">
                <a:solidFill>
                  <a:srgbClr val="111111"/>
                </a:solidFill>
                <a:latin typeface="NonBreakingSpaceOverride"/>
              </a:rPr>
              <a:t>In the Fig. it can be seen that the 4Ω and 2Ω resistors are connected in series so total resistor become 6Ω.</a:t>
            </a:r>
          </a:p>
          <a:p>
            <a:pPr eaLnBrk="1" hangingPunct="1">
              <a:spcAft>
                <a:spcPts val="600"/>
              </a:spcAft>
            </a:pPr>
            <a:r>
              <a:rPr lang="en-US" altLang="en-US" dirty="0">
                <a:solidFill>
                  <a:srgbClr val="111111"/>
                </a:solidFill>
                <a:latin typeface="NonBreakingSpaceOverride"/>
              </a:rPr>
              <a:t>Similarly 3Ω and 1Ω resistors are also connected in series so total resistor become 4Ω. In addition 6Ω and 4Ω resistors are connected in the parallel to the source voltage as shown in Fig 3.</a:t>
            </a:r>
          </a:p>
        </p:txBody>
      </p:sp>
      <p:sp>
        <p:nvSpPr>
          <p:cNvPr id="6" name="TextBox 5">
            <a:extLst>
              <a:ext uri="{FF2B5EF4-FFF2-40B4-BE49-F238E27FC236}">
                <a16:creationId xmlns:a16="http://schemas.microsoft.com/office/drawing/2014/main" id="{26C03E58-6BA2-6808-D5D6-BBA8908C0660}"/>
              </a:ext>
            </a:extLst>
          </p:cNvPr>
          <p:cNvSpPr txBox="1"/>
          <p:nvPr/>
        </p:nvSpPr>
        <p:spPr>
          <a:xfrm>
            <a:off x="5378895" y="4353135"/>
            <a:ext cx="2292440" cy="369332"/>
          </a:xfrm>
          <a:prstGeom prst="rect">
            <a:avLst/>
          </a:prstGeom>
          <a:noFill/>
        </p:spPr>
        <p:txBody>
          <a:bodyPr wrap="square" rtlCol="0">
            <a:spAutoFit/>
          </a:bodyPr>
          <a:lstStyle/>
          <a:p>
            <a:r>
              <a:rPr lang="en-IN" dirty="0">
                <a:solidFill>
                  <a:srgbClr val="111111"/>
                </a:solidFill>
                <a:latin typeface="NonBreakingSpaceOverride"/>
              </a:rPr>
              <a:t>Fig.2</a:t>
            </a:r>
          </a:p>
        </p:txBody>
      </p:sp>
    </p:spTree>
    <p:extLst>
      <p:ext uri="{BB962C8B-B14F-4D97-AF65-F5344CB8AC3E}">
        <p14:creationId xmlns:p14="http://schemas.microsoft.com/office/powerpoint/2010/main" val="79170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13</a:t>
            </a:fld>
            <a:endParaRPr lang="en-US"/>
          </a:p>
        </p:txBody>
      </p:sp>
      <p:pic>
        <p:nvPicPr>
          <p:cNvPr id="2" name="Picture 1">
            <a:extLst>
              <a:ext uri="{FF2B5EF4-FFF2-40B4-BE49-F238E27FC236}">
                <a16:creationId xmlns:a16="http://schemas.microsoft.com/office/drawing/2014/main" id="{8141AC0C-D7F1-DEA8-1BF7-2B60D7154308}"/>
              </a:ext>
            </a:extLst>
          </p:cNvPr>
          <p:cNvPicPr>
            <a:picLocks noChangeAspect="1"/>
          </p:cNvPicPr>
          <p:nvPr/>
        </p:nvPicPr>
        <p:blipFill>
          <a:blip r:embed="rId2"/>
          <a:stretch>
            <a:fillRect/>
          </a:stretch>
        </p:blipFill>
        <p:spPr>
          <a:xfrm>
            <a:off x="4494235" y="983118"/>
            <a:ext cx="3241313" cy="2354217"/>
          </a:xfrm>
          <a:prstGeom prst="rect">
            <a:avLst/>
          </a:prstGeom>
        </p:spPr>
      </p:pic>
      <p:sp>
        <p:nvSpPr>
          <p:cNvPr id="3" name="TextBox 2">
            <a:extLst>
              <a:ext uri="{FF2B5EF4-FFF2-40B4-BE49-F238E27FC236}">
                <a16:creationId xmlns:a16="http://schemas.microsoft.com/office/drawing/2014/main" id="{CD00643B-76EF-2509-195B-24B2EE4FB6F1}"/>
              </a:ext>
            </a:extLst>
          </p:cNvPr>
          <p:cNvSpPr txBox="1"/>
          <p:nvPr/>
        </p:nvSpPr>
        <p:spPr>
          <a:xfrm>
            <a:off x="5745315" y="3337335"/>
            <a:ext cx="2292440" cy="369332"/>
          </a:xfrm>
          <a:prstGeom prst="rect">
            <a:avLst/>
          </a:prstGeom>
          <a:noFill/>
        </p:spPr>
        <p:txBody>
          <a:bodyPr wrap="square" rtlCol="0">
            <a:spAutoFit/>
          </a:bodyPr>
          <a:lstStyle/>
          <a:p>
            <a:r>
              <a:rPr lang="en-IN" dirty="0">
                <a:solidFill>
                  <a:srgbClr val="111111"/>
                </a:solidFill>
                <a:latin typeface="NonBreakingSpaceOverride"/>
              </a:rPr>
              <a:t>Fig.3</a:t>
            </a:r>
          </a:p>
        </p:txBody>
      </p:sp>
      <p:sp>
        <p:nvSpPr>
          <p:cNvPr id="4" name="Rectangle 4">
            <a:extLst>
              <a:ext uri="{FF2B5EF4-FFF2-40B4-BE49-F238E27FC236}">
                <a16:creationId xmlns:a16="http://schemas.microsoft.com/office/drawing/2014/main" id="{51497915-551E-F296-00A6-0D629BA73A53}"/>
              </a:ext>
            </a:extLst>
          </p:cNvPr>
          <p:cNvSpPr>
            <a:spLocks noChangeArrowheads="1"/>
          </p:cNvSpPr>
          <p:nvPr/>
        </p:nvSpPr>
        <p:spPr bwMode="auto">
          <a:xfrm>
            <a:off x="851812" y="3983456"/>
            <a:ext cx="87741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NonBreakingSpaceOverride"/>
              </a:rPr>
              <a:t>Now </a:t>
            </a:r>
            <a:r>
              <a:rPr kumimoji="0" lang="en-US" altLang="en-US" sz="1500" b="0" i="0" u="none" strike="noStrike" cap="none" normalizeH="0" baseline="0" dirty="0">
                <a:ln>
                  <a:noFill/>
                </a:ln>
                <a:solidFill>
                  <a:srgbClr val="111111"/>
                </a:solidFill>
                <a:effectLst/>
                <a:latin typeface="MathJax_Main"/>
              </a:rPr>
              <a:t>4Ω</a:t>
            </a:r>
            <a:r>
              <a:rPr kumimoji="0" lang="en-US" altLang="en-US" sz="1600" b="0" i="0" u="none" strike="noStrike" cap="none" normalizeH="0" baseline="0" dirty="0">
                <a:ln>
                  <a:noFill/>
                </a:ln>
                <a:solidFill>
                  <a:srgbClr val="111111"/>
                </a:solidFill>
                <a:effectLst/>
                <a:latin typeface="NonBreakingSpaceOverride"/>
              </a:rPr>
              <a:t> and </a:t>
            </a:r>
            <a:r>
              <a:rPr kumimoji="0" lang="en-US" altLang="en-US" sz="1500" b="0" i="0" u="none" strike="noStrike" cap="none" normalizeH="0" baseline="0" dirty="0">
                <a:ln>
                  <a:noFill/>
                </a:ln>
                <a:solidFill>
                  <a:srgbClr val="111111"/>
                </a:solidFill>
                <a:effectLst/>
                <a:latin typeface="MathJax_Main"/>
              </a:rPr>
              <a:t>6Ω</a:t>
            </a:r>
            <a:r>
              <a:rPr kumimoji="0" lang="en-US" altLang="en-US" sz="1600" b="0" i="0" u="none" strike="noStrike" cap="none" normalizeH="0" baseline="0" dirty="0">
                <a:ln>
                  <a:noFill/>
                </a:ln>
                <a:solidFill>
                  <a:srgbClr val="111111"/>
                </a:solidFill>
                <a:effectLst/>
                <a:latin typeface="NonBreakingSpaceOverride"/>
              </a:rPr>
              <a:t> are connected in parallel and equivalent resistance become :</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E139DB14-DAB7-D616-89B6-02EF8FB739F3}"/>
              </a:ext>
            </a:extLst>
          </p:cNvPr>
          <p:cNvSpPr>
            <a:spLocks noChangeArrowheads="1"/>
          </p:cNvSpPr>
          <p:nvPr/>
        </p:nvSpPr>
        <p:spPr bwMode="auto">
          <a:xfrm>
            <a:off x="4494235" y="4509392"/>
            <a:ext cx="44412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a:solidFill>
                  <a:srgbClr val="111111"/>
                </a:solidFill>
                <a:latin typeface="NonBreakingSpaceOverride"/>
              </a:rPr>
              <a:t>R</a:t>
            </a:r>
            <a:r>
              <a:rPr lang="en-US" altLang="en-US" baseline="-25000" dirty="0">
                <a:latin typeface="Times New Roman" panose="02020603050405020304" pitchFamily="18" charset="0"/>
                <a:cs typeface="Times New Roman" panose="02020603050405020304" pitchFamily="18" charset="0"/>
              </a:rPr>
              <a:t>4Ω||6Ω  </a:t>
            </a:r>
            <a:r>
              <a:rPr lang="en-US" altLang="en-US" dirty="0">
                <a:solidFill>
                  <a:srgbClr val="111111"/>
                </a:solidFill>
                <a:latin typeface="MathJax_Main"/>
              </a:rPr>
              <a:t>=(4×6)/(4+6)=2.4Ω</a:t>
            </a:r>
          </a:p>
        </p:txBody>
      </p:sp>
      <p:sp>
        <p:nvSpPr>
          <p:cNvPr id="6" name="Rectangle 5">
            <a:extLst>
              <a:ext uri="{FF2B5EF4-FFF2-40B4-BE49-F238E27FC236}">
                <a16:creationId xmlns:a16="http://schemas.microsoft.com/office/drawing/2014/main" id="{9A2C3EEA-E23F-5E06-EAEC-4B5AA06262D5}"/>
              </a:ext>
            </a:extLst>
          </p:cNvPr>
          <p:cNvSpPr/>
          <p:nvPr/>
        </p:nvSpPr>
        <p:spPr>
          <a:xfrm>
            <a:off x="1794220" y="5066106"/>
            <a:ext cx="6889315"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Now calculate the value of I</a:t>
            </a:r>
            <a:r>
              <a:rPr lang="en-US" altLang="en-US" baseline="-25000" dirty="0">
                <a:latin typeface="Times New Roman" panose="02020603050405020304" pitchFamily="18" charset="0"/>
                <a:cs typeface="Times New Roman" panose="02020603050405020304" pitchFamily="18" charset="0"/>
              </a:rPr>
              <a:t>x1</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a:t>
            </a:r>
            <a:r>
              <a:rPr lang="en-US" altLang="en-US" baseline="-25000" dirty="0">
                <a:latin typeface="Times New Roman" panose="02020603050405020304" pitchFamily="18" charset="0"/>
                <a:cs typeface="Times New Roman" panose="02020603050405020304" pitchFamily="18" charset="0"/>
              </a:rPr>
              <a:t>x1</a:t>
            </a:r>
            <a:r>
              <a:rPr lang="en-US" dirty="0">
                <a:latin typeface="Times New Roman" panose="02020603050405020304" pitchFamily="18" charset="0"/>
                <a:cs typeface="Times New Roman" panose="02020603050405020304" pitchFamily="18" charset="0"/>
              </a:rPr>
              <a:t> </a:t>
            </a:r>
            <a:r>
              <a:rPr lang="en-IN" dirty="0">
                <a:solidFill>
                  <a:srgbClr val="111111"/>
                </a:solidFill>
                <a:latin typeface="MathJax_Main"/>
              </a:rPr>
              <a:t>=5</a:t>
            </a:r>
            <a:r>
              <a:rPr lang="en-IN" dirty="0">
                <a:solidFill>
                  <a:srgbClr val="111111"/>
                </a:solidFill>
                <a:latin typeface="MathJax_Math-italic"/>
              </a:rPr>
              <a:t>V/</a:t>
            </a:r>
            <a:r>
              <a:rPr lang="en-IN" dirty="0">
                <a:solidFill>
                  <a:srgbClr val="111111"/>
                </a:solidFill>
                <a:latin typeface="MathJax_Main"/>
              </a:rPr>
              <a:t>2.4</a:t>
            </a:r>
            <a:r>
              <a:rPr lang="el-GR" dirty="0">
                <a:solidFill>
                  <a:srgbClr val="111111"/>
                </a:solidFill>
                <a:latin typeface="MathJax_Main"/>
              </a:rPr>
              <a:t>Ω=2.083</a:t>
            </a:r>
            <a:r>
              <a:rPr lang="en-IN" dirty="0">
                <a:solidFill>
                  <a:srgbClr val="111111"/>
                </a:solidFill>
                <a:latin typeface="MathJax_Math-italic"/>
              </a:rPr>
              <a:t>A</a:t>
            </a:r>
            <a:endParaRPr lang="en-IN" dirty="0"/>
          </a:p>
        </p:txBody>
      </p:sp>
    </p:spTree>
    <p:extLst>
      <p:ext uri="{BB962C8B-B14F-4D97-AF65-F5344CB8AC3E}">
        <p14:creationId xmlns:p14="http://schemas.microsoft.com/office/powerpoint/2010/main" val="2874401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14</a:t>
            </a:fld>
            <a:endParaRPr lang="en-US"/>
          </a:p>
        </p:txBody>
      </p:sp>
      <p:sp>
        <p:nvSpPr>
          <p:cNvPr id="2" name="Rectangle 1">
            <a:extLst>
              <a:ext uri="{FF2B5EF4-FFF2-40B4-BE49-F238E27FC236}">
                <a16:creationId xmlns:a16="http://schemas.microsoft.com/office/drawing/2014/main" id="{3B1ECC7F-25FC-03F9-0FAB-88CB8088722C}"/>
              </a:ext>
            </a:extLst>
          </p:cNvPr>
          <p:cNvSpPr>
            <a:spLocks noChangeArrowheads="1"/>
          </p:cNvSpPr>
          <p:nvPr/>
        </p:nvSpPr>
        <p:spPr bwMode="auto">
          <a:xfrm>
            <a:off x="398750" y="885815"/>
            <a:ext cx="1154351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1600" b="0" i="0" u="none" strike="noStrike" cap="none" normalizeH="0" baseline="0" dirty="0">
                <a:ln>
                  <a:noFill/>
                </a:ln>
                <a:solidFill>
                  <a:srgbClr val="111111"/>
                </a:solidFill>
                <a:effectLst/>
                <a:latin typeface="NonBreakingSpaceOverride"/>
              </a:rPr>
              <a:t>To continue solving the circuit with the Superposition theorem, the voltage source is changed to </a:t>
            </a:r>
            <a:r>
              <a:rPr lang="en-US" altLang="en-US" sz="1600" dirty="0">
                <a:solidFill>
                  <a:srgbClr val="111111"/>
                </a:solidFill>
                <a:latin typeface="NonBreakingSpaceOverride"/>
              </a:rPr>
              <a:t>the </a:t>
            </a:r>
            <a:r>
              <a:rPr kumimoji="0" lang="en-US" altLang="en-US" sz="1600" b="0" i="0" u="none" strike="noStrike" cap="none" normalizeH="0" baseline="0" dirty="0">
                <a:ln>
                  <a:noFill/>
                </a:ln>
                <a:solidFill>
                  <a:srgbClr val="111111"/>
                </a:solidFill>
                <a:effectLst/>
                <a:latin typeface="NonBreakingSpaceOverride"/>
              </a:rPr>
              <a:t>short circuit and only current source is applied on the circuit and find the contribution of the current source on </a:t>
            </a:r>
            <a:r>
              <a:rPr lang="en-US" sz="1600" dirty="0">
                <a:latin typeface="Times New Roman" panose="02020603050405020304" pitchFamily="18" charset="0"/>
                <a:cs typeface="Times New Roman" panose="02020603050405020304" pitchFamily="18" charset="0"/>
              </a:rPr>
              <a:t>I</a:t>
            </a:r>
            <a:r>
              <a:rPr lang="en-US" altLang="en-US" sz="1600" baseline="-25000" dirty="0">
                <a:latin typeface="Times New Roman" panose="02020603050405020304" pitchFamily="18" charset="0"/>
                <a:cs typeface="Times New Roman" panose="02020603050405020304" pitchFamily="18" charset="0"/>
              </a:rPr>
              <a:t>x</a:t>
            </a:r>
            <a:r>
              <a:rPr lang="en-US" sz="1600" dirty="0">
                <a:latin typeface="Times New Roman" panose="02020603050405020304" pitchFamily="18" charset="0"/>
                <a:cs typeface="Times New Roman" panose="02020603050405020304" pitchFamily="18" charset="0"/>
              </a:rPr>
              <a:t>. I</a:t>
            </a:r>
            <a:r>
              <a:rPr lang="en-US" altLang="en-US" sz="1600" baseline="-25000" dirty="0">
                <a:latin typeface="Times New Roman" panose="02020603050405020304" pitchFamily="18" charset="0"/>
                <a:cs typeface="Times New Roman" panose="02020603050405020304" pitchFamily="18" charset="0"/>
              </a:rPr>
              <a:t>x2</a:t>
            </a:r>
            <a:r>
              <a:rPr lang="en-US" sz="1600" dirty="0">
                <a:latin typeface="Times New Roman" panose="02020603050405020304" pitchFamily="18" charset="0"/>
                <a:cs typeface="Times New Roman" panose="02020603050405020304" pitchFamily="18" charset="0"/>
              </a:rPr>
              <a:t> </a:t>
            </a:r>
            <a:r>
              <a:rPr lang="en-US" sz="1600" dirty="0">
                <a:solidFill>
                  <a:srgbClr val="111111"/>
                </a:solidFill>
                <a:latin typeface="NonBreakingSpaceOverride"/>
              </a:rPr>
              <a:t>is taken as the contribution of the current source.</a:t>
            </a:r>
          </a:p>
          <a:p>
            <a:endParaRPr 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NonBreakingSpaceOverride"/>
              </a:rPr>
              <a:t> </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D7D0CBC4-D320-588C-0675-B0636A107140}"/>
              </a:ext>
            </a:extLst>
          </p:cNvPr>
          <p:cNvPicPr>
            <a:picLocks noChangeAspect="1"/>
          </p:cNvPicPr>
          <p:nvPr/>
        </p:nvPicPr>
        <p:blipFill>
          <a:blip r:embed="rId2"/>
          <a:stretch>
            <a:fillRect/>
          </a:stretch>
        </p:blipFill>
        <p:spPr>
          <a:xfrm>
            <a:off x="4304016" y="1542303"/>
            <a:ext cx="4078404" cy="2633075"/>
          </a:xfrm>
          <a:prstGeom prst="rect">
            <a:avLst/>
          </a:prstGeom>
        </p:spPr>
      </p:pic>
      <p:sp>
        <p:nvSpPr>
          <p:cNvPr id="4" name="TextBox 3">
            <a:extLst>
              <a:ext uri="{FF2B5EF4-FFF2-40B4-BE49-F238E27FC236}">
                <a16:creationId xmlns:a16="http://schemas.microsoft.com/office/drawing/2014/main" id="{89397E2B-5CBC-C727-B065-E1BC7E5D8C83}"/>
              </a:ext>
            </a:extLst>
          </p:cNvPr>
          <p:cNvSpPr txBox="1"/>
          <p:nvPr/>
        </p:nvSpPr>
        <p:spPr>
          <a:xfrm>
            <a:off x="5780675" y="4175378"/>
            <a:ext cx="2292440" cy="369332"/>
          </a:xfrm>
          <a:prstGeom prst="rect">
            <a:avLst/>
          </a:prstGeom>
          <a:noFill/>
        </p:spPr>
        <p:txBody>
          <a:bodyPr wrap="square" rtlCol="0">
            <a:spAutoFit/>
          </a:bodyPr>
          <a:lstStyle/>
          <a:p>
            <a:r>
              <a:rPr lang="en-IN" dirty="0">
                <a:solidFill>
                  <a:srgbClr val="111111"/>
                </a:solidFill>
                <a:latin typeface="NonBreakingSpaceOverride"/>
              </a:rPr>
              <a:t>Fig.4</a:t>
            </a:r>
          </a:p>
        </p:txBody>
      </p:sp>
      <p:sp>
        <p:nvSpPr>
          <p:cNvPr id="5" name="Rectangle 2">
            <a:extLst>
              <a:ext uri="{FF2B5EF4-FFF2-40B4-BE49-F238E27FC236}">
                <a16:creationId xmlns:a16="http://schemas.microsoft.com/office/drawing/2014/main" id="{7C0CCE00-EC7D-9EC2-BEDC-D52A74CD6A2C}"/>
              </a:ext>
            </a:extLst>
          </p:cNvPr>
          <p:cNvSpPr>
            <a:spLocks noChangeArrowheads="1"/>
          </p:cNvSpPr>
          <p:nvPr/>
        </p:nvSpPr>
        <p:spPr bwMode="auto">
          <a:xfrm>
            <a:off x="398750" y="4594730"/>
            <a:ext cx="1154351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sz="1600" b="0" i="0" u="none" strike="noStrike" cap="none" normalizeH="0" baseline="0" dirty="0">
                <a:ln>
                  <a:noFill/>
                </a:ln>
                <a:solidFill>
                  <a:srgbClr val="111111"/>
                </a:solidFill>
                <a:effectLst/>
                <a:latin typeface="NonBreakingSpaceOverride"/>
              </a:rPr>
              <a:t> We can easily apply KCL and find </a:t>
            </a:r>
            <a:r>
              <a:rPr lang="en-US" sz="1600" dirty="0">
                <a:latin typeface="Times New Roman" panose="02020603050405020304" pitchFamily="18" charset="0"/>
                <a:cs typeface="Times New Roman" panose="02020603050405020304" pitchFamily="18" charset="0"/>
              </a:rPr>
              <a:t>I</a:t>
            </a:r>
            <a:r>
              <a:rPr lang="en-US" altLang="en-US" sz="1600" baseline="-25000" dirty="0">
                <a:latin typeface="Times New Roman" panose="02020603050405020304" pitchFamily="18" charset="0"/>
                <a:cs typeface="Times New Roman" panose="02020603050405020304" pitchFamily="18" charset="0"/>
              </a:rPr>
              <a:t>x2 </a:t>
            </a:r>
            <a:r>
              <a:rPr kumimoji="0" lang="en-US" altLang="en-US" sz="1600" b="0" i="0" u="none" strike="noStrike" cap="none" normalizeH="0" baseline="0" dirty="0">
                <a:ln>
                  <a:noFill/>
                </a:ln>
                <a:solidFill>
                  <a:srgbClr val="111111"/>
                </a:solidFill>
                <a:effectLst/>
                <a:latin typeface="NonBreakingSpaceOverride"/>
              </a:rPr>
              <a:t>. So, 4Ω and 2Ω are connected in parallel and also 3Ω and 1Ω are </a:t>
            </a:r>
            <a:r>
              <a:rPr lang="en-US" altLang="en-US" sz="1600" dirty="0">
                <a:solidFill>
                  <a:srgbClr val="111111"/>
                </a:solidFill>
                <a:latin typeface="NonBreakingSpaceOverride"/>
              </a:rPr>
              <a:t>connected in</a:t>
            </a:r>
            <a:r>
              <a:rPr kumimoji="0" lang="en-US" altLang="en-US" sz="1600" b="0" i="0" u="none" strike="noStrike" cap="none" normalizeH="0" baseline="0" dirty="0">
                <a:ln>
                  <a:noFill/>
                </a:ln>
                <a:solidFill>
                  <a:srgbClr val="111111"/>
                </a:solidFill>
                <a:effectLst/>
                <a:latin typeface="NonBreakingSpaceOverride"/>
              </a:rPr>
              <a:t> parallel:</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78B798D-93CE-A34F-AAD5-A7E418EA5068}"/>
              </a:ext>
            </a:extLst>
          </p:cNvPr>
          <p:cNvSpPr>
            <a:spLocks noChangeArrowheads="1"/>
          </p:cNvSpPr>
          <p:nvPr/>
        </p:nvSpPr>
        <p:spPr bwMode="auto">
          <a:xfrm>
            <a:off x="4149854" y="5490106"/>
            <a:ext cx="5837129"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111111"/>
                </a:solidFill>
                <a:latin typeface="NonBreakingSpaceOverride"/>
              </a:rPr>
              <a:t>R</a:t>
            </a:r>
            <a:r>
              <a:rPr lang="en-US" altLang="en-US" sz="1600" baseline="-25000" dirty="0">
                <a:latin typeface="Times New Roman" panose="02020603050405020304" pitchFamily="18" charset="0"/>
                <a:cs typeface="Times New Roman" panose="02020603050405020304" pitchFamily="18" charset="0"/>
              </a:rPr>
              <a:t>4Ω||2Ω</a:t>
            </a:r>
            <a:r>
              <a:rPr lang="en-US" altLang="en-US" sz="1600" dirty="0">
                <a:solidFill>
                  <a:srgbClr val="111111"/>
                </a:solidFill>
                <a:latin typeface="NonBreakingSpaceOverride"/>
              </a:rPr>
              <a:t>=(4×2)/(4+2)=4/3Ω</a:t>
            </a:r>
            <a:br>
              <a:rPr lang="en-US" altLang="en-US" sz="1600" dirty="0">
                <a:solidFill>
                  <a:srgbClr val="111111"/>
                </a:solidFill>
                <a:latin typeface="NonBreakingSpaceOverride"/>
              </a:rPr>
            </a:br>
            <a:r>
              <a:rPr lang="en-US" altLang="en-US" sz="1600" dirty="0">
                <a:solidFill>
                  <a:srgbClr val="111111"/>
                </a:solidFill>
                <a:latin typeface="NonBreakingSpaceOverride"/>
              </a:rPr>
              <a:t>R</a:t>
            </a:r>
            <a:r>
              <a:rPr lang="en-US" altLang="en-US" sz="1600" baseline="-25000" dirty="0">
                <a:latin typeface="Times New Roman" panose="02020603050405020304" pitchFamily="18" charset="0"/>
                <a:cs typeface="Times New Roman" panose="02020603050405020304" pitchFamily="18" charset="0"/>
              </a:rPr>
              <a:t>3Ω||1Ω    </a:t>
            </a:r>
            <a:r>
              <a:rPr lang="en-US" altLang="en-US" sz="1600" dirty="0">
                <a:solidFill>
                  <a:srgbClr val="111111"/>
                </a:solidFill>
                <a:latin typeface="NonBreakingSpaceOverride"/>
              </a:rPr>
              <a:t>=3/4Ω</a:t>
            </a:r>
            <a:br>
              <a:rPr lang="en-US" altLang="en-US" sz="1600" dirty="0">
                <a:solidFill>
                  <a:srgbClr val="111111"/>
                </a:solidFill>
                <a:latin typeface="NonBreakingSpaceOverride"/>
              </a:rPr>
            </a:br>
            <a:endParaRPr lang="en-US" altLang="en-US" sz="1600" dirty="0">
              <a:solidFill>
                <a:srgbClr val="111111"/>
              </a:solidFill>
              <a:latin typeface="NonBreakingSpaceOverride"/>
            </a:endParaRPr>
          </a:p>
        </p:txBody>
      </p:sp>
    </p:spTree>
    <p:extLst>
      <p:ext uri="{BB962C8B-B14F-4D97-AF65-F5344CB8AC3E}">
        <p14:creationId xmlns:p14="http://schemas.microsoft.com/office/powerpoint/2010/main" val="2601367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15</a:t>
            </a:fld>
            <a:endParaRPr lang="en-US"/>
          </a:p>
        </p:txBody>
      </p:sp>
      <p:pic>
        <p:nvPicPr>
          <p:cNvPr id="2" name="Picture 1">
            <a:extLst>
              <a:ext uri="{FF2B5EF4-FFF2-40B4-BE49-F238E27FC236}">
                <a16:creationId xmlns:a16="http://schemas.microsoft.com/office/drawing/2014/main" id="{24751BBB-2383-E6A5-DDF5-188BDE91BA0F}"/>
              </a:ext>
            </a:extLst>
          </p:cNvPr>
          <p:cNvPicPr>
            <a:picLocks noChangeAspect="1"/>
          </p:cNvPicPr>
          <p:nvPr/>
        </p:nvPicPr>
        <p:blipFill>
          <a:blip r:embed="rId2"/>
          <a:stretch>
            <a:fillRect/>
          </a:stretch>
        </p:blipFill>
        <p:spPr>
          <a:xfrm>
            <a:off x="3958928" y="879837"/>
            <a:ext cx="3495153" cy="2376201"/>
          </a:xfrm>
          <a:prstGeom prst="rect">
            <a:avLst/>
          </a:prstGeom>
        </p:spPr>
      </p:pic>
      <p:sp>
        <p:nvSpPr>
          <p:cNvPr id="3" name="Rectangle 3">
            <a:extLst>
              <a:ext uri="{FF2B5EF4-FFF2-40B4-BE49-F238E27FC236}">
                <a16:creationId xmlns:a16="http://schemas.microsoft.com/office/drawing/2014/main" id="{E9774601-439A-6302-16E9-2C7B77321458}"/>
              </a:ext>
            </a:extLst>
          </p:cNvPr>
          <p:cNvSpPr>
            <a:spLocks noChangeArrowheads="1"/>
          </p:cNvSpPr>
          <p:nvPr/>
        </p:nvSpPr>
        <p:spPr bwMode="auto">
          <a:xfrm>
            <a:off x="4473683" y="3411554"/>
            <a:ext cx="5837129"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111111"/>
                </a:solidFill>
                <a:latin typeface="NonBreakingSpaceOverride"/>
              </a:rPr>
              <a:t>V</a:t>
            </a:r>
            <a:r>
              <a:rPr lang="en-US" altLang="en-US" sz="1600" baseline="-25000" dirty="0">
                <a:latin typeface="Times New Roman" panose="02020603050405020304" pitchFamily="18" charset="0"/>
                <a:cs typeface="Times New Roman" panose="02020603050405020304" pitchFamily="18" charset="0"/>
              </a:rPr>
              <a:t>2Ω||4Ω</a:t>
            </a:r>
            <a:r>
              <a:rPr lang="en-US" altLang="en-US" sz="1600" dirty="0">
                <a:solidFill>
                  <a:srgbClr val="111111"/>
                </a:solidFill>
                <a:latin typeface="NonBreakingSpaceOverride"/>
              </a:rPr>
              <a:t>=4/3*(</a:t>
            </a:r>
            <a:r>
              <a:rPr lang="en-IN" sz="1600" dirty="0">
                <a:solidFill>
                  <a:srgbClr val="111111"/>
                </a:solidFill>
                <a:latin typeface="MathJax_Main"/>
              </a:rPr>
              <a:t>−3) = </a:t>
            </a:r>
            <a:r>
              <a:rPr lang="en-US" altLang="en-US" sz="1600" dirty="0">
                <a:solidFill>
                  <a:srgbClr val="111111"/>
                </a:solidFill>
                <a:latin typeface="NonBreakingSpaceOverride"/>
              </a:rPr>
              <a:t>−4V</a:t>
            </a:r>
            <a:endParaRPr lang="en-IN" sz="1600" dirty="0"/>
          </a:p>
          <a:p>
            <a:br>
              <a:rPr lang="en-US" altLang="en-US" sz="1600" dirty="0">
                <a:solidFill>
                  <a:srgbClr val="111111"/>
                </a:solidFill>
                <a:latin typeface="NonBreakingSpaceOverride"/>
              </a:rPr>
            </a:br>
            <a:r>
              <a:rPr lang="en-US" altLang="en-US" sz="1600" dirty="0">
                <a:solidFill>
                  <a:srgbClr val="111111"/>
                </a:solidFill>
                <a:latin typeface="NonBreakingSpaceOverride"/>
              </a:rPr>
              <a:t>V</a:t>
            </a:r>
            <a:r>
              <a:rPr lang="en-US" altLang="en-US" sz="1600" baseline="-25000" dirty="0">
                <a:latin typeface="Times New Roman" panose="02020603050405020304" pitchFamily="18" charset="0"/>
                <a:cs typeface="Times New Roman" panose="02020603050405020304" pitchFamily="18" charset="0"/>
              </a:rPr>
              <a:t>3Ω||1Ω    </a:t>
            </a:r>
            <a:r>
              <a:rPr lang="en-US" altLang="en-US" sz="1600" dirty="0">
                <a:solidFill>
                  <a:srgbClr val="111111"/>
                </a:solidFill>
                <a:latin typeface="NonBreakingSpaceOverride"/>
              </a:rPr>
              <a:t>=3/4*(</a:t>
            </a:r>
            <a:r>
              <a:rPr lang="en-IN" sz="1600" dirty="0">
                <a:solidFill>
                  <a:srgbClr val="111111"/>
                </a:solidFill>
                <a:latin typeface="MathJax_Main"/>
              </a:rPr>
              <a:t>−3) = </a:t>
            </a:r>
            <a:r>
              <a:rPr lang="en-US" altLang="en-US" sz="1600" dirty="0">
                <a:solidFill>
                  <a:srgbClr val="111111"/>
                </a:solidFill>
                <a:latin typeface="NonBreakingSpaceOverride"/>
              </a:rPr>
              <a:t>−2.25V</a:t>
            </a:r>
            <a:br>
              <a:rPr lang="en-US" altLang="en-US" sz="1100" dirty="0"/>
            </a:br>
            <a:endParaRPr lang="en-US" altLang="en-US" dirty="0"/>
          </a:p>
          <a:p>
            <a:endParaRPr lang="en-IN" sz="1600" dirty="0"/>
          </a:p>
          <a:p>
            <a:pPr marL="0" marR="0" lvl="0" indent="0" algn="l" defTabSz="914400" rtl="0" eaLnBrk="0" fontAlgn="base" latinLnBrk="0" hangingPunct="0">
              <a:lnSpc>
                <a:spcPct val="100000"/>
              </a:lnSpc>
              <a:spcBef>
                <a:spcPct val="0"/>
              </a:spcBef>
              <a:spcAft>
                <a:spcPct val="0"/>
              </a:spcAft>
              <a:buClrTx/>
              <a:buSzTx/>
              <a:buFontTx/>
              <a:buNone/>
              <a:tabLst/>
            </a:pPr>
            <a:br>
              <a:rPr lang="en-US" altLang="en-US" sz="1600" dirty="0">
                <a:solidFill>
                  <a:srgbClr val="111111"/>
                </a:solidFill>
                <a:latin typeface="NonBreakingSpaceOverride"/>
              </a:rPr>
            </a:br>
            <a:endParaRPr lang="en-US" altLang="en-US" sz="1600" dirty="0">
              <a:solidFill>
                <a:srgbClr val="111111"/>
              </a:solidFill>
              <a:latin typeface="NonBreakingSpaceOverride"/>
            </a:endParaRPr>
          </a:p>
        </p:txBody>
      </p:sp>
      <p:sp>
        <p:nvSpPr>
          <p:cNvPr id="4" name="Rectangle 2">
            <a:extLst>
              <a:ext uri="{FF2B5EF4-FFF2-40B4-BE49-F238E27FC236}">
                <a16:creationId xmlns:a16="http://schemas.microsoft.com/office/drawing/2014/main" id="{56252C21-3E5C-56ED-A44B-181CCC448139}"/>
              </a:ext>
            </a:extLst>
          </p:cNvPr>
          <p:cNvSpPr>
            <a:spLocks noChangeArrowheads="1"/>
          </p:cNvSpPr>
          <p:nvPr/>
        </p:nvSpPr>
        <p:spPr bwMode="auto">
          <a:xfrm rot="10800000" flipV="1">
            <a:off x="369418" y="4550327"/>
            <a:ext cx="116703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NonBreakingSpaceOverride"/>
              </a:rPr>
              <a:t>Please note that the voltage drop on </a:t>
            </a:r>
            <a:r>
              <a:rPr kumimoji="0" lang="en-US" altLang="en-US" sz="1500" b="0" i="0" u="none" strike="noStrike" cap="none" normalizeH="0" baseline="0" dirty="0">
                <a:ln>
                  <a:noFill/>
                </a:ln>
                <a:solidFill>
                  <a:srgbClr val="111111"/>
                </a:solidFill>
                <a:effectLst/>
                <a:latin typeface="MathJax_Main"/>
              </a:rPr>
              <a:t>4Ω||2Ω</a:t>
            </a:r>
            <a:r>
              <a:rPr kumimoji="0" lang="en-US" altLang="en-US" sz="1500" b="0" i="0" u="none" strike="noStrike" cap="none" normalizeH="0" dirty="0">
                <a:ln>
                  <a:noFill/>
                </a:ln>
                <a:solidFill>
                  <a:srgbClr val="111111"/>
                </a:solidFill>
                <a:effectLst/>
                <a:latin typeface="MathJax_Main"/>
              </a:rPr>
              <a:t> i</a:t>
            </a:r>
            <a:r>
              <a:rPr kumimoji="0" lang="en-US" altLang="en-US" sz="1600" b="0" i="0" u="none" strike="noStrike" cap="none" normalizeH="0" baseline="0" dirty="0">
                <a:ln>
                  <a:noFill/>
                </a:ln>
                <a:solidFill>
                  <a:srgbClr val="111111"/>
                </a:solidFill>
                <a:effectLst/>
                <a:latin typeface="NonBreakingSpaceOverride"/>
              </a:rPr>
              <a:t>s the same as </a:t>
            </a:r>
            <a:r>
              <a:rPr kumimoji="0" lang="en-US" altLang="en-US" sz="1500" b="0" i="0" u="none" strike="noStrike" cap="none" normalizeH="0" baseline="0" dirty="0">
                <a:ln>
                  <a:noFill/>
                </a:ln>
                <a:solidFill>
                  <a:srgbClr val="111111"/>
                </a:solidFill>
                <a:effectLst/>
                <a:latin typeface="MathJax_Main"/>
              </a:rPr>
              <a:t>4Ω</a:t>
            </a:r>
            <a:r>
              <a:rPr kumimoji="0" lang="en-US" altLang="en-US" sz="1600" b="0" i="0" u="none" strike="noStrike" cap="none" normalizeH="0" baseline="0" dirty="0">
                <a:ln>
                  <a:noFill/>
                </a:ln>
                <a:solidFill>
                  <a:srgbClr val="111111"/>
                </a:solidFill>
                <a:effectLst/>
                <a:latin typeface="NonBreakingSpaceOverride"/>
              </a:rPr>
              <a:t> and </a:t>
            </a:r>
            <a:r>
              <a:rPr kumimoji="0" lang="en-US" altLang="en-US" sz="1500" b="0" i="0" u="none" strike="noStrike" cap="none" normalizeH="0" baseline="0" dirty="0">
                <a:ln>
                  <a:noFill/>
                </a:ln>
                <a:solidFill>
                  <a:srgbClr val="111111"/>
                </a:solidFill>
                <a:effectLst/>
                <a:latin typeface="MathJax_Main"/>
              </a:rPr>
              <a:t>2Ω</a:t>
            </a:r>
            <a:r>
              <a:rPr kumimoji="0" lang="en-US" altLang="en-US" sz="1600" b="0" i="0" u="none" strike="noStrike" cap="none" normalizeH="0" baseline="0" dirty="0">
                <a:ln>
                  <a:noFill/>
                </a:ln>
                <a:solidFill>
                  <a:srgbClr val="111111"/>
                </a:solidFill>
                <a:effectLst/>
                <a:latin typeface="NonBreakingSpaceOverride"/>
              </a:rPr>
              <a:t> voltage drops, because the circuits are equivalent and all are connected to the same nodes. The same statement is correct for </a:t>
            </a:r>
            <a:r>
              <a:rPr kumimoji="0" lang="en-US" altLang="en-US" sz="1500" b="0" i="0" u="none" strike="noStrike" cap="none" normalizeH="0" baseline="0" dirty="0">
                <a:ln>
                  <a:noFill/>
                </a:ln>
                <a:solidFill>
                  <a:srgbClr val="111111"/>
                </a:solidFill>
                <a:effectLst/>
                <a:latin typeface="MathJax_Main"/>
              </a:rPr>
              <a:t>3Ω</a:t>
            </a:r>
            <a:r>
              <a:rPr kumimoji="0" lang="en-US" altLang="en-US" sz="1600" b="0" i="0" u="none" strike="noStrike" cap="none" normalizeH="0" baseline="0" dirty="0">
                <a:ln>
                  <a:noFill/>
                </a:ln>
                <a:solidFill>
                  <a:srgbClr val="111111"/>
                </a:solidFill>
                <a:effectLst/>
                <a:latin typeface="NonBreakingSpaceOverride"/>
              </a:rPr>
              <a:t>||1Ω voltage drop and </a:t>
            </a:r>
            <a:r>
              <a:rPr kumimoji="0" lang="en-US" altLang="en-US" sz="1500" b="0" i="0" u="none" strike="noStrike" cap="none" normalizeH="0" baseline="0" dirty="0">
                <a:ln>
                  <a:noFill/>
                </a:ln>
                <a:solidFill>
                  <a:srgbClr val="111111"/>
                </a:solidFill>
                <a:effectLst/>
                <a:latin typeface="MathJax_Main"/>
              </a:rPr>
              <a:t>3Ω</a:t>
            </a:r>
            <a:r>
              <a:rPr kumimoji="0" lang="en-US" altLang="en-US" sz="1600" b="0" i="0" u="none" strike="noStrike" cap="none" normalizeH="0" baseline="0" dirty="0">
                <a:ln>
                  <a:noFill/>
                </a:ln>
                <a:solidFill>
                  <a:srgbClr val="111111"/>
                </a:solidFill>
                <a:effectLst/>
                <a:latin typeface="NonBreakingSpaceOverride"/>
              </a:rPr>
              <a:t> and </a:t>
            </a:r>
            <a:r>
              <a:rPr kumimoji="0" lang="en-US" altLang="en-US" sz="1500" b="0" i="0" u="none" strike="noStrike" cap="none" normalizeH="0" baseline="0" dirty="0">
                <a:ln>
                  <a:noFill/>
                </a:ln>
                <a:solidFill>
                  <a:srgbClr val="111111"/>
                </a:solidFill>
                <a:effectLst/>
                <a:latin typeface="MathJax_Main"/>
              </a:rPr>
              <a:t>1Ω</a:t>
            </a:r>
            <a:r>
              <a:rPr kumimoji="0" lang="en-US" altLang="en-US" sz="1600" b="0" i="0" u="none" strike="noStrike" cap="none" normalizeH="0" baseline="0" dirty="0">
                <a:ln>
                  <a:noFill/>
                </a:ln>
                <a:solidFill>
                  <a:srgbClr val="111111"/>
                </a:solidFill>
                <a:effectLst/>
                <a:latin typeface="NonBreakingSpaceOverride"/>
              </a:rPr>
              <a:t> voltage drops. So</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644659A8-0B5D-607D-C780-0541ACEF19A8}"/>
              </a:ext>
            </a:extLst>
          </p:cNvPr>
          <p:cNvSpPr/>
          <p:nvPr/>
        </p:nvSpPr>
        <p:spPr>
          <a:xfrm>
            <a:off x="4473683" y="5470591"/>
            <a:ext cx="2355132" cy="369332"/>
          </a:xfrm>
          <a:prstGeom prst="rect">
            <a:avLst/>
          </a:prstGeom>
        </p:spPr>
        <p:txBody>
          <a:bodyPr wrap="none">
            <a:spAutoFit/>
          </a:bodyPr>
          <a:lstStyle/>
          <a:p>
            <a:r>
              <a:rPr lang="en-US" altLang="en-US" dirty="0">
                <a:solidFill>
                  <a:srgbClr val="111111"/>
                </a:solidFill>
                <a:latin typeface="NonBreakingSpaceOverride"/>
              </a:rPr>
              <a:t>V</a:t>
            </a:r>
            <a:r>
              <a:rPr lang="en-US" altLang="en-US" baseline="-25000" dirty="0">
                <a:latin typeface="Times New Roman" panose="02020603050405020304" pitchFamily="18" charset="0"/>
                <a:cs typeface="Times New Roman" panose="02020603050405020304" pitchFamily="18" charset="0"/>
              </a:rPr>
              <a:t>4Ω</a:t>
            </a:r>
            <a:r>
              <a:rPr lang="el-GR" dirty="0">
                <a:solidFill>
                  <a:srgbClr val="111111"/>
                </a:solidFill>
                <a:latin typeface="MathJax_Main"/>
              </a:rPr>
              <a:t>=</a:t>
            </a:r>
            <a:r>
              <a:rPr lang="en-US" altLang="en-US" dirty="0">
                <a:solidFill>
                  <a:srgbClr val="111111"/>
                </a:solidFill>
                <a:latin typeface="NonBreakingSpaceOverride"/>
              </a:rPr>
              <a:t>V</a:t>
            </a:r>
            <a:r>
              <a:rPr lang="en-US" altLang="en-US" baseline="-25000" dirty="0">
                <a:latin typeface="Times New Roman" panose="02020603050405020304" pitchFamily="18" charset="0"/>
                <a:cs typeface="Times New Roman" panose="02020603050405020304" pitchFamily="18" charset="0"/>
              </a:rPr>
              <a:t>2Ω</a:t>
            </a:r>
            <a:r>
              <a:rPr lang="el-GR" dirty="0">
                <a:solidFill>
                  <a:srgbClr val="111111"/>
                </a:solidFill>
                <a:latin typeface="MathJax_Main"/>
              </a:rPr>
              <a:t>=</a:t>
            </a:r>
            <a:r>
              <a:rPr lang="en-US" altLang="en-US" dirty="0">
                <a:solidFill>
                  <a:srgbClr val="111111"/>
                </a:solidFill>
                <a:latin typeface="NonBreakingSpaceOverride"/>
              </a:rPr>
              <a:t>V</a:t>
            </a:r>
            <a:r>
              <a:rPr lang="en-US" altLang="en-US" baseline="-25000" dirty="0">
                <a:latin typeface="Times New Roman" panose="02020603050405020304" pitchFamily="18" charset="0"/>
                <a:cs typeface="Times New Roman" panose="02020603050405020304" pitchFamily="18" charset="0"/>
              </a:rPr>
              <a:t>2Ω||4Ω</a:t>
            </a:r>
            <a:r>
              <a:rPr lang="el-GR" dirty="0">
                <a:solidFill>
                  <a:srgbClr val="111111"/>
                </a:solidFill>
                <a:latin typeface="MathJax_Main"/>
              </a:rPr>
              <a:t>=</a:t>
            </a:r>
            <a:r>
              <a:rPr lang="en-IN" dirty="0">
                <a:solidFill>
                  <a:srgbClr val="111111"/>
                </a:solidFill>
                <a:latin typeface="MathJax_Main"/>
              </a:rPr>
              <a:t> </a:t>
            </a:r>
            <a:r>
              <a:rPr lang="el-GR" dirty="0">
                <a:solidFill>
                  <a:srgbClr val="111111"/>
                </a:solidFill>
                <a:latin typeface="MathJax_Main"/>
              </a:rPr>
              <a:t>−4</a:t>
            </a:r>
            <a:r>
              <a:rPr lang="en-IN" dirty="0">
                <a:solidFill>
                  <a:srgbClr val="111111"/>
                </a:solidFill>
                <a:latin typeface="MathJax_Math-italic"/>
              </a:rPr>
              <a:t>V</a:t>
            </a:r>
            <a:endParaRPr lang="en-IN" dirty="0"/>
          </a:p>
        </p:txBody>
      </p:sp>
      <p:sp>
        <p:nvSpPr>
          <p:cNvPr id="6" name="Rectangle 5">
            <a:extLst>
              <a:ext uri="{FF2B5EF4-FFF2-40B4-BE49-F238E27FC236}">
                <a16:creationId xmlns:a16="http://schemas.microsoft.com/office/drawing/2014/main" id="{EB35432C-5C8E-D1FA-27E9-55FF95BD06C0}"/>
              </a:ext>
            </a:extLst>
          </p:cNvPr>
          <p:cNvSpPr/>
          <p:nvPr/>
        </p:nvSpPr>
        <p:spPr>
          <a:xfrm>
            <a:off x="4198061" y="5904544"/>
            <a:ext cx="3256020" cy="369332"/>
          </a:xfrm>
          <a:prstGeom prst="rect">
            <a:avLst/>
          </a:prstGeom>
        </p:spPr>
        <p:txBody>
          <a:bodyPr wrap="none">
            <a:spAutoFit/>
          </a:bodyPr>
          <a:lstStyle/>
          <a:p>
            <a:r>
              <a:rPr lang="en-IN" dirty="0">
                <a:solidFill>
                  <a:srgbClr val="111111"/>
                </a:solidFill>
                <a:latin typeface="MathJax_Math-italic"/>
              </a:rPr>
              <a:t>V</a:t>
            </a:r>
            <a:r>
              <a:rPr lang="en-US" altLang="en-US" baseline="-25000" dirty="0">
                <a:latin typeface="Times New Roman" panose="02020603050405020304" pitchFamily="18" charset="0"/>
                <a:cs typeface="Times New Roman" panose="02020603050405020304" pitchFamily="18" charset="0"/>
              </a:rPr>
              <a:t>3Ω||1Ω</a:t>
            </a:r>
            <a:r>
              <a:rPr lang="el-GR" dirty="0">
                <a:solidFill>
                  <a:srgbClr val="111111"/>
                </a:solidFill>
                <a:latin typeface="MathJax_Main"/>
              </a:rPr>
              <a:t>=</a:t>
            </a:r>
            <a:r>
              <a:rPr lang="en-IN" dirty="0">
                <a:solidFill>
                  <a:srgbClr val="111111"/>
                </a:solidFill>
                <a:latin typeface="MathJax_Math-italic"/>
              </a:rPr>
              <a:t>V</a:t>
            </a:r>
            <a:r>
              <a:rPr lang="en-US" altLang="en-US" baseline="-25000" dirty="0">
                <a:latin typeface="Times New Roman" panose="02020603050405020304" pitchFamily="18" charset="0"/>
                <a:cs typeface="Times New Roman" panose="02020603050405020304" pitchFamily="18" charset="0"/>
              </a:rPr>
              <a:t>3Ω||1Ω</a:t>
            </a:r>
            <a:r>
              <a:rPr lang="el-GR" dirty="0">
                <a:solidFill>
                  <a:srgbClr val="111111"/>
                </a:solidFill>
                <a:latin typeface="MathJax_Main"/>
              </a:rPr>
              <a:t>=</a:t>
            </a:r>
            <a:r>
              <a:rPr lang="en-IN" dirty="0">
                <a:solidFill>
                  <a:srgbClr val="111111"/>
                </a:solidFill>
                <a:latin typeface="MathJax_Math-italic"/>
              </a:rPr>
              <a:t>V</a:t>
            </a:r>
            <a:r>
              <a:rPr lang="en-US" altLang="en-US" baseline="-25000" dirty="0">
                <a:latin typeface="Times New Roman" panose="02020603050405020304" pitchFamily="18" charset="0"/>
                <a:cs typeface="Times New Roman" panose="02020603050405020304" pitchFamily="18" charset="0"/>
              </a:rPr>
              <a:t> 3Ω||1Ω </a:t>
            </a:r>
            <a:r>
              <a:rPr lang="el-GR" dirty="0">
                <a:solidFill>
                  <a:srgbClr val="111111"/>
                </a:solidFill>
                <a:latin typeface="MathJax_Main"/>
              </a:rPr>
              <a:t>=</a:t>
            </a:r>
            <a:r>
              <a:rPr lang="en-IN" dirty="0">
                <a:solidFill>
                  <a:srgbClr val="111111"/>
                </a:solidFill>
                <a:latin typeface="MathJax_Main"/>
              </a:rPr>
              <a:t> </a:t>
            </a:r>
            <a:r>
              <a:rPr lang="el-GR" dirty="0">
                <a:solidFill>
                  <a:srgbClr val="111111"/>
                </a:solidFill>
                <a:latin typeface="MathJax_Main"/>
              </a:rPr>
              <a:t>−2.25</a:t>
            </a:r>
            <a:r>
              <a:rPr lang="en-IN" dirty="0">
                <a:solidFill>
                  <a:srgbClr val="111111"/>
                </a:solidFill>
                <a:latin typeface="MathJax_Math-italic"/>
              </a:rPr>
              <a:t>V</a:t>
            </a:r>
            <a:endParaRPr lang="en-IN" dirty="0"/>
          </a:p>
        </p:txBody>
      </p:sp>
    </p:spTree>
    <p:extLst>
      <p:ext uri="{BB962C8B-B14F-4D97-AF65-F5344CB8AC3E}">
        <p14:creationId xmlns:p14="http://schemas.microsoft.com/office/powerpoint/2010/main" val="3751057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16</a:t>
            </a:fld>
            <a:endParaRPr lang="en-US"/>
          </a:p>
        </p:txBody>
      </p:sp>
      <p:sp>
        <p:nvSpPr>
          <p:cNvPr id="2" name="Rectangle 1">
            <a:extLst>
              <a:ext uri="{FF2B5EF4-FFF2-40B4-BE49-F238E27FC236}">
                <a16:creationId xmlns:a16="http://schemas.microsoft.com/office/drawing/2014/main" id="{AEC19C21-2EB5-BE82-97C6-8AA7D3087331}"/>
              </a:ext>
            </a:extLst>
          </p:cNvPr>
          <p:cNvSpPr>
            <a:spLocks noChangeArrowheads="1"/>
          </p:cNvSpPr>
          <p:nvPr/>
        </p:nvSpPr>
        <p:spPr bwMode="auto">
          <a:xfrm>
            <a:off x="538678" y="917336"/>
            <a:ext cx="108244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1600" b="0" i="0" u="none" strike="noStrike" cap="none" normalizeH="0" baseline="0" dirty="0">
                <a:ln>
                  <a:noFill/>
                </a:ln>
                <a:solidFill>
                  <a:srgbClr val="111111"/>
                </a:solidFill>
                <a:effectLst/>
                <a:latin typeface="NonBreakingSpaceOverride"/>
              </a:rPr>
              <a:t>To find </a:t>
            </a:r>
            <a:r>
              <a:rPr lang="en-US" sz="1600" dirty="0">
                <a:latin typeface="Times New Roman" panose="02020603050405020304" pitchFamily="18" charset="0"/>
                <a:cs typeface="Times New Roman" panose="02020603050405020304" pitchFamily="18" charset="0"/>
              </a:rPr>
              <a:t>I</a:t>
            </a:r>
            <a:r>
              <a:rPr lang="en-US" altLang="en-US" sz="1600" baseline="-25000" dirty="0">
                <a:latin typeface="Times New Roman" panose="02020603050405020304" pitchFamily="18" charset="0"/>
                <a:cs typeface="Times New Roman" panose="02020603050405020304" pitchFamily="18" charset="0"/>
              </a:rPr>
              <a:t>x2 </a:t>
            </a:r>
            <a:r>
              <a:rPr kumimoji="0" lang="en-US" altLang="en-US" sz="1600" b="0" i="0" u="none" strike="noStrike" cap="none" normalizeH="0" baseline="0" dirty="0">
                <a:ln>
                  <a:noFill/>
                </a:ln>
                <a:solidFill>
                  <a:srgbClr val="111111"/>
                </a:solidFill>
                <a:effectLst/>
                <a:latin typeface="NonBreakingSpaceOverride"/>
              </a:rPr>
              <a:t> all we need is to write KCL at one of the nodes:</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8C38498E-5078-C636-89BE-3C64488FA310}"/>
              </a:ext>
            </a:extLst>
          </p:cNvPr>
          <p:cNvPicPr>
            <a:picLocks noChangeAspect="1"/>
          </p:cNvPicPr>
          <p:nvPr/>
        </p:nvPicPr>
        <p:blipFill>
          <a:blip r:embed="rId2"/>
          <a:stretch>
            <a:fillRect/>
          </a:stretch>
        </p:blipFill>
        <p:spPr>
          <a:xfrm>
            <a:off x="4039797" y="1223578"/>
            <a:ext cx="4493179" cy="2605166"/>
          </a:xfrm>
          <a:prstGeom prst="rect">
            <a:avLst/>
          </a:prstGeom>
        </p:spPr>
      </p:pic>
      <p:sp>
        <p:nvSpPr>
          <p:cNvPr id="4" name="Rectangle 3">
            <a:extLst>
              <a:ext uri="{FF2B5EF4-FFF2-40B4-BE49-F238E27FC236}">
                <a16:creationId xmlns:a16="http://schemas.microsoft.com/office/drawing/2014/main" id="{9D2D36D1-0D30-218B-3C53-0D8293E60C88}"/>
              </a:ext>
            </a:extLst>
          </p:cNvPr>
          <p:cNvSpPr/>
          <p:nvPr/>
        </p:nvSpPr>
        <p:spPr>
          <a:xfrm>
            <a:off x="4560519" y="3976064"/>
            <a:ext cx="2992692"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a:t>
            </a:r>
            <a:r>
              <a:rPr lang="en-US" altLang="en-US" baseline="-25000" dirty="0">
                <a:latin typeface="Times New Roman" panose="02020603050405020304" pitchFamily="18" charset="0"/>
                <a:cs typeface="Times New Roman" panose="02020603050405020304" pitchFamily="18" charset="0"/>
              </a:rPr>
              <a:t>x2 </a:t>
            </a:r>
            <a:r>
              <a:rPr lang="en-IN" dirty="0">
                <a:solidFill>
                  <a:srgbClr val="111111"/>
                </a:solidFill>
                <a:latin typeface="MathJax_Main"/>
              </a:rPr>
              <a:t>=</a:t>
            </a:r>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2</a:t>
            </a:r>
            <a:r>
              <a:rPr lang="en-US" altLang="en-US" baseline="-25000" dirty="0">
                <a:latin typeface="Times New Roman" panose="02020603050405020304" pitchFamily="18" charset="0"/>
                <a:cs typeface="Times New Roman" panose="02020603050405020304" pitchFamily="18" charset="0"/>
              </a:rPr>
              <a:t>Ω </a:t>
            </a:r>
            <a:r>
              <a:rPr lang="el-GR" dirty="0">
                <a:solidFill>
                  <a:srgbClr val="111111"/>
                </a:solidFill>
                <a:latin typeface="MathJax_Main"/>
              </a:rPr>
              <a:t>−</a:t>
            </a:r>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3</a:t>
            </a:r>
            <a:r>
              <a:rPr lang="en-US" altLang="en-US" baseline="-25000" dirty="0">
                <a:latin typeface="Times New Roman" panose="02020603050405020304" pitchFamily="18" charset="0"/>
                <a:cs typeface="Times New Roman" panose="02020603050405020304" pitchFamily="18" charset="0"/>
              </a:rPr>
              <a:t>Ω</a:t>
            </a:r>
            <a:endParaRPr lang="en-IN" dirty="0"/>
          </a:p>
        </p:txBody>
      </p:sp>
      <p:sp>
        <p:nvSpPr>
          <p:cNvPr id="5" name="Rectangle 4">
            <a:extLst>
              <a:ext uri="{FF2B5EF4-FFF2-40B4-BE49-F238E27FC236}">
                <a16:creationId xmlns:a16="http://schemas.microsoft.com/office/drawing/2014/main" id="{0F271630-C606-41B1-84D2-676ABA3E0269}"/>
              </a:ext>
            </a:extLst>
          </p:cNvPr>
          <p:cNvSpPr/>
          <p:nvPr/>
        </p:nvSpPr>
        <p:spPr>
          <a:xfrm>
            <a:off x="4358356" y="4455370"/>
            <a:ext cx="255390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2</a:t>
            </a:r>
            <a:r>
              <a:rPr lang="en-US" altLang="en-US" baseline="-25000" dirty="0">
                <a:latin typeface="Times New Roman" panose="02020603050405020304" pitchFamily="18" charset="0"/>
                <a:cs typeface="Times New Roman" panose="02020603050405020304" pitchFamily="18" charset="0"/>
              </a:rPr>
              <a:t>Ω </a:t>
            </a:r>
            <a:r>
              <a:rPr lang="el-GR" dirty="0">
                <a:solidFill>
                  <a:srgbClr val="111111"/>
                </a:solidFill>
                <a:latin typeface="MathJax_Main"/>
              </a:rPr>
              <a:t>=</a:t>
            </a:r>
            <a:r>
              <a:rPr lang="en-IN" dirty="0">
                <a:solidFill>
                  <a:srgbClr val="111111"/>
                </a:solidFill>
                <a:latin typeface="MathJax_Math-italic"/>
              </a:rPr>
              <a:t>V</a:t>
            </a:r>
            <a:r>
              <a:rPr lang="en-IN" baseline="-25000" dirty="0">
                <a:latin typeface="Times New Roman" panose="02020603050405020304" pitchFamily="18" charset="0"/>
                <a:cs typeface="Times New Roman" panose="02020603050405020304" pitchFamily="18" charset="0"/>
              </a:rPr>
              <a:t>2</a:t>
            </a:r>
            <a:r>
              <a:rPr lang="en-US" altLang="en-US" baseline="-25000" dirty="0">
                <a:latin typeface="Times New Roman" panose="02020603050405020304" pitchFamily="18" charset="0"/>
                <a:cs typeface="Times New Roman" panose="02020603050405020304" pitchFamily="18" charset="0"/>
              </a:rPr>
              <a:t>Ω  </a:t>
            </a:r>
            <a:r>
              <a:rPr lang="en-IN" dirty="0">
                <a:solidFill>
                  <a:srgbClr val="111111"/>
                </a:solidFill>
                <a:latin typeface="MathJax_Main"/>
              </a:rPr>
              <a:t>/2</a:t>
            </a:r>
            <a:r>
              <a:rPr lang="el-GR" dirty="0">
                <a:solidFill>
                  <a:srgbClr val="111111"/>
                </a:solidFill>
                <a:latin typeface="MathJax_Main"/>
              </a:rPr>
              <a:t>Ω=−4</a:t>
            </a:r>
            <a:r>
              <a:rPr lang="en-IN" dirty="0">
                <a:solidFill>
                  <a:srgbClr val="111111"/>
                </a:solidFill>
                <a:latin typeface="MathJax_Main"/>
              </a:rPr>
              <a:t>/</a:t>
            </a:r>
            <a:r>
              <a:rPr lang="el-GR" dirty="0">
                <a:solidFill>
                  <a:srgbClr val="111111"/>
                </a:solidFill>
                <a:latin typeface="MathJax_Main"/>
              </a:rPr>
              <a:t>2=−2</a:t>
            </a:r>
            <a:r>
              <a:rPr lang="en-IN" dirty="0">
                <a:solidFill>
                  <a:srgbClr val="111111"/>
                </a:solidFill>
                <a:latin typeface="MathJax_Math-italic"/>
              </a:rPr>
              <a:t>A</a:t>
            </a:r>
            <a:endParaRPr lang="en-IN" dirty="0"/>
          </a:p>
        </p:txBody>
      </p:sp>
      <p:sp>
        <p:nvSpPr>
          <p:cNvPr id="6" name="Rectangle 5">
            <a:extLst>
              <a:ext uri="{FF2B5EF4-FFF2-40B4-BE49-F238E27FC236}">
                <a16:creationId xmlns:a16="http://schemas.microsoft.com/office/drawing/2014/main" id="{5893DB68-62BC-15EB-C008-1403390DE570}"/>
              </a:ext>
            </a:extLst>
          </p:cNvPr>
          <p:cNvSpPr/>
          <p:nvPr/>
        </p:nvSpPr>
        <p:spPr>
          <a:xfrm>
            <a:off x="4358106" y="4972022"/>
            <a:ext cx="3195105"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3</a:t>
            </a:r>
            <a:r>
              <a:rPr lang="en-US" altLang="en-US" baseline="-25000" dirty="0">
                <a:latin typeface="Times New Roman" panose="02020603050405020304" pitchFamily="18" charset="0"/>
                <a:cs typeface="Times New Roman" panose="02020603050405020304" pitchFamily="18" charset="0"/>
              </a:rPr>
              <a:t>Ω </a:t>
            </a:r>
            <a:r>
              <a:rPr lang="el-GR" dirty="0">
                <a:solidFill>
                  <a:srgbClr val="111111"/>
                </a:solidFill>
                <a:latin typeface="MathJax_Main"/>
              </a:rPr>
              <a:t>=</a:t>
            </a:r>
            <a:r>
              <a:rPr lang="en-IN" dirty="0">
                <a:solidFill>
                  <a:srgbClr val="111111"/>
                </a:solidFill>
                <a:latin typeface="MathJax_Math-italic"/>
              </a:rPr>
              <a:t>V</a:t>
            </a:r>
            <a:r>
              <a:rPr lang="en-IN" baseline="-25000" dirty="0">
                <a:latin typeface="Times New Roman" panose="02020603050405020304" pitchFamily="18" charset="0"/>
                <a:cs typeface="Times New Roman" panose="02020603050405020304" pitchFamily="18" charset="0"/>
              </a:rPr>
              <a:t>3</a:t>
            </a:r>
            <a:r>
              <a:rPr lang="en-US" altLang="en-US" baseline="-25000" dirty="0">
                <a:latin typeface="Times New Roman" panose="02020603050405020304" pitchFamily="18" charset="0"/>
                <a:cs typeface="Times New Roman" panose="02020603050405020304" pitchFamily="18" charset="0"/>
              </a:rPr>
              <a:t>Ω  </a:t>
            </a:r>
            <a:r>
              <a:rPr lang="en-IN" dirty="0">
                <a:solidFill>
                  <a:srgbClr val="111111"/>
                </a:solidFill>
                <a:latin typeface="MathJax_Main"/>
              </a:rPr>
              <a:t>/3</a:t>
            </a:r>
            <a:r>
              <a:rPr lang="el-GR" dirty="0">
                <a:solidFill>
                  <a:srgbClr val="111111"/>
                </a:solidFill>
                <a:latin typeface="MathJax_Main"/>
              </a:rPr>
              <a:t>Ω=−</a:t>
            </a:r>
            <a:r>
              <a:rPr lang="en-IN" dirty="0">
                <a:solidFill>
                  <a:srgbClr val="111111"/>
                </a:solidFill>
                <a:latin typeface="MathJax_Main"/>
              </a:rPr>
              <a:t>2.25/3</a:t>
            </a:r>
            <a:r>
              <a:rPr lang="el-GR" dirty="0">
                <a:solidFill>
                  <a:srgbClr val="111111"/>
                </a:solidFill>
                <a:latin typeface="MathJax_Main"/>
              </a:rPr>
              <a:t>=−</a:t>
            </a:r>
            <a:r>
              <a:rPr lang="en-IN" dirty="0">
                <a:solidFill>
                  <a:srgbClr val="111111"/>
                </a:solidFill>
                <a:latin typeface="MathJax_Main"/>
              </a:rPr>
              <a:t>0.75</a:t>
            </a:r>
            <a:r>
              <a:rPr lang="en-IN" dirty="0">
                <a:solidFill>
                  <a:srgbClr val="111111"/>
                </a:solidFill>
                <a:latin typeface="MathJax_Math-italic"/>
              </a:rPr>
              <a:t>A</a:t>
            </a:r>
            <a:endParaRPr lang="en-IN" dirty="0"/>
          </a:p>
        </p:txBody>
      </p:sp>
      <p:sp>
        <p:nvSpPr>
          <p:cNvPr id="8" name="Rectangle 7">
            <a:extLst>
              <a:ext uri="{FF2B5EF4-FFF2-40B4-BE49-F238E27FC236}">
                <a16:creationId xmlns:a16="http://schemas.microsoft.com/office/drawing/2014/main" id="{FA3AC6C6-EAE5-546F-B0AC-CCA37BD2878A}"/>
              </a:ext>
            </a:extLst>
          </p:cNvPr>
          <p:cNvSpPr/>
          <p:nvPr/>
        </p:nvSpPr>
        <p:spPr>
          <a:xfrm>
            <a:off x="4891987" y="5358995"/>
            <a:ext cx="2992692"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a:t>
            </a:r>
            <a:r>
              <a:rPr lang="en-US" altLang="en-US" baseline="-25000" dirty="0">
                <a:latin typeface="Times New Roman" panose="02020603050405020304" pitchFamily="18" charset="0"/>
                <a:cs typeface="Times New Roman" panose="02020603050405020304" pitchFamily="18" charset="0"/>
              </a:rPr>
              <a:t>x2 </a:t>
            </a:r>
            <a:r>
              <a:rPr lang="en-IN" dirty="0">
                <a:solidFill>
                  <a:srgbClr val="111111"/>
                </a:solidFill>
                <a:latin typeface="MathJax_Main"/>
              </a:rPr>
              <a:t>=</a:t>
            </a:r>
            <a:r>
              <a:rPr lang="el-GR" dirty="0">
                <a:solidFill>
                  <a:srgbClr val="111111"/>
                </a:solidFill>
                <a:latin typeface="MathJax_Main"/>
              </a:rPr>
              <a:t>−</a:t>
            </a:r>
            <a:r>
              <a:rPr lang="en-IN" dirty="0">
                <a:solidFill>
                  <a:srgbClr val="111111"/>
                </a:solidFill>
                <a:latin typeface="MathJax_Main"/>
              </a:rPr>
              <a:t>1.25</a:t>
            </a:r>
            <a:r>
              <a:rPr lang="en-IN" dirty="0">
                <a:solidFill>
                  <a:srgbClr val="111111"/>
                </a:solidFill>
                <a:latin typeface="MathJax_Math-italic"/>
              </a:rPr>
              <a:t>A</a:t>
            </a:r>
            <a:endParaRPr lang="en-IN" dirty="0"/>
          </a:p>
          <a:p>
            <a:endParaRPr lang="en-IN" dirty="0"/>
          </a:p>
        </p:txBody>
      </p:sp>
      <p:grpSp>
        <p:nvGrpSpPr>
          <p:cNvPr id="10" name="Group 9">
            <a:extLst>
              <a:ext uri="{FF2B5EF4-FFF2-40B4-BE49-F238E27FC236}">
                <a16:creationId xmlns:a16="http://schemas.microsoft.com/office/drawing/2014/main" id="{0A047D9F-D6F7-6F57-FE99-31FC40627BCB}"/>
              </a:ext>
            </a:extLst>
          </p:cNvPr>
          <p:cNvGrpSpPr/>
          <p:nvPr/>
        </p:nvGrpSpPr>
        <p:grpSpPr>
          <a:xfrm>
            <a:off x="4218156" y="5912999"/>
            <a:ext cx="4184146" cy="441954"/>
            <a:chOff x="3670156" y="5531998"/>
            <a:chExt cx="3942990" cy="381212"/>
          </a:xfrm>
        </p:grpSpPr>
        <p:sp>
          <p:nvSpPr>
            <p:cNvPr id="12" name="Rectangle 11">
              <a:extLst>
                <a:ext uri="{FF2B5EF4-FFF2-40B4-BE49-F238E27FC236}">
                  <a16:creationId xmlns:a16="http://schemas.microsoft.com/office/drawing/2014/main" id="{D67BAB83-A557-4DA9-C987-7A596400FBF2}"/>
                </a:ext>
              </a:extLst>
            </p:cNvPr>
            <p:cNvSpPr/>
            <p:nvPr/>
          </p:nvSpPr>
          <p:spPr>
            <a:xfrm>
              <a:off x="3670156" y="5531998"/>
              <a:ext cx="2992692"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a:t>
              </a:r>
              <a:r>
                <a:rPr lang="en-US" altLang="en-US" baseline="-25000" dirty="0">
                  <a:latin typeface="Times New Roman" panose="02020603050405020304" pitchFamily="18" charset="0"/>
                  <a:cs typeface="Times New Roman" panose="02020603050405020304" pitchFamily="18" charset="0"/>
                </a:rPr>
                <a:t>x </a:t>
              </a:r>
              <a:r>
                <a:rPr lang="en-IN" dirty="0">
                  <a:solidFill>
                    <a:srgbClr val="111111"/>
                  </a:solidFill>
                  <a:latin typeface="MathJax_Main"/>
                </a:rPr>
                <a:t>=</a:t>
              </a:r>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x1</a:t>
              </a:r>
              <a:r>
                <a:rPr lang="en-US" altLang="en-US" baseline="-25000" dirty="0">
                  <a:latin typeface="Times New Roman" panose="02020603050405020304" pitchFamily="18" charset="0"/>
                  <a:cs typeface="Times New Roman" panose="02020603050405020304" pitchFamily="18" charset="0"/>
                </a:rPr>
                <a:t> </a:t>
              </a:r>
              <a:r>
                <a:rPr lang="en-IN" altLang="en-US" dirty="0">
                  <a:solidFill>
                    <a:srgbClr val="111111"/>
                  </a:solidFill>
                  <a:latin typeface="MathJax_Main"/>
                </a:rPr>
                <a:t>+</a:t>
              </a:r>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2x   </a:t>
              </a:r>
              <a:endParaRPr lang="en-IN" dirty="0"/>
            </a:p>
          </p:txBody>
        </p:sp>
        <p:sp>
          <p:nvSpPr>
            <p:cNvPr id="13" name="Rectangle 12">
              <a:extLst>
                <a:ext uri="{FF2B5EF4-FFF2-40B4-BE49-F238E27FC236}">
                  <a16:creationId xmlns:a16="http://schemas.microsoft.com/office/drawing/2014/main" id="{4D989E00-8D0F-0228-57DB-E936ADBA2439}"/>
                </a:ext>
              </a:extLst>
            </p:cNvPr>
            <p:cNvSpPr/>
            <p:nvPr/>
          </p:nvSpPr>
          <p:spPr>
            <a:xfrm>
              <a:off x="4797468" y="5543878"/>
              <a:ext cx="2815678" cy="369332"/>
            </a:xfrm>
            <a:prstGeom prst="rect">
              <a:avLst/>
            </a:prstGeom>
          </p:spPr>
          <p:txBody>
            <a:bodyPr wrap="square">
              <a:spAutoFit/>
            </a:bodyPr>
            <a:lstStyle/>
            <a:p>
              <a:r>
                <a:rPr lang="en-IN" dirty="0">
                  <a:solidFill>
                    <a:srgbClr val="111111"/>
                  </a:solidFill>
                  <a:latin typeface="MathJax_Main"/>
                </a:rPr>
                <a:t>=2.083−1.25=0.8333</a:t>
              </a:r>
              <a:r>
                <a:rPr lang="en-IN" dirty="0">
                  <a:solidFill>
                    <a:srgbClr val="111111"/>
                  </a:solidFill>
                  <a:latin typeface="MathJax_Math-italic"/>
                </a:rPr>
                <a:t>A</a:t>
              </a:r>
              <a:endParaRPr lang="en-IN" dirty="0"/>
            </a:p>
          </p:txBody>
        </p:sp>
      </p:grpSp>
      <p:sp>
        <p:nvSpPr>
          <p:cNvPr id="14" name="Rectangle 13">
            <a:extLst>
              <a:ext uri="{FF2B5EF4-FFF2-40B4-BE49-F238E27FC236}">
                <a16:creationId xmlns:a16="http://schemas.microsoft.com/office/drawing/2014/main" id="{242D034B-C9C1-EF38-0AC1-B6391ABAECB8}"/>
              </a:ext>
            </a:extLst>
          </p:cNvPr>
          <p:cNvSpPr>
            <a:spLocks noChangeArrowheads="1"/>
          </p:cNvSpPr>
          <p:nvPr/>
        </p:nvSpPr>
        <p:spPr bwMode="auto">
          <a:xfrm>
            <a:off x="1012555" y="5926772"/>
            <a:ext cx="29649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1600" b="0" i="0" u="none" strike="noStrike" cap="none" normalizeH="0" baseline="0" dirty="0">
                <a:ln>
                  <a:noFill/>
                </a:ln>
                <a:solidFill>
                  <a:srgbClr val="111111"/>
                </a:solidFill>
                <a:effectLst/>
                <a:latin typeface="NonBreakingSpaceOverride"/>
              </a:rPr>
              <a:t>Therefore, Using Superposition,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340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586038" y="3247187"/>
            <a:ext cx="6557962" cy="553998"/>
          </a:xfrm>
          <a:prstGeom prst="rect">
            <a:avLst/>
          </a:prstGeom>
          <a:noFill/>
        </p:spPr>
        <p:txBody>
          <a:bodyPr wrap="square" rtlCol="0">
            <a:spAutoFit/>
          </a:bodyPr>
          <a:lstStyle/>
          <a:p>
            <a:pPr algn="ctr"/>
            <a:r>
              <a:rPr lang="en-IN" sz="3000" dirty="0">
                <a:solidFill>
                  <a:srgbClr val="002060"/>
                </a:solidFill>
                <a:latin typeface="Times New Roman" panose="02020603050405020304" pitchFamily="18" charset="0"/>
                <a:cs typeface="Times New Roman" panose="02020603050405020304" pitchFamily="18" charset="0"/>
              </a:rPr>
              <a:t>THANK YOU</a:t>
            </a:r>
          </a:p>
        </p:txBody>
      </p:sp>
      <p:sp>
        <p:nvSpPr>
          <p:cNvPr id="10" name="Footer Placeholder 9">
            <a:extLst>
              <a:ext uri="{FF2B5EF4-FFF2-40B4-BE49-F238E27FC236}">
                <a16:creationId xmlns:a16="http://schemas.microsoft.com/office/drawing/2014/main" id="{97E5F167-CBCD-DACD-543E-993E67DB43CF}"/>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6409F930-4FBB-E894-967A-ABE2C1F32753}"/>
              </a:ext>
            </a:extLst>
          </p:cNvPr>
          <p:cNvSpPr>
            <a:spLocks noGrp="1"/>
          </p:cNvSpPr>
          <p:nvPr>
            <p:ph type="sldNum" sz="quarter" idx="12"/>
          </p:nvPr>
        </p:nvSpPr>
        <p:spPr/>
        <p:txBody>
          <a:bodyPr/>
          <a:lstStyle/>
          <a:p>
            <a:fld id="{3A98EE3D-8CD1-4C3F-BD1C-C98C9596463C}" type="slidenum">
              <a:rPr lang="en-US" smtClean="0"/>
              <a:t>17</a:t>
            </a:fld>
            <a:endParaRPr lang="en-US"/>
          </a:p>
        </p:txBody>
      </p:sp>
    </p:spTree>
    <p:extLst>
      <p:ext uri="{BB962C8B-B14F-4D97-AF65-F5344CB8AC3E}">
        <p14:creationId xmlns:p14="http://schemas.microsoft.com/office/powerpoint/2010/main" val="4185844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CA3CD-620A-4E5E-A1C7-BBB18570C299}"/>
              </a:ext>
            </a:extLst>
          </p:cNvPr>
          <p:cNvSpPr>
            <a:spLocks noGrp="1"/>
          </p:cNvSpPr>
          <p:nvPr>
            <p:ph type="ctrTitle"/>
          </p:nvPr>
        </p:nvSpPr>
        <p:spPr>
          <a:xfrm>
            <a:off x="446533" y="1552397"/>
            <a:ext cx="7231784" cy="3654081"/>
          </a:xfrm>
        </p:spPr>
        <p:txBody>
          <a:bodyPr anchor="ctr">
            <a:normAutofit/>
          </a:bodyPr>
          <a:lstStyle/>
          <a:p>
            <a:r>
              <a:rPr lang="en-US" sz="5400" dirty="0">
                <a:solidFill>
                  <a:schemeClr val="tx2"/>
                </a:solidFill>
              </a:rPr>
              <a:t>Session outcome</a:t>
            </a:r>
          </a:p>
        </p:txBody>
      </p:sp>
      <p:sp>
        <p:nvSpPr>
          <p:cNvPr id="3" name="Subtitle 2">
            <a:extLst>
              <a:ext uri="{FF2B5EF4-FFF2-40B4-BE49-F238E27FC236}">
                <a16:creationId xmlns:a16="http://schemas.microsoft.com/office/drawing/2014/main" id="{380BEE3A-B36C-4174-A295-3E5F260225DE}"/>
              </a:ext>
            </a:extLst>
          </p:cNvPr>
          <p:cNvSpPr>
            <a:spLocks noGrp="1"/>
          </p:cNvSpPr>
          <p:nvPr>
            <p:ph type="subTitle" idx="1"/>
          </p:nvPr>
        </p:nvSpPr>
        <p:spPr>
          <a:xfrm>
            <a:off x="7678317" y="1552397"/>
            <a:ext cx="4062129" cy="3654082"/>
          </a:xfrm>
        </p:spPr>
        <p:txBody>
          <a:bodyPr anchor="ctr">
            <a:normAutofit/>
          </a:bodyPr>
          <a:lstStyle/>
          <a:p>
            <a:r>
              <a:rPr lang="en-US" sz="2800" dirty="0">
                <a:solidFill>
                  <a:srgbClr val="0070C0"/>
                </a:solidFill>
                <a:latin typeface="Agency FB" panose="020B0503020202020204" pitchFamily="34" charset="0"/>
              </a:rPr>
              <a:t>“</a:t>
            </a:r>
            <a:r>
              <a:rPr lang="en-IN" sz="2300" dirty="0"/>
              <a:t>Analyse DC circuit using superposition theorem</a:t>
            </a:r>
            <a:r>
              <a:rPr lang="en-US" sz="2800" dirty="0">
                <a:solidFill>
                  <a:srgbClr val="0070C0"/>
                </a:solidFill>
                <a:latin typeface="Agency FB" panose="020B0503020202020204" pitchFamily="34" charset="0"/>
              </a:rPr>
              <a:t>”</a:t>
            </a:r>
          </a:p>
        </p:txBody>
      </p:sp>
      <p:sp>
        <p:nvSpPr>
          <p:cNvPr id="10" name="Rectangle 9">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 name="Footer Placeholder 12">
            <a:extLst>
              <a:ext uri="{FF2B5EF4-FFF2-40B4-BE49-F238E27FC236}">
                <a16:creationId xmlns:a16="http://schemas.microsoft.com/office/drawing/2014/main" id="{FA5C7F33-64C7-282B-E03B-CF572D454C36}"/>
              </a:ext>
            </a:extLst>
          </p:cNvPr>
          <p:cNvSpPr>
            <a:spLocks noGrp="1"/>
          </p:cNvSpPr>
          <p:nvPr>
            <p:ph type="ftr" sz="quarter" idx="11"/>
          </p:nvPr>
        </p:nvSpPr>
        <p:spPr>
          <a:xfrm>
            <a:off x="581190" y="6435453"/>
            <a:ext cx="4214092" cy="365125"/>
          </a:xfrm>
        </p:spPr>
        <p:txBody>
          <a:bodyPr/>
          <a:lstStyle/>
          <a:p>
            <a:r>
              <a:rPr lang="en-US" sz="1200" dirty="0"/>
              <a:t>Electrical &amp; Electronics System EE1002</a:t>
            </a:r>
          </a:p>
        </p:txBody>
      </p:sp>
      <p:sp>
        <p:nvSpPr>
          <p:cNvPr id="15" name="Slide Number Placeholder 14">
            <a:extLst>
              <a:ext uri="{FF2B5EF4-FFF2-40B4-BE49-F238E27FC236}">
                <a16:creationId xmlns:a16="http://schemas.microsoft.com/office/drawing/2014/main" id="{84BC8760-023A-DFC0-F205-043DD70BEA58}"/>
              </a:ext>
            </a:extLst>
          </p:cNvPr>
          <p:cNvSpPr>
            <a:spLocks noGrp="1"/>
          </p:cNvSpPr>
          <p:nvPr>
            <p:ph type="sldNum" sz="quarter" idx="12"/>
          </p:nvPr>
        </p:nvSpPr>
        <p:spPr/>
        <p:txBody>
          <a:bodyPr/>
          <a:lstStyle/>
          <a:p>
            <a:fld id="{3A98EE3D-8CD1-4C3F-BD1C-C98C9596463C}" type="slidenum">
              <a:rPr lang="en-US" smtClean="0"/>
              <a:t>2</a:t>
            </a:fld>
            <a:endParaRPr lang="en-US"/>
          </a:p>
        </p:txBody>
      </p:sp>
    </p:spTree>
    <p:extLst>
      <p:ext uri="{BB962C8B-B14F-4D97-AF65-F5344CB8AC3E}">
        <p14:creationId xmlns:p14="http://schemas.microsoft.com/office/powerpoint/2010/main" val="28625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D9C19C-F167-478B-A009-173298A37173}"/>
              </a:ext>
            </a:extLst>
          </p:cNvPr>
          <p:cNvSpPr>
            <a:spLocks noGrp="1"/>
          </p:cNvSpPr>
          <p:nvPr>
            <p:ph type="ctrTitle"/>
          </p:nvPr>
        </p:nvSpPr>
        <p:spPr>
          <a:xfrm>
            <a:off x="4449960" y="1507414"/>
            <a:ext cx="7295507" cy="3703320"/>
          </a:xfrm>
        </p:spPr>
        <p:txBody>
          <a:bodyPr anchor="ctr">
            <a:normAutofit/>
          </a:bodyPr>
          <a:lstStyle/>
          <a:p>
            <a:r>
              <a:rPr lang="en-US" sz="4800" dirty="0"/>
              <a:t>Assessment </a:t>
            </a:r>
            <a:r>
              <a:rPr lang="en-US" sz="4800" dirty="0" err="1"/>
              <a:t>criteria’S</a:t>
            </a:r>
            <a:endParaRPr lang="en-US" sz="4800" dirty="0"/>
          </a:p>
        </p:txBody>
      </p:sp>
      <p:sp>
        <p:nvSpPr>
          <p:cNvPr id="3" name="Subtitle 2">
            <a:extLst>
              <a:ext uri="{FF2B5EF4-FFF2-40B4-BE49-F238E27FC236}">
                <a16:creationId xmlns:a16="http://schemas.microsoft.com/office/drawing/2014/main" id="{42A46D13-953B-48DB-B76E-3A56454FB0B4}"/>
              </a:ext>
            </a:extLst>
          </p:cNvPr>
          <p:cNvSpPr>
            <a:spLocks noGrp="1"/>
          </p:cNvSpPr>
          <p:nvPr>
            <p:ph type="subTitle" idx="1"/>
          </p:nvPr>
        </p:nvSpPr>
        <p:spPr>
          <a:xfrm>
            <a:off x="444343" y="1507414"/>
            <a:ext cx="3405762" cy="3703320"/>
          </a:xfrm>
          <a:ln w="57150">
            <a:noFill/>
          </a:ln>
        </p:spPr>
        <p:txBody>
          <a:bodyPr anchor="ctr">
            <a:normAutofit/>
          </a:bodyPr>
          <a:lstStyle/>
          <a:p>
            <a:r>
              <a:rPr lang="en-US" dirty="0">
                <a:solidFill>
                  <a:schemeClr val="tx2"/>
                </a:solidFill>
                <a:highlight>
                  <a:srgbClr val="FFFF00"/>
                </a:highlight>
              </a:rPr>
              <a:t>Assignment                    </a:t>
            </a:r>
          </a:p>
          <a:p>
            <a:r>
              <a:rPr lang="en-US" dirty="0">
                <a:solidFill>
                  <a:schemeClr val="tx2"/>
                </a:solidFill>
                <a:highlight>
                  <a:srgbClr val="FFFF00"/>
                </a:highlight>
              </a:rPr>
              <a:t>quiz                 </a:t>
            </a:r>
          </a:p>
          <a:p>
            <a:r>
              <a:rPr lang="en-US" dirty="0">
                <a:solidFill>
                  <a:schemeClr val="tx2"/>
                </a:solidFill>
                <a:highlight>
                  <a:srgbClr val="FFFF00"/>
                </a:highlight>
              </a:rPr>
              <a:t>mid term examination</a:t>
            </a:r>
          </a:p>
          <a:p>
            <a:r>
              <a:rPr lang="en-US" dirty="0">
                <a:solidFill>
                  <a:schemeClr val="tx2"/>
                </a:solidFill>
                <a:highlight>
                  <a:srgbClr val="FFFF00"/>
                </a:highlight>
              </a:rPr>
              <a:t>END TERM EXAMINATION                 </a:t>
            </a:r>
          </a:p>
        </p:txBody>
      </p:sp>
      <p:sp>
        <p:nvSpPr>
          <p:cNvPr id="10" name="Rectangle 9">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sp>
      <p:sp>
        <p:nvSpPr>
          <p:cNvPr id="13" name="Footer Placeholder 12">
            <a:extLst>
              <a:ext uri="{FF2B5EF4-FFF2-40B4-BE49-F238E27FC236}">
                <a16:creationId xmlns:a16="http://schemas.microsoft.com/office/drawing/2014/main" id="{9D26CE06-F19E-0ECF-18B4-7CF4A4B9E7E7}"/>
              </a:ext>
            </a:extLst>
          </p:cNvPr>
          <p:cNvSpPr>
            <a:spLocks noGrp="1"/>
          </p:cNvSpPr>
          <p:nvPr>
            <p:ph type="ftr" sz="quarter" idx="11"/>
          </p:nvPr>
        </p:nvSpPr>
        <p:spPr/>
        <p:txBody>
          <a:bodyPr/>
          <a:lstStyle/>
          <a:p>
            <a:r>
              <a:rPr lang="en-US"/>
              <a:t>Electrical &amp; Electronics System EE1002</a:t>
            </a:r>
          </a:p>
        </p:txBody>
      </p:sp>
      <p:sp>
        <p:nvSpPr>
          <p:cNvPr id="15" name="Slide Number Placeholder 14">
            <a:extLst>
              <a:ext uri="{FF2B5EF4-FFF2-40B4-BE49-F238E27FC236}">
                <a16:creationId xmlns:a16="http://schemas.microsoft.com/office/drawing/2014/main" id="{43B9030F-934C-E420-6E68-E24792F30E47}"/>
              </a:ext>
            </a:extLst>
          </p:cNvPr>
          <p:cNvSpPr>
            <a:spLocks noGrp="1"/>
          </p:cNvSpPr>
          <p:nvPr>
            <p:ph type="sldNum" sz="quarter" idx="12"/>
          </p:nvPr>
        </p:nvSpPr>
        <p:spPr/>
        <p:txBody>
          <a:bodyPr/>
          <a:lstStyle/>
          <a:p>
            <a:fld id="{3A98EE3D-8CD1-4C3F-BD1C-C98C9596463C}" type="slidenum">
              <a:rPr lang="en-US" smtClean="0"/>
              <a:t>3</a:t>
            </a:fld>
            <a:endParaRPr lang="en-US"/>
          </a:p>
        </p:txBody>
      </p:sp>
    </p:spTree>
    <p:extLst>
      <p:ext uri="{BB962C8B-B14F-4D97-AF65-F5344CB8AC3E}">
        <p14:creationId xmlns:p14="http://schemas.microsoft.com/office/powerpoint/2010/main" val="240547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4DE6CB5B-B042-42CC-BDF4-44EECFD503B3}"/>
              </a:ext>
            </a:extLst>
          </p:cNvPr>
          <p:cNvPicPr>
            <a:picLocks noChangeAspect="1"/>
          </p:cNvPicPr>
          <p:nvPr/>
        </p:nvPicPr>
        <p:blipFill rotWithShape="1">
          <a:blip r:embed="rId2"/>
          <a:srcRect/>
          <a:stretch/>
        </p:blipFill>
        <p:spPr>
          <a:xfrm>
            <a:off x="-2" y="10"/>
            <a:ext cx="12192002" cy="6857990"/>
          </a:xfrm>
          <a:prstGeom prst="rect">
            <a:avLst/>
          </a:prstGeom>
        </p:spPr>
      </p:pic>
      <p:sp>
        <p:nvSpPr>
          <p:cNvPr id="40" name="Rectangle 39">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397938"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37374"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7EC7A8-5BE3-42D7-8870-1FF9B4A28476}"/>
              </a:ext>
            </a:extLst>
          </p:cNvPr>
          <p:cNvSpPr>
            <a:spLocks noGrp="1"/>
          </p:cNvSpPr>
          <p:nvPr>
            <p:ph type="ctrTitle"/>
          </p:nvPr>
        </p:nvSpPr>
        <p:spPr>
          <a:xfrm>
            <a:off x="5989834" y="643467"/>
            <a:ext cx="5558701" cy="3589486"/>
          </a:xfrm>
        </p:spPr>
        <p:txBody>
          <a:bodyPr anchor="t">
            <a:normAutofit/>
          </a:bodyPr>
          <a:lstStyle/>
          <a:p>
            <a:pPr algn="r"/>
            <a:r>
              <a:rPr lang="en-US" sz="4800" dirty="0">
                <a:solidFill>
                  <a:schemeClr val="bg1"/>
                </a:solidFill>
              </a:rPr>
              <a:t>PROGRAM OUTCOMES MAPPING WITH CO1</a:t>
            </a:r>
          </a:p>
        </p:txBody>
      </p:sp>
      <p:sp>
        <p:nvSpPr>
          <p:cNvPr id="3" name="Subtitle 2">
            <a:extLst>
              <a:ext uri="{FF2B5EF4-FFF2-40B4-BE49-F238E27FC236}">
                <a16:creationId xmlns:a16="http://schemas.microsoft.com/office/drawing/2014/main" id="{A74B2096-3A76-49EC-80CD-AD470FCBDD10}"/>
              </a:ext>
            </a:extLst>
          </p:cNvPr>
          <p:cNvSpPr>
            <a:spLocks noGrp="1"/>
          </p:cNvSpPr>
          <p:nvPr>
            <p:ph type="subTitle" idx="1"/>
          </p:nvPr>
        </p:nvSpPr>
        <p:spPr>
          <a:xfrm>
            <a:off x="6099055" y="4553792"/>
            <a:ext cx="5449479" cy="1663493"/>
          </a:xfrm>
        </p:spPr>
        <p:txBody>
          <a:bodyPr anchor="b">
            <a:normAutofit/>
          </a:bodyPr>
          <a:lstStyle/>
          <a:p>
            <a:pPr algn="r">
              <a:lnSpc>
                <a:spcPct val="90000"/>
              </a:lnSpc>
            </a:pPr>
            <a:r>
              <a:rPr lang="en-US" sz="1500" b="1" dirty="0">
                <a:solidFill>
                  <a:schemeClr val="bg1"/>
                </a:solidFill>
                <a:latin typeface="Times New Roman" panose="02020603050405020304" pitchFamily="18" charset="0"/>
                <a:cs typeface="Times New Roman" panose="02020603050405020304" pitchFamily="18" charset="0"/>
              </a:rPr>
              <a:t>[PO1] </a:t>
            </a:r>
          </a:p>
          <a:p>
            <a:pPr algn="r">
              <a:lnSpc>
                <a:spcPct val="90000"/>
              </a:lnSpc>
            </a:pPr>
            <a:r>
              <a:rPr lang="en-US" sz="1500" b="1" dirty="0">
                <a:solidFill>
                  <a:schemeClr val="bg1"/>
                </a:solidFill>
                <a:latin typeface="Times New Roman" panose="02020603050405020304" pitchFamily="18" charset="0"/>
                <a:cs typeface="Times New Roman" panose="02020603050405020304" pitchFamily="18" charset="0"/>
              </a:rPr>
              <a:t>Engineering Knowledge: Apply the knowledge of mathematics, science, engineering fundamentals, and an engineering specialization to the solution of complex engineering problems.</a:t>
            </a:r>
          </a:p>
          <a:p>
            <a:pPr algn="r">
              <a:lnSpc>
                <a:spcPct val="90000"/>
              </a:lnSpc>
            </a:pPr>
            <a:endParaRPr lang="en-US" sz="1500" dirty="0">
              <a:solidFill>
                <a:schemeClr val="bg1"/>
              </a:solidFill>
            </a:endParaRPr>
          </a:p>
        </p:txBody>
      </p:sp>
      <p:sp>
        <p:nvSpPr>
          <p:cNvPr id="10" name="Footer Placeholder 9">
            <a:extLst>
              <a:ext uri="{FF2B5EF4-FFF2-40B4-BE49-F238E27FC236}">
                <a16:creationId xmlns:a16="http://schemas.microsoft.com/office/drawing/2014/main" id="{BA2A4483-2520-B1A2-1BBF-9DD215EA664C}"/>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C2951402-EBAD-00FB-DCFC-7913FA79072E}"/>
              </a:ext>
            </a:extLst>
          </p:cNvPr>
          <p:cNvSpPr>
            <a:spLocks noGrp="1"/>
          </p:cNvSpPr>
          <p:nvPr>
            <p:ph type="sldNum" sz="quarter" idx="12"/>
          </p:nvPr>
        </p:nvSpPr>
        <p:spPr/>
        <p:txBody>
          <a:bodyPr/>
          <a:lstStyle/>
          <a:p>
            <a:fld id="{3A98EE3D-8CD1-4C3F-BD1C-C98C9596463C}" type="slidenum">
              <a:rPr lang="en-US" smtClean="0"/>
              <a:t>4</a:t>
            </a:fld>
            <a:endParaRPr lang="en-US"/>
          </a:p>
        </p:txBody>
      </p:sp>
    </p:spTree>
    <p:extLst>
      <p:ext uri="{BB962C8B-B14F-4D97-AF65-F5344CB8AC3E}">
        <p14:creationId xmlns:p14="http://schemas.microsoft.com/office/powerpoint/2010/main" val="301249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ubtitle 4"/>
          <p:cNvSpPr>
            <a:spLocks noGrp="1"/>
          </p:cNvSpPr>
          <p:nvPr>
            <p:ph type="subTitle" idx="1"/>
          </p:nvPr>
        </p:nvSpPr>
        <p:spPr>
          <a:xfrm>
            <a:off x="446534" y="1066800"/>
            <a:ext cx="11298933" cy="5029200"/>
          </a:xfrm>
        </p:spPr>
        <p:txBody>
          <a:bodyPr>
            <a:normAutofit lnSpcReduction="10000"/>
          </a:bodyPr>
          <a:lstStyle/>
          <a:p>
            <a:pPr algn="ctr"/>
            <a:endParaRPr lang="en-US" sz="2200" dirty="0"/>
          </a:p>
          <a:p>
            <a:pPr algn="ctr"/>
            <a:endParaRPr lang="en-US" sz="2000" dirty="0"/>
          </a:p>
          <a:p>
            <a:pPr algn="ctr"/>
            <a:r>
              <a:rPr lang="en-IN" sz="3800" dirty="0">
                <a:latin typeface="Times New Roman" panose="02020603050405020304" pitchFamily="18" charset="0"/>
                <a:ea typeface="Calibri" panose="020F0502020204030204" pitchFamily="34" charset="0"/>
                <a:cs typeface="Times New Roman" panose="02020603050405020304" pitchFamily="18" charset="0"/>
              </a:rPr>
              <a:t>DC Network Theorems</a:t>
            </a:r>
            <a:r>
              <a:rPr lang="en-IN" sz="4400" dirty="0">
                <a:latin typeface="Times New Roman" panose="02020603050405020304" pitchFamily="18" charset="0"/>
                <a:ea typeface="Calibri" panose="020F0502020204030204" pitchFamily="34" charset="0"/>
                <a:cs typeface="Times New Roman" panose="02020603050405020304" pitchFamily="18" charset="0"/>
              </a:rPr>
              <a:t>: </a:t>
            </a:r>
          </a:p>
          <a:p>
            <a:pPr algn="ctr"/>
            <a:r>
              <a:rPr lang="en-IN" sz="4400" dirty="0">
                <a:latin typeface="Times New Roman" panose="02020603050405020304" pitchFamily="18" charset="0"/>
                <a:ea typeface="Calibri" panose="020F0502020204030204" pitchFamily="34" charset="0"/>
                <a:cs typeface="Times New Roman" panose="02020603050405020304" pitchFamily="18" charset="0"/>
              </a:rPr>
              <a:t>Superposition Theorem</a:t>
            </a:r>
            <a:endParaRPr lang="en-IN" sz="4400" dirty="0">
              <a:latin typeface="Times New Roman" panose="02020603050405020304" pitchFamily="18" charset="0"/>
              <a:cs typeface="Times New Roman" panose="02020603050405020304" pitchFamily="18" charset="0"/>
            </a:endParaRPr>
          </a:p>
          <a:p>
            <a:pPr algn="ctr"/>
            <a:endParaRPr lang="en-US" sz="4400" b="1" dirty="0"/>
          </a:p>
          <a:p>
            <a:pPr algn="ctr"/>
            <a:endParaRPr lang="en-US" sz="2800" b="1" dirty="0"/>
          </a:p>
          <a:p>
            <a:pPr algn="ctr"/>
            <a:endParaRPr lang="en-US" sz="2200" dirty="0"/>
          </a:p>
          <a:p>
            <a:pPr algn="ctr"/>
            <a:r>
              <a:rPr lang="en-US" sz="2800" dirty="0"/>
              <a:t>Lecture  No. 10</a:t>
            </a:r>
          </a:p>
        </p:txBody>
      </p:sp>
      <p:sp>
        <p:nvSpPr>
          <p:cNvPr id="10" name="Footer Placeholder 9">
            <a:extLst>
              <a:ext uri="{FF2B5EF4-FFF2-40B4-BE49-F238E27FC236}">
                <a16:creationId xmlns:a16="http://schemas.microsoft.com/office/drawing/2014/main" id="{346BD167-A1F6-0053-2933-CEC06FF8BEE4}"/>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BEEC92FF-ED24-ABCA-82F4-551405221789}"/>
              </a:ext>
            </a:extLst>
          </p:cNvPr>
          <p:cNvSpPr>
            <a:spLocks noGrp="1"/>
          </p:cNvSpPr>
          <p:nvPr>
            <p:ph type="sldNum" sz="quarter" idx="12"/>
          </p:nvPr>
        </p:nvSpPr>
        <p:spPr/>
        <p:txBody>
          <a:bodyPr/>
          <a:lstStyle/>
          <a:p>
            <a:fld id="{3A98EE3D-8CD1-4C3F-BD1C-C98C9596463C}" type="slidenum">
              <a:rPr lang="en-US" smtClean="0"/>
              <a:t>5</a:t>
            </a:fld>
            <a:endParaRPr lang="en-US"/>
          </a:p>
        </p:txBody>
      </p:sp>
    </p:spTree>
    <p:extLst>
      <p:ext uri="{BB962C8B-B14F-4D97-AF65-F5344CB8AC3E}">
        <p14:creationId xmlns:p14="http://schemas.microsoft.com/office/powerpoint/2010/main" val="104602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4024" y="5976349"/>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ontent Placeholder 2"/>
          <p:cNvSpPr txBox="1">
            <a:spLocks/>
          </p:cNvSpPr>
          <p:nvPr/>
        </p:nvSpPr>
        <p:spPr>
          <a:xfrm>
            <a:off x="1752600" y="990600"/>
            <a:ext cx="8686800" cy="5410200"/>
          </a:xfrm>
          <a:prstGeom prst="rect">
            <a:avLst/>
          </a:prstGeom>
        </p:spPr>
        <p:txBody>
          <a:bodyPr vert="horz" lIns="91440" tIns="45720" rIns="91440" bIns="45720" rtlCol="0" anchor="t">
            <a:normAutofit/>
          </a:bodyPr>
          <a:lstStyle>
            <a:lvl1pPr marL="0" indent="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3000" b="1" u="sng" dirty="0"/>
              <a:t>Contents</a:t>
            </a:r>
          </a:p>
          <a:p>
            <a:endParaRPr lang="en-US" sz="1100" dirty="0"/>
          </a:p>
          <a:p>
            <a:endParaRPr lang="en-US" sz="1000" i="1" dirty="0"/>
          </a:p>
          <a:p>
            <a:pPr defTabSz="342900"/>
            <a:r>
              <a:rPr lang="en-US" sz="2400" i="1" dirty="0"/>
              <a:t>	</a:t>
            </a:r>
            <a:r>
              <a:rPr lang="en-US" sz="2400" b="1" dirty="0"/>
              <a:t>Topic</a:t>
            </a:r>
            <a:r>
              <a:rPr lang="en-US" sz="2200" b="1" dirty="0"/>
              <a:t>:</a:t>
            </a:r>
          </a:p>
          <a:p>
            <a:endParaRPr lang="en-US" sz="2200" dirty="0"/>
          </a:p>
          <a:p>
            <a:r>
              <a:rPr lang="en-US" sz="2200" dirty="0"/>
              <a:t>		</a:t>
            </a:r>
            <a:r>
              <a:rPr lang="en-US" sz="2000" dirty="0"/>
              <a:t>1. </a:t>
            </a:r>
            <a:r>
              <a:rPr lang="en-IN" sz="2000" dirty="0">
                <a:latin typeface="Times New Roman" panose="02020603050405020304" pitchFamily="18" charset="0"/>
                <a:ea typeface="Calibri" panose="020F0502020204030204" pitchFamily="34" charset="0"/>
                <a:cs typeface="Times New Roman" panose="02020603050405020304" pitchFamily="18" charset="0"/>
              </a:rPr>
              <a:t>Superposition Theorem</a:t>
            </a:r>
            <a:endParaRPr lang="en-US" sz="2000" dirty="0"/>
          </a:p>
          <a:p>
            <a:r>
              <a:rPr lang="en-US" sz="2000" dirty="0"/>
              <a:t>		</a:t>
            </a:r>
          </a:p>
        </p:txBody>
      </p:sp>
      <p:sp>
        <p:nvSpPr>
          <p:cNvPr id="9" name="Footer Placeholder 8">
            <a:extLst>
              <a:ext uri="{FF2B5EF4-FFF2-40B4-BE49-F238E27FC236}">
                <a16:creationId xmlns:a16="http://schemas.microsoft.com/office/drawing/2014/main" id="{5104F09D-CE7B-8CAE-931F-2E00A6DFD910}"/>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D9C3BC36-B797-3306-B81A-EE108C62ACA2}"/>
              </a:ext>
            </a:extLst>
          </p:cNvPr>
          <p:cNvSpPr>
            <a:spLocks noGrp="1"/>
          </p:cNvSpPr>
          <p:nvPr>
            <p:ph type="sldNum" sz="quarter" idx="12"/>
          </p:nvPr>
        </p:nvSpPr>
        <p:spPr/>
        <p:txBody>
          <a:bodyPr/>
          <a:lstStyle/>
          <a:p>
            <a:fld id="{3A98EE3D-8CD1-4C3F-BD1C-C98C9596463C}" type="slidenum">
              <a:rPr lang="en-US" smtClean="0"/>
              <a:t>6</a:t>
            </a:fld>
            <a:endParaRPr lang="en-US"/>
          </a:p>
        </p:txBody>
      </p:sp>
    </p:spTree>
    <p:extLst>
      <p:ext uri="{BB962C8B-B14F-4D97-AF65-F5344CB8AC3E}">
        <p14:creationId xmlns:p14="http://schemas.microsoft.com/office/powerpoint/2010/main" val="2216764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ontent Placeholder 2"/>
          <p:cNvSpPr txBox="1">
            <a:spLocks/>
          </p:cNvSpPr>
          <p:nvPr/>
        </p:nvSpPr>
        <p:spPr>
          <a:xfrm>
            <a:off x="1750090" y="723900"/>
            <a:ext cx="8686800" cy="5410200"/>
          </a:xfrm>
          <a:prstGeom prst="rect">
            <a:avLst/>
          </a:prstGeom>
        </p:spPr>
        <p:txBody>
          <a:bodyPr vert="horz" lIns="91440" tIns="45720" rIns="91440" bIns="45720" rtlCol="0" anchor="t">
            <a:normAutofit/>
          </a:bodyPr>
          <a:lstStyle>
            <a:lvl1pPr marL="0" indent="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IN" sz="3200" u="sng" dirty="0">
                <a:latin typeface="Times New Roman" panose="02020603050405020304" pitchFamily="18" charset="0"/>
                <a:ea typeface="Calibri" panose="020F0502020204030204" pitchFamily="34" charset="0"/>
                <a:cs typeface="Times New Roman" panose="02020603050405020304" pitchFamily="18" charset="0"/>
              </a:rPr>
              <a:t>DC Network Theorems</a:t>
            </a:r>
            <a:endParaRPr lang="en-US" sz="1000" i="1" u="sng" dirty="0"/>
          </a:p>
          <a:p>
            <a:pPr defTabSz="342900"/>
            <a:endParaRPr lang="en-US" sz="2000" dirty="0"/>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7</a:t>
            </a:fld>
            <a:endParaRPr lang="en-US"/>
          </a:p>
        </p:txBody>
      </p:sp>
      <p:sp>
        <p:nvSpPr>
          <p:cNvPr id="2" name="Rectangle 1">
            <a:extLst>
              <a:ext uri="{FF2B5EF4-FFF2-40B4-BE49-F238E27FC236}">
                <a16:creationId xmlns:a16="http://schemas.microsoft.com/office/drawing/2014/main" id="{7D3150B7-CDC6-5302-67C7-0D6A2312E8C6}"/>
              </a:ext>
            </a:extLst>
          </p:cNvPr>
          <p:cNvSpPr/>
          <p:nvPr/>
        </p:nvSpPr>
        <p:spPr>
          <a:xfrm>
            <a:off x="1078904" y="1412156"/>
            <a:ext cx="10029172" cy="4893647"/>
          </a:xfrm>
          <a:prstGeom prst="rect">
            <a:avLst/>
          </a:prstGeom>
        </p:spPr>
        <p:txBody>
          <a:bodyPr wrap="square">
            <a:spAutoFit/>
          </a:bodyPr>
          <a:lstStyle/>
          <a:p>
            <a:pPr marL="285750" indent="-285750" algn="just">
              <a:buFont typeface="Arial" panose="020B0604020202020204" pitchFamily="34" charset="0"/>
              <a:buChar char="•"/>
            </a:pPr>
            <a:r>
              <a:rPr lang="en-IN" sz="2400" b="0" i="0" dirty="0">
                <a:solidFill>
                  <a:srgbClr val="202122"/>
                </a:solidFill>
                <a:effectLst/>
                <a:latin typeface="Times New Roman" panose="02020603050405020304" pitchFamily="18" charset="0"/>
                <a:cs typeface="Times New Roman" panose="02020603050405020304" pitchFamily="18" charset="0"/>
              </a:rPr>
              <a:t>An </a:t>
            </a:r>
            <a:r>
              <a:rPr lang="en-IN" sz="2400" b="1" i="0" dirty="0">
                <a:solidFill>
                  <a:srgbClr val="202122"/>
                </a:solidFill>
                <a:effectLst/>
                <a:latin typeface="Times New Roman" panose="02020603050405020304" pitchFamily="18" charset="0"/>
                <a:cs typeface="Times New Roman" panose="02020603050405020304" pitchFamily="18" charset="0"/>
              </a:rPr>
              <a:t>electrical Circuit</a:t>
            </a:r>
            <a:r>
              <a:rPr lang="en-IN" sz="2400" b="0" i="0" dirty="0">
                <a:solidFill>
                  <a:srgbClr val="202122"/>
                </a:solidFill>
                <a:effectLst/>
                <a:latin typeface="Times New Roman" panose="02020603050405020304" pitchFamily="18" charset="0"/>
                <a:cs typeface="Times New Roman" panose="02020603050405020304" pitchFamily="18" charset="0"/>
              </a:rPr>
              <a:t> is an interconnection of </a:t>
            </a:r>
            <a:r>
              <a:rPr lang="en-IN" sz="2400" dirty="0">
                <a:solidFill>
                  <a:srgbClr val="202122"/>
                </a:solidFill>
                <a:latin typeface="Times New Roman" panose="02020603050405020304" pitchFamily="18" charset="0"/>
                <a:cs typeface="Times New Roman" panose="02020603050405020304" pitchFamily="18" charset="0"/>
                <a:hlinkClick r:id="rId2" tooltip="Electronic component"/>
              </a:rPr>
              <a:t>electrical components</a:t>
            </a:r>
            <a:r>
              <a:rPr lang="en-IN" sz="2400" dirty="0">
                <a:solidFill>
                  <a:srgbClr val="202122"/>
                </a:solidFill>
                <a:latin typeface="Times New Roman" panose="02020603050405020304" pitchFamily="18" charset="0"/>
                <a:cs typeface="Times New Roman" panose="02020603050405020304" pitchFamily="18" charset="0"/>
              </a:rPr>
              <a:t> (e.g., </a:t>
            </a:r>
            <a:r>
              <a:rPr lang="en-IN" sz="2400" dirty="0">
                <a:solidFill>
                  <a:srgbClr val="202122"/>
                </a:solidFill>
                <a:latin typeface="Times New Roman" panose="02020603050405020304" pitchFamily="18" charset="0"/>
                <a:cs typeface="Times New Roman" panose="02020603050405020304" pitchFamily="18" charset="0"/>
                <a:hlinkClick r:id="rId3" tooltip="Battery (electricity)"/>
              </a:rPr>
              <a:t>batteries</a:t>
            </a:r>
            <a:r>
              <a:rPr lang="en-IN" sz="2400" dirty="0">
                <a:solidFill>
                  <a:srgbClr val="202122"/>
                </a:solidFill>
                <a:latin typeface="Times New Roman" panose="02020603050405020304" pitchFamily="18" charset="0"/>
                <a:cs typeface="Times New Roman" panose="02020603050405020304" pitchFamily="18" charset="0"/>
              </a:rPr>
              <a:t>, </a:t>
            </a:r>
            <a:r>
              <a:rPr lang="en-IN" sz="2400" dirty="0">
                <a:solidFill>
                  <a:srgbClr val="202122"/>
                </a:solidFill>
                <a:latin typeface="Times New Roman" panose="02020603050405020304" pitchFamily="18" charset="0"/>
                <a:cs typeface="Times New Roman" panose="02020603050405020304" pitchFamily="18" charset="0"/>
                <a:hlinkClick r:id="rId4" tooltip="Resistor"/>
              </a:rPr>
              <a:t>resistors</a:t>
            </a:r>
            <a:r>
              <a:rPr lang="en-IN" sz="2400" dirty="0">
                <a:solidFill>
                  <a:srgbClr val="202122"/>
                </a:solidFill>
                <a:latin typeface="Times New Roman" panose="02020603050405020304" pitchFamily="18" charset="0"/>
                <a:cs typeface="Times New Roman" panose="02020603050405020304" pitchFamily="18" charset="0"/>
              </a:rPr>
              <a:t>, </a:t>
            </a:r>
            <a:r>
              <a:rPr lang="en-IN" sz="2400" dirty="0">
                <a:solidFill>
                  <a:srgbClr val="202122"/>
                </a:solidFill>
                <a:latin typeface="Times New Roman" panose="02020603050405020304" pitchFamily="18" charset="0"/>
                <a:cs typeface="Times New Roman" panose="02020603050405020304" pitchFamily="18" charset="0"/>
                <a:hlinkClick r:id="rId5" tooltip="Inductor"/>
              </a:rPr>
              <a:t>inductors</a:t>
            </a:r>
            <a:r>
              <a:rPr lang="en-IN" sz="2400" dirty="0">
                <a:solidFill>
                  <a:srgbClr val="202122"/>
                </a:solidFill>
                <a:latin typeface="Times New Roman" panose="02020603050405020304" pitchFamily="18" charset="0"/>
                <a:cs typeface="Times New Roman" panose="02020603050405020304" pitchFamily="18" charset="0"/>
              </a:rPr>
              <a:t>, </a:t>
            </a:r>
            <a:r>
              <a:rPr lang="en-IN" sz="2400" dirty="0">
                <a:solidFill>
                  <a:srgbClr val="202122"/>
                </a:solidFill>
                <a:latin typeface="Times New Roman" panose="02020603050405020304" pitchFamily="18" charset="0"/>
                <a:cs typeface="Times New Roman" panose="02020603050405020304" pitchFamily="18" charset="0"/>
                <a:hlinkClick r:id="rId6" tooltip="Capacitor"/>
              </a:rPr>
              <a:t>capacitors</a:t>
            </a:r>
            <a:r>
              <a:rPr lang="en-IN" sz="2400" dirty="0">
                <a:solidFill>
                  <a:srgbClr val="202122"/>
                </a:solidFill>
                <a:latin typeface="Times New Roman" panose="02020603050405020304" pitchFamily="18" charset="0"/>
                <a:cs typeface="Times New Roman" panose="02020603050405020304" pitchFamily="18" charset="0"/>
              </a:rPr>
              <a:t>, </a:t>
            </a:r>
            <a:r>
              <a:rPr lang="en-IN" sz="2400" dirty="0">
                <a:solidFill>
                  <a:srgbClr val="202122"/>
                </a:solidFill>
                <a:latin typeface="Times New Roman" panose="02020603050405020304" pitchFamily="18" charset="0"/>
                <a:cs typeface="Times New Roman" panose="02020603050405020304" pitchFamily="18" charset="0"/>
                <a:hlinkClick r:id="rId7" tooltip="Switch"/>
              </a:rPr>
              <a:t>switches</a:t>
            </a:r>
            <a:r>
              <a:rPr lang="en-IN" sz="2400" dirty="0">
                <a:solidFill>
                  <a:srgbClr val="202122"/>
                </a:solidFill>
                <a:latin typeface="Times New Roman" panose="02020603050405020304" pitchFamily="18" charset="0"/>
                <a:cs typeface="Times New Roman" panose="02020603050405020304" pitchFamily="18" charset="0"/>
              </a:rPr>
              <a:t>, </a:t>
            </a:r>
            <a:r>
              <a:rPr lang="en-IN" sz="2400" dirty="0">
                <a:solidFill>
                  <a:srgbClr val="202122"/>
                </a:solidFill>
                <a:latin typeface="Times New Roman" panose="02020603050405020304" pitchFamily="18" charset="0"/>
                <a:cs typeface="Times New Roman" panose="02020603050405020304" pitchFamily="18" charset="0"/>
                <a:hlinkClick r:id="rId8" tooltip="Transistor"/>
              </a:rPr>
              <a:t>transistors</a:t>
            </a:r>
            <a:r>
              <a:rPr lang="en-IN" sz="2400" dirty="0">
                <a:solidFill>
                  <a:srgbClr val="202122"/>
                </a:solidFill>
                <a:latin typeface="Times New Roman" panose="02020603050405020304" pitchFamily="18" charset="0"/>
                <a:cs typeface="Times New Roman" panose="02020603050405020304" pitchFamily="18" charset="0"/>
              </a:rPr>
              <a:t> and </a:t>
            </a:r>
            <a:r>
              <a:rPr lang="en-IN" sz="2400" dirty="0">
                <a:solidFill>
                  <a:srgbClr val="202122"/>
                </a:solidFill>
                <a:latin typeface="Times New Roman" panose="02020603050405020304" pitchFamily="18" charset="0"/>
                <a:cs typeface="Times New Roman" panose="02020603050405020304" pitchFamily="18" charset="0"/>
                <a:hlinkClick r:id="rId9" tooltip="Voltage source"/>
              </a:rPr>
              <a:t>voltage sources</a:t>
            </a:r>
            <a:r>
              <a:rPr lang="en-IN" sz="2400" dirty="0">
                <a:solidFill>
                  <a:srgbClr val="202122"/>
                </a:solidFill>
                <a:latin typeface="Times New Roman" panose="02020603050405020304" pitchFamily="18" charset="0"/>
                <a:cs typeface="Times New Roman" panose="02020603050405020304" pitchFamily="18" charset="0"/>
              </a:rPr>
              <a:t> &amp; </a:t>
            </a:r>
            <a:r>
              <a:rPr lang="en-IN" sz="2400" dirty="0">
                <a:solidFill>
                  <a:srgbClr val="202122"/>
                </a:solidFill>
                <a:latin typeface="Times New Roman" panose="02020603050405020304" pitchFamily="18" charset="0"/>
                <a:cs typeface="Times New Roman" panose="02020603050405020304" pitchFamily="18" charset="0"/>
                <a:hlinkClick r:id="rId10" tooltip="Current source"/>
              </a:rPr>
              <a:t>current sources</a:t>
            </a:r>
            <a:r>
              <a:rPr lang="en-IN" sz="2400" dirty="0">
                <a:solidFill>
                  <a:srgbClr val="202122"/>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IN" sz="2400" b="0" i="0" dirty="0">
                <a:solidFill>
                  <a:srgbClr val="202122"/>
                </a:solidFill>
                <a:effectLst/>
                <a:latin typeface="Times New Roman" panose="02020603050405020304" pitchFamily="18" charset="0"/>
                <a:cs typeface="Times New Roman" panose="02020603050405020304" pitchFamily="18" charset="0"/>
              </a:rPr>
              <a:t>An </a:t>
            </a:r>
            <a:r>
              <a:rPr lang="en-IN" sz="2400" dirty="0">
                <a:solidFill>
                  <a:srgbClr val="202122"/>
                </a:solidFill>
                <a:latin typeface="Times New Roman" panose="02020603050405020304" pitchFamily="18" charset="0"/>
                <a:cs typeface="Times New Roman" panose="02020603050405020304" pitchFamily="18" charset="0"/>
              </a:rPr>
              <a:t>electrical circuit is </a:t>
            </a:r>
            <a:r>
              <a:rPr lang="en-IN" sz="2400" b="0" i="0" dirty="0">
                <a:solidFill>
                  <a:srgbClr val="202122"/>
                </a:solidFill>
                <a:effectLst/>
                <a:latin typeface="Times New Roman" panose="02020603050405020304" pitchFamily="18" charset="0"/>
                <a:cs typeface="Times New Roman" panose="02020603050405020304" pitchFamily="18" charset="0"/>
              </a:rPr>
              <a:t>a network consisting of a closed loop, giving a return path for the current.</a:t>
            </a:r>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solidFill>
                  <a:srgbClr val="202122"/>
                </a:solidFill>
                <a:latin typeface="Times New Roman" panose="02020603050405020304" pitchFamily="18" charset="0"/>
                <a:cs typeface="Times New Roman" panose="02020603050405020304" pitchFamily="18" charset="0"/>
              </a:rPr>
              <a:t>Using different theorems, response of the different sources (voltage &amp; current) on the particular load of the circuit can be calculated.</a:t>
            </a:r>
          </a:p>
          <a:p>
            <a:pPr marL="285750" indent="-285750" algn="just">
              <a:buFont typeface="Arial" panose="020B0604020202020204" pitchFamily="34" charset="0"/>
              <a:buChar char="•"/>
            </a:pPr>
            <a:endParaRPr lang="en-IN" sz="2400" dirty="0">
              <a:solidFill>
                <a:srgbClr val="202122"/>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solidFill>
                  <a:srgbClr val="202122"/>
                </a:solidFill>
                <a:latin typeface="Times New Roman" panose="02020603050405020304" pitchFamily="18" charset="0"/>
                <a:cs typeface="Times New Roman" panose="02020603050405020304" pitchFamily="18" charset="0"/>
              </a:rPr>
              <a:t>These theorems are as given below,</a:t>
            </a:r>
          </a:p>
          <a:p>
            <a:pPr algn="just"/>
            <a:endParaRPr lang="en-IN" sz="2400" dirty="0">
              <a:solidFill>
                <a:srgbClr val="202122"/>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400" dirty="0">
                <a:solidFill>
                  <a:srgbClr val="202122"/>
                </a:solidFill>
                <a:latin typeface="Times New Roman" panose="02020603050405020304" pitchFamily="18" charset="0"/>
                <a:cs typeface="Times New Roman" panose="02020603050405020304" pitchFamily="18" charset="0"/>
              </a:rPr>
              <a:t>Superposition Theorem</a:t>
            </a:r>
          </a:p>
          <a:p>
            <a:pPr marL="342900" indent="-342900" algn="just">
              <a:buFont typeface="+mj-lt"/>
              <a:buAutoNum type="arabicPeriod"/>
            </a:pPr>
            <a:r>
              <a:rPr lang="en-IN" sz="2400" dirty="0">
                <a:solidFill>
                  <a:srgbClr val="202122"/>
                </a:solidFill>
                <a:latin typeface="Times New Roman" panose="02020603050405020304" pitchFamily="18" charset="0"/>
                <a:cs typeface="Times New Roman" panose="02020603050405020304" pitchFamily="18" charset="0"/>
              </a:rPr>
              <a:t>Thevenin Theorem</a:t>
            </a:r>
          </a:p>
          <a:p>
            <a:pPr marL="342900" indent="-342900" algn="just">
              <a:buFont typeface="+mj-lt"/>
              <a:buAutoNum type="arabicPeriod"/>
            </a:pPr>
            <a:r>
              <a:rPr lang="en-IN" sz="2400" dirty="0">
                <a:solidFill>
                  <a:srgbClr val="202122"/>
                </a:solidFill>
                <a:latin typeface="Times New Roman" panose="02020603050405020304" pitchFamily="18" charset="0"/>
                <a:cs typeface="Times New Roman" panose="02020603050405020304" pitchFamily="18" charset="0"/>
              </a:rPr>
              <a:t>Maximum Power Transfer Theorem</a:t>
            </a:r>
          </a:p>
        </p:txBody>
      </p:sp>
    </p:spTree>
    <p:extLst>
      <p:ext uri="{BB962C8B-B14F-4D97-AF65-F5344CB8AC3E}">
        <p14:creationId xmlns:p14="http://schemas.microsoft.com/office/powerpoint/2010/main" val="1696552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ontent Placeholder 2"/>
          <p:cNvSpPr txBox="1">
            <a:spLocks/>
          </p:cNvSpPr>
          <p:nvPr/>
        </p:nvSpPr>
        <p:spPr>
          <a:xfrm>
            <a:off x="1750090" y="723900"/>
            <a:ext cx="8686800" cy="5410200"/>
          </a:xfrm>
          <a:prstGeom prst="rect">
            <a:avLst/>
          </a:prstGeom>
        </p:spPr>
        <p:txBody>
          <a:bodyPr vert="horz" lIns="91440" tIns="45720" rIns="91440" bIns="45720" rtlCol="0" anchor="t">
            <a:normAutofit/>
          </a:bodyPr>
          <a:lstStyle>
            <a:lvl1pPr marL="0" indent="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IN" sz="3200" u="sng" dirty="0">
                <a:latin typeface="Times New Roman" panose="02020603050405020304" pitchFamily="18" charset="0"/>
                <a:ea typeface="Calibri" panose="020F0502020204030204" pitchFamily="34" charset="0"/>
                <a:cs typeface="Times New Roman" panose="02020603050405020304" pitchFamily="18" charset="0"/>
              </a:rPr>
              <a:t>Superposition Theorem</a:t>
            </a:r>
            <a:endParaRPr lang="en-US" sz="1100" u="sng" dirty="0"/>
          </a:p>
          <a:p>
            <a:endParaRPr lang="en-US" sz="1000" i="1" dirty="0"/>
          </a:p>
          <a:p>
            <a:pPr defTabSz="342900"/>
            <a:endParaRPr lang="en-US" sz="2000" dirty="0"/>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8</a:t>
            </a:fld>
            <a:endParaRPr lang="en-US"/>
          </a:p>
        </p:txBody>
      </p:sp>
      <p:sp>
        <p:nvSpPr>
          <p:cNvPr id="3" name="Rectangle 2">
            <a:extLst>
              <a:ext uri="{FF2B5EF4-FFF2-40B4-BE49-F238E27FC236}">
                <a16:creationId xmlns:a16="http://schemas.microsoft.com/office/drawing/2014/main" id="{19A2F149-D4AD-9939-9A12-9CB5BDA87AF8}"/>
              </a:ext>
            </a:extLst>
          </p:cNvPr>
          <p:cNvSpPr/>
          <p:nvPr/>
        </p:nvSpPr>
        <p:spPr>
          <a:xfrm>
            <a:off x="716071" y="1272540"/>
            <a:ext cx="10759858" cy="1323439"/>
          </a:xfrm>
          <a:prstGeom prst="rect">
            <a:avLst/>
          </a:prstGeom>
        </p:spPr>
        <p:txBody>
          <a:bodyPr wrap="square">
            <a:spAutoFit/>
          </a:bodyPr>
          <a:lstStyle/>
          <a:p>
            <a:pPr algn="just"/>
            <a:r>
              <a:rPr lang="en-IN" sz="2000" u="sng" dirty="0">
                <a:solidFill>
                  <a:srgbClr val="202122"/>
                </a:solidFill>
                <a:latin typeface="Times New Roman" panose="02020603050405020304" pitchFamily="18" charset="0"/>
                <a:cs typeface="Times New Roman" panose="02020603050405020304" pitchFamily="18" charset="0"/>
              </a:rPr>
              <a:t>Statement</a:t>
            </a:r>
            <a:r>
              <a:rPr lang="en-IN" sz="2000" dirty="0">
                <a:solidFill>
                  <a:srgbClr val="202122"/>
                </a:solidFill>
                <a:latin typeface="Times New Roman" panose="02020603050405020304" pitchFamily="18" charset="0"/>
                <a:cs typeface="Times New Roman" panose="02020603050405020304" pitchFamily="18" charset="0"/>
              </a:rPr>
              <a:t>:-  In a linear network with several independent sources, the response in a particular branch when all the sources are acting simultaneously is equal to the linear sum of individual responses calculated by taking one independent source at a time. Superposition theorem is used only in linear networks. </a:t>
            </a:r>
          </a:p>
        </p:txBody>
      </p:sp>
      <p:pic>
        <p:nvPicPr>
          <p:cNvPr id="4" name="Picture 2" descr="Super Position Theorem">
            <a:extLst>
              <a:ext uri="{FF2B5EF4-FFF2-40B4-BE49-F238E27FC236}">
                <a16:creationId xmlns:a16="http://schemas.microsoft.com/office/drawing/2014/main" id="{1DFAB120-1549-47DA-66B4-0596AE7D8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886" y="2950915"/>
            <a:ext cx="4543705" cy="33548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76B408B-E128-C5CE-7395-CDAE918FE2B5}"/>
              </a:ext>
            </a:extLst>
          </p:cNvPr>
          <p:cNvSpPr/>
          <p:nvPr/>
        </p:nvSpPr>
        <p:spPr>
          <a:xfrm>
            <a:off x="7095341" y="4309934"/>
            <a:ext cx="4767844" cy="400110"/>
          </a:xfrm>
          <a:prstGeom prst="rect">
            <a:avLst/>
          </a:prstGeom>
        </p:spPr>
        <p:txBody>
          <a:bodyPr wrap="none">
            <a:spAutoFit/>
          </a:bodyPr>
          <a:lstStyle/>
          <a:p>
            <a:r>
              <a:rPr lang="en-IN" sz="2000" dirty="0">
                <a:solidFill>
                  <a:prstClr val="black"/>
                </a:solidFill>
                <a:latin typeface="Times New Roman" panose="02020603050405020304" pitchFamily="18" charset="0"/>
                <a:cs typeface="Times New Roman" panose="02020603050405020304" pitchFamily="18" charset="0"/>
              </a:rPr>
              <a:t>Fig.1 Explanation of Superposition Theorem</a:t>
            </a:r>
          </a:p>
        </p:txBody>
      </p:sp>
      <p:sp>
        <p:nvSpPr>
          <p:cNvPr id="6" name="TextBox 5">
            <a:extLst>
              <a:ext uri="{FF2B5EF4-FFF2-40B4-BE49-F238E27FC236}">
                <a16:creationId xmlns:a16="http://schemas.microsoft.com/office/drawing/2014/main" id="{8B41FFB8-4990-A78A-4AC6-4810F1C0D008}"/>
              </a:ext>
            </a:extLst>
          </p:cNvPr>
          <p:cNvSpPr txBox="1"/>
          <p:nvPr/>
        </p:nvSpPr>
        <p:spPr>
          <a:xfrm>
            <a:off x="716071" y="2571664"/>
            <a:ext cx="10471760" cy="400110"/>
          </a:xfrm>
          <a:prstGeom prst="rect">
            <a:avLst/>
          </a:prstGeom>
          <a:noFill/>
        </p:spPr>
        <p:txBody>
          <a:bodyPr wrap="square" rtlCol="0">
            <a:spAutoFit/>
          </a:bodyPr>
          <a:lstStyle/>
          <a:p>
            <a:r>
              <a:rPr lang="en-IN" sz="2000" b="1" dirty="0">
                <a:solidFill>
                  <a:srgbClr val="FF0000"/>
                </a:solidFill>
                <a:latin typeface="Times New Roman" panose="02020603050405020304" pitchFamily="18" charset="0"/>
                <a:cs typeface="Times New Roman" panose="02020603050405020304" pitchFamily="18" charset="0"/>
              </a:rPr>
              <a:t>Problem-1</a:t>
            </a:r>
            <a:r>
              <a:rPr lang="en-IN" sz="2000" dirty="0">
                <a:solidFill>
                  <a:srgbClr val="FF0000"/>
                </a:solidFill>
                <a:latin typeface="Times New Roman" panose="02020603050405020304" pitchFamily="18" charset="0"/>
                <a:cs typeface="Times New Roman" panose="02020603050405020304" pitchFamily="18" charset="0"/>
              </a:rPr>
              <a:t>-: Find the voltage drop across the 2 ohm (R2)  resistor using superposition theorem. </a:t>
            </a:r>
          </a:p>
        </p:txBody>
      </p:sp>
    </p:spTree>
    <p:extLst>
      <p:ext uri="{BB962C8B-B14F-4D97-AF65-F5344CB8AC3E}">
        <p14:creationId xmlns:p14="http://schemas.microsoft.com/office/powerpoint/2010/main" val="3276181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9</a:t>
            </a:fld>
            <a:endParaRPr lang="en-US"/>
          </a:p>
        </p:txBody>
      </p:sp>
      <p:sp>
        <p:nvSpPr>
          <p:cNvPr id="2" name="Rectangle 1">
            <a:extLst>
              <a:ext uri="{FF2B5EF4-FFF2-40B4-BE49-F238E27FC236}">
                <a16:creationId xmlns:a16="http://schemas.microsoft.com/office/drawing/2014/main" id="{AF585998-8EDD-CCE0-41DB-072814858778}"/>
              </a:ext>
            </a:extLst>
          </p:cNvPr>
          <p:cNvSpPr/>
          <p:nvPr/>
        </p:nvSpPr>
        <p:spPr>
          <a:xfrm>
            <a:off x="568665" y="796352"/>
            <a:ext cx="10768208" cy="707886"/>
          </a:xfrm>
          <a:prstGeom prst="rect">
            <a:avLst/>
          </a:prstGeom>
        </p:spPr>
        <p:txBody>
          <a:bodyPr wrap="square">
            <a:spAutoFit/>
          </a:bodyPr>
          <a:lstStyle/>
          <a:p>
            <a:r>
              <a:rPr lang="en-IN" sz="2000" dirty="0">
                <a:solidFill>
                  <a:srgbClr val="333333"/>
                </a:solidFill>
                <a:latin typeface="Times New Roman" panose="02020603050405020304" pitchFamily="18" charset="0"/>
                <a:cs typeface="Times New Roman" panose="02020603050405020304" pitchFamily="18" charset="0"/>
              </a:rPr>
              <a:t>In the above figure, the circuit with two voltage sources is divided into two individual circuits according to this theorem’s statement. </a:t>
            </a:r>
            <a:endParaRPr lang="en-IN" sz="2000" dirty="0">
              <a:solidFill>
                <a:prstClr val="black"/>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B836175-C51A-7341-D0C4-5C55BF71BCA1}"/>
              </a:ext>
            </a:extLst>
          </p:cNvPr>
          <p:cNvSpPr/>
          <p:nvPr/>
        </p:nvSpPr>
        <p:spPr>
          <a:xfrm>
            <a:off x="568665" y="1687787"/>
            <a:ext cx="10768208" cy="1323439"/>
          </a:xfrm>
          <a:prstGeom prst="rect">
            <a:avLst/>
          </a:prstGeom>
        </p:spPr>
        <p:txBody>
          <a:bodyPr wrap="square">
            <a:spAutoFit/>
          </a:bodyPr>
          <a:lstStyle/>
          <a:p>
            <a:pPr algn="just"/>
            <a:r>
              <a:rPr lang="en-IN" sz="2000" dirty="0">
                <a:solidFill>
                  <a:srgbClr val="333333"/>
                </a:solidFill>
                <a:latin typeface="Times New Roman" panose="02020603050405020304" pitchFamily="18" charset="0"/>
                <a:cs typeface="Times New Roman" panose="02020603050405020304" pitchFamily="18" charset="0"/>
              </a:rPr>
              <a:t>In first case used only one voltage source and other voltage source is replace with their internal resistance which is </a:t>
            </a:r>
            <a:r>
              <a:rPr lang="en-IN" sz="2000" dirty="0">
                <a:solidFill>
                  <a:srgbClr val="5B9BD5"/>
                </a:solidFill>
                <a:latin typeface="Times New Roman" panose="02020603050405020304" pitchFamily="18" charset="0"/>
                <a:cs typeface="Times New Roman" panose="02020603050405020304" pitchFamily="18" charset="0"/>
              </a:rPr>
              <a:t>zero </a:t>
            </a:r>
            <a:r>
              <a:rPr lang="en-IN" sz="2000" dirty="0">
                <a:solidFill>
                  <a:srgbClr val="333333"/>
                </a:solidFill>
                <a:latin typeface="Times New Roman" panose="02020603050405020304" pitchFamily="18" charset="0"/>
                <a:cs typeface="Times New Roman" panose="02020603050405020304" pitchFamily="18" charset="0"/>
              </a:rPr>
              <a:t>in case of voltage source and </a:t>
            </a:r>
            <a:r>
              <a:rPr lang="en-IN" sz="2000" dirty="0">
                <a:solidFill>
                  <a:srgbClr val="5B9BD5"/>
                </a:solidFill>
                <a:latin typeface="Times New Roman" panose="02020603050405020304" pitchFamily="18" charset="0"/>
                <a:cs typeface="Times New Roman" panose="02020603050405020304" pitchFamily="18" charset="0"/>
              </a:rPr>
              <a:t>infinity</a:t>
            </a:r>
            <a:r>
              <a:rPr lang="en-IN" sz="2000" dirty="0">
                <a:solidFill>
                  <a:srgbClr val="333333"/>
                </a:solidFill>
                <a:latin typeface="Times New Roman" panose="02020603050405020304" pitchFamily="18" charset="0"/>
                <a:cs typeface="Times New Roman" panose="02020603050405020304" pitchFamily="18" charset="0"/>
              </a:rPr>
              <a:t> in case of current source. So voltage source is changed to </a:t>
            </a:r>
            <a:r>
              <a:rPr lang="en-IN" sz="2000" dirty="0">
                <a:solidFill>
                  <a:srgbClr val="5B9BD5"/>
                </a:solidFill>
                <a:latin typeface="Times New Roman" panose="02020603050405020304" pitchFamily="18" charset="0"/>
                <a:cs typeface="Times New Roman" panose="02020603050405020304" pitchFamily="18" charset="0"/>
              </a:rPr>
              <a:t>short circuit </a:t>
            </a:r>
            <a:r>
              <a:rPr lang="en-IN" sz="2000" dirty="0">
                <a:solidFill>
                  <a:srgbClr val="333333"/>
                </a:solidFill>
                <a:latin typeface="Times New Roman" panose="02020603050405020304" pitchFamily="18" charset="0"/>
                <a:cs typeface="Times New Roman" panose="02020603050405020304" pitchFamily="18" charset="0"/>
              </a:rPr>
              <a:t>and current source is changed by </a:t>
            </a:r>
            <a:r>
              <a:rPr lang="en-IN" sz="2000" dirty="0">
                <a:solidFill>
                  <a:srgbClr val="5B9BD5"/>
                </a:solidFill>
                <a:latin typeface="Times New Roman" panose="02020603050405020304" pitchFamily="18" charset="0"/>
                <a:cs typeface="Times New Roman" panose="02020603050405020304" pitchFamily="18" charset="0"/>
              </a:rPr>
              <a:t>open circuit</a:t>
            </a:r>
            <a:r>
              <a:rPr lang="en-IN" sz="2000" dirty="0">
                <a:solidFill>
                  <a:srgbClr val="333333"/>
                </a:solidFill>
                <a:latin typeface="Times New Roman" panose="02020603050405020304" pitchFamily="18" charset="0"/>
                <a:cs typeface="Times New Roman" panose="02020603050405020304" pitchFamily="18" charset="0"/>
              </a:rPr>
              <a:t>. And find the current in the specific branch.</a:t>
            </a:r>
            <a:endParaRPr lang="en-IN" sz="2000" dirty="0">
              <a:solidFill>
                <a:prstClr val="black"/>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68752157-8D91-8C5A-10F6-415B8649A82B}"/>
              </a:ext>
            </a:extLst>
          </p:cNvPr>
          <p:cNvGrpSpPr/>
          <p:nvPr/>
        </p:nvGrpSpPr>
        <p:grpSpPr>
          <a:xfrm>
            <a:off x="581190" y="2948554"/>
            <a:ext cx="11306828" cy="3146643"/>
            <a:chOff x="643002" y="2664435"/>
            <a:chExt cx="10292220" cy="3146643"/>
          </a:xfrm>
        </p:grpSpPr>
        <p:sp>
          <p:nvSpPr>
            <p:cNvPr id="5" name="Rectangle 4">
              <a:extLst>
                <a:ext uri="{FF2B5EF4-FFF2-40B4-BE49-F238E27FC236}">
                  <a16:creationId xmlns:a16="http://schemas.microsoft.com/office/drawing/2014/main" id="{FA8E1F7C-6860-5121-7596-1138138FD4BE}"/>
                </a:ext>
              </a:extLst>
            </p:cNvPr>
            <p:cNvSpPr/>
            <p:nvPr/>
          </p:nvSpPr>
          <p:spPr>
            <a:xfrm>
              <a:off x="2918564" y="4539638"/>
              <a:ext cx="2768251" cy="707886"/>
            </a:xfrm>
            <a:prstGeom prst="rect">
              <a:avLst/>
            </a:prstGeom>
          </p:spPr>
          <p:txBody>
            <a:bodyPr wrap="square">
              <a:spAutoFit/>
            </a:bodyPr>
            <a:lstStyle/>
            <a:p>
              <a:r>
                <a:rPr lang="en-US" altLang="en-US" sz="2000" dirty="0">
                  <a:solidFill>
                    <a:prstClr val="black"/>
                  </a:solidFill>
                  <a:latin typeface="Times New Roman" panose="02020603050405020304" pitchFamily="18" charset="0"/>
                  <a:cs typeface="Times New Roman" panose="02020603050405020304" pitchFamily="18" charset="0"/>
                </a:rPr>
                <a:t>R</a:t>
              </a:r>
              <a:r>
                <a:rPr lang="en-US" altLang="en-US" sz="2000" baseline="-25000" dirty="0">
                  <a:solidFill>
                    <a:prstClr val="black"/>
                  </a:solidFill>
                  <a:latin typeface="Times New Roman" panose="02020603050405020304" pitchFamily="18" charset="0"/>
                  <a:cs typeface="Times New Roman" panose="02020603050405020304" pitchFamily="18" charset="0"/>
                </a:rPr>
                <a:t>1eq</a:t>
              </a:r>
              <a:r>
                <a:rPr lang="en-US" altLang="en-US" sz="2000" dirty="0">
                  <a:solidFill>
                    <a:prstClr val="black"/>
                  </a:solidFill>
                  <a:latin typeface="Times New Roman" panose="02020603050405020304" pitchFamily="18" charset="0"/>
                  <a:cs typeface="Times New Roman" panose="02020603050405020304" pitchFamily="18" charset="0"/>
                </a:rPr>
                <a:t> = 2/3 + 4</a:t>
              </a:r>
              <a:endParaRPr lang="en-IN" sz="2000" dirty="0">
                <a:solidFill>
                  <a:prstClr val="black"/>
                </a:solidFill>
                <a:latin typeface="Times New Roman" panose="02020603050405020304" pitchFamily="18" charset="0"/>
                <a:cs typeface="Times New Roman" panose="02020603050405020304" pitchFamily="18" charset="0"/>
              </a:endParaRPr>
            </a:p>
            <a:p>
              <a:endParaRPr lang="en-IN" sz="2000" dirty="0">
                <a:solidFill>
                  <a:prstClr val="black"/>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53667B01-6A75-116F-7605-8CD263154D88}"/>
                </a:ext>
              </a:extLst>
            </p:cNvPr>
            <p:cNvGrpSpPr/>
            <p:nvPr/>
          </p:nvGrpSpPr>
          <p:grpSpPr>
            <a:xfrm>
              <a:off x="643002" y="2664435"/>
              <a:ext cx="10292220" cy="3146643"/>
              <a:chOff x="643002" y="2664435"/>
              <a:chExt cx="10292220" cy="3146643"/>
            </a:xfrm>
          </p:grpSpPr>
          <p:sp>
            <p:nvSpPr>
              <p:cNvPr id="8" name="TextBox 7">
                <a:extLst>
                  <a:ext uri="{FF2B5EF4-FFF2-40B4-BE49-F238E27FC236}">
                    <a16:creationId xmlns:a16="http://schemas.microsoft.com/office/drawing/2014/main" id="{BE1F33AE-2654-7955-2641-F0A23CC69F50}"/>
                  </a:ext>
                </a:extLst>
              </p:cNvPr>
              <p:cNvSpPr txBox="1"/>
              <p:nvPr/>
            </p:nvSpPr>
            <p:spPr>
              <a:xfrm>
                <a:off x="643002" y="2664435"/>
                <a:ext cx="10292219" cy="400110"/>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In First Case-: Applied only first voltage source and short circuit the second voltage source.</a:t>
                </a:r>
              </a:p>
            </p:txBody>
          </p:sp>
          <p:sp>
            <p:nvSpPr>
              <p:cNvPr id="12" name="Rectangle 11">
                <a:extLst>
                  <a:ext uri="{FF2B5EF4-FFF2-40B4-BE49-F238E27FC236}">
                    <a16:creationId xmlns:a16="http://schemas.microsoft.com/office/drawing/2014/main" id="{C71E400B-4016-29E0-22F1-BB0255A94D2E}"/>
                  </a:ext>
                </a:extLst>
              </p:cNvPr>
              <p:cNvSpPr/>
              <p:nvPr/>
            </p:nvSpPr>
            <p:spPr>
              <a:xfrm>
                <a:off x="951978" y="3033767"/>
                <a:ext cx="9983244" cy="707886"/>
              </a:xfrm>
              <a:prstGeom prst="rect">
                <a:avLst/>
              </a:prstGeom>
            </p:spPr>
            <p:txBody>
              <a:bodyPr wrap="square">
                <a:spAutoFit/>
              </a:bodyPr>
              <a:lstStyle/>
              <a:p>
                <a:r>
                  <a:rPr lang="en-US" altLang="en-US" sz="2000" dirty="0">
                    <a:solidFill>
                      <a:srgbClr val="202122"/>
                    </a:solidFill>
                    <a:latin typeface="Times New Roman" panose="02020603050405020304" pitchFamily="18" charset="0"/>
                    <a:cs typeface="Times New Roman" panose="02020603050405020304" pitchFamily="18" charset="0"/>
                  </a:rPr>
                  <a:t>R2  and R3 are connected in parallel and equivalent resistant is connected in series with the R1. </a:t>
                </a:r>
                <a:endParaRPr lang="en-IN" sz="2000" dirty="0">
                  <a:solidFill>
                    <a:srgbClr val="202122"/>
                  </a:solidFill>
                  <a:latin typeface="Times New Roman" panose="02020603050405020304" pitchFamily="18" charset="0"/>
                  <a:cs typeface="Times New Roman" panose="02020603050405020304" pitchFamily="18" charset="0"/>
                </a:endParaRPr>
              </a:p>
              <a:p>
                <a:endParaRPr lang="en-IN" sz="2000" dirty="0">
                  <a:solidFill>
                    <a:prstClr val="black"/>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77A832C0-3766-DB91-7827-9514BD608183}"/>
                  </a:ext>
                </a:extLst>
              </p:cNvPr>
              <p:cNvSpPr/>
              <p:nvPr/>
            </p:nvSpPr>
            <p:spPr>
              <a:xfrm>
                <a:off x="2918564" y="3680098"/>
                <a:ext cx="2768251" cy="707886"/>
              </a:xfrm>
              <a:prstGeom prst="rect">
                <a:avLst/>
              </a:prstGeom>
            </p:spPr>
            <p:txBody>
              <a:bodyPr wrap="square">
                <a:spAutoFit/>
              </a:bodyPr>
              <a:lstStyle/>
              <a:p>
                <a:r>
                  <a:rPr lang="en-US" altLang="en-US" sz="2000" dirty="0">
                    <a:solidFill>
                      <a:prstClr val="black"/>
                    </a:solidFill>
                    <a:latin typeface="Times New Roman" panose="02020603050405020304" pitchFamily="18" charset="0"/>
                    <a:cs typeface="Times New Roman" panose="02020603050405020304" pitchFamily="18" charset="0"/>
                  </a:rPr>
                  <a:t>R</a:t>
                </a:r>
                <a:r>
                  <a:rPr lang="en-US" altLang="en-US" sz="2000" baseline="-25000" dirty="0">
                    <a:solidFill>
                      <a:prstClr val="black"/>
                    </a:solidFill>
                    <a:latin typeface="Times New Roman" panose="02020603050405020304" pitchFamily="18" charset="0"/>
                    <a:cs typeface="Times New Roman" panose="02020603050405020304" pitchFamily="18" charset="0"/>
                  </a:rPr>
                  <a:t>1eq</a:t>
                </a:r>
                <a:r>
                  <a:rPr lang="en-US" altLang="en-US" sz="2000" dirty="0">
                    <a:solidFill>
                      <a:prstClr val="black"/>
                    </a:solidFill>
                    <a:latin typeface="Times New Roman" panose="02020603050405020304" pitchFamily="18" charset="0"/>
                    <a:cs typeface="Times New Roman" panose="02020603050405020304" pitchFamily="18" charset="0"/>
                  </a:rPr>
                  <a:t> = R</a:t>
                </a:r>
                <a:r>
                  <a:rPr lang="en-US" altLang="en-US" sz="2000" baseline="-25000" dirty="0">
                    <a:solidFill>
                      <a:prstClr val="black"/>
                    </a:solidFill>
                    <a:latin typeface="Times New Roman" panose="02020603050405020304" pitchFamily="18" charset="0"/>
                    <a:cs typeface="Times New Roman" panose="02020603050405020304" pitchFamily="18" charset="0"/>
                  </a:rPr>
                  <a:t>2</a:t>
                </a:r>
                <a:r>
                  <a:rPr lang="en-US" altLang="en-US" sz="2000" dirty="0">
                    <a:solidFill>
                      <a:prstClr val="black"/>
                    </a:solidFill>
                    <a:latin typeface="Times New Roman" panose="02020603050405020304" pitchFamily="18" charset="0"/>
                    <a:cs typeface="Times New Roman" panose="02020603050405020304" pitchFamily="18" charset="0"/>
                  </a:rPr>
                  <a:t>||R</a:t>
                </a:r>
                <a:r>
                  <a:rPr lang="en-US" altLang="en-US" sz="2000" baseline="-25000" dirty="0">
                    <a:solidFill>
                      <a:prstClr val="black"/>
                    </a:solidFill>
                    <a:latin typeface="Times New Roman" panose="02020603050405020304" pitchFamily="18" charset="0"/>
                    <a:cs typeface="Times New Roman" panose="02020603050405020304" pitchFamily="18" charset="0"/>
                  </a:rPr>
                  <a:t>3</a:t>
                </a:r>
                <a:r>
                  <a:rPr lang="en-US" altLang="en-US" sz="2000" dirty="0">
                    <a:solidFill>
                      <a:prstClr val="black"/>
                    </a:solidFill>
                    <a:latin typeface="Times New Roman" panose="02020603050405020304" pitchFamily="18" charset="0"/>
                    <a:cs typeface="Times New Roman" panose="02020603050405020304" pitchFamily="18" charset="0"/>
                  </a:rPr>
                  <a:t> + R</a:t>
                </a:r>
                <a:r>
                  <a:rPr lang="en-US" altLang="en-US" sz="2000" baseline="-25000" dirty="0">
                    <a:solidFill>
                      <a:prstClr val="black"/>
                    </a:solidFill>
                    <a:latin typeface="Times New Roman" panose="02020603050405020304" pitchFamily="18" charset="0"/>
                    <a:cs typeface="Times New Roman" panose="02020603050405020304" pitchFamily="18" charset="0"/>
                  </a:rPr>
                  <a:t>1</a:t>
                </a:r>
                <a:endParaRPr lang="en-IN" sz="2000" dirty="0">
                  <a:solidFill>
                    <a:prstClr val="black"/>
                  </a:solidFill>
                  <a:latin typeface="Times New Roman" panose="02020603050405020304" pitchFamily="18" charset="0"/>
                  <a:cs typeface="Times New Roman" panose="02020603050405020304" pitchFamily="18" charset="0"/>
                </a:endParaRPr>
              </a:p>
              <a:p>
                <a:endParaRPr lang="en-IN" sz="2000" dirty="0">
                  <a:solidFill>
                    <a:prstClr val="black"/>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A9A2E704-CC2D-7690-58FD-9A9E30FA4C29}"/>
                  </a:ext>
                </a:extLst>
              </p:cNvPr>
              <p:cNvSpPr/>
              <p:nvPr/>
            </p:nvSpPr>
            <p:spPr>
              <a:xfrm>
                <a:off x="2918564" y="4109868"/>
                <a:ext cx="2768251" cy="707886"/>
              </a:xfrm>
              <a:prstGeom prst="rect">
                <a:avLst/>
              </a:prstGeom>
            </p:spPr>
            <p:txBody>
              <a:bodyPr wrap="square">
                <a:spAutoFit/>
              </a:bodyPr>
              <a:lstStyle/>
              <a:p>
                <a:r>
                  <a:rPr lang="en-US" altLang="en-US" sz="2000" dirty="0">
                    <a:solidFill>
                      <a:prstClr val="black"/>
                    </a:solidFill>
                    <a:latin typeface="Times New Roman" panose="02020603050405020304" pitchFamily="18" charset="0"/>
                    <a:cs typeface="Times New Roman" panose="02020603050405020304" pitchFamily="18" charset="0"/>
                  </a:rPr>
                  <a:t>R</a:t>
                </a:r>
                <a:r>
                  <a:rPr lang="en-US" altLang="en-US" sz="2000" baseline="-25000" dirty="0">
                    <a:solidFill>
                      <a:prstClr val="black"/>
                    </a:solidFill>
                    <a:latin typeface="Times New Roman" panose="02020603050405020304" pitchFamily="18" charset="0"/>
                    <a:cs typeface="Times New Roman" panose="02020603050405020304" pitchFamily="18" charset="0"/>
                  </a:rPr>
                  <a:t>1eq</a:t>
                </a:r>
                <a:r>
                  <a:rPr lang="en-US" altLang="en-US" sz="2000" dirty="0">
                    <a:solidFill>
                      <a:prstClr val="black"/>
                    </a:solidFill>
                    <a:latin typeface="Times New Roman" panose="02020603050405020304" pitchFamily="18" charset="0"/>
                    <a:cs typeface="Times New Roman" panose="02020603050405020304" pitchFamily="18" charset="0"/>
                  </a:rPr>
                  <a:t> = 2||1 + 4</a:t>
                </a:r>
                <a:endParaRPr lang="en-IN" sz="2000" dirty="0">
                  <a:solidFill>
                    <a:prstClr val="black"/>
                  </a:solidFill>
                  <a:latin typeface="Times New Roman" panose="02020603050405020304" pitchFamily="18" charset="0"/>
                  <a:cs typeface="Times New Roman" panose="02020603050405020304" pitchFamily="18" charset="0"/>
                </a:endParaRPr>
              </a:p>
              <a:p>
                <a:endParaRPr lang="en-IN" sz="2000" dirty="0">
                  <a:solidFill>
                    <a:prstClr val="black"/>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41B185FA-75CF-C600-B516-46FA4967B7D1}"/>
                  </a:ext>
                </a:extLst>
              </p:cNvPr>
              <p:cNvSpPr/>
              <p:nvPr/>
            </p:nvSpPr>
            <p:spPr>
              <a:xfrm>
                <a:off x="2918564" y="5007446"/>
                <a:ext cx="2768251" cy="707886"/>
              </a:xfrm>
              <a:prstGeom prst="rect">
                <a:avLst/>
              </a:prstGeom>
            </p:spPr>
            <p:txBody>
              <a:bodyPr wrap="square">
                <a:spAutoFit/>
              </a:bodyPr>
              <a:lstStyle/>
              <a:p>
                <a:r>
                  <a:rPr lang="en-US" altLang="en-US" sz="2000" dirty="0">
                    <a:solidFill>
                      <a:prstClr val="black"/>
                    </a:solidFill>
                    <a:latin typeface="Times New Roman" panose="02020603050405020304" pitchFamily="18" charset="0"/>
                    <a:cs typeface="Times New Roman" panose="02020603050405020304" pitchFamily="18" charset="0"/>
                  </a:rPr>
                  <a:t>R</a:t>
                </a:r>
                <a:r>
                  <a:rPr lang="en-US" altLang="en-US" sz="2000" baseline="-25000" dirty="0">
                    <a:solidFill>
                      <a:prstClr val="black"/>
                    </a:solidFill>
                    <a:latin typeface="Times New Roman" panose="02020603050405020304" pitchFamily="18" charset="0"/>
                    <a:cs typeface="Times New Roman" panose="02020603050405020304" pitchFamily="18" charset="0"/>
                  </a:rPr>
                  <a:t>1eq</a:t>
                </a:r>
                <a:r>
                  <a:rPr lang="en-US" altLang="en-US" sz="2000" dirty="0">
                    <a:solidFill>
                      <a:prstClr val="black"/>
                    </a:solidFill>
                    <a:latin typeface="Times New Roman" panose="02020603050405020304" pitchFamily="18" charset="0"/>
                    <a:cs typeface="Times New Roman" panose="02020603050405020304" pitchFamily="18" charset="0"/>
                  </a:rPr>
                  <a:t> = 14/3 ohms</a:t>
                </a:r>
                <a:endParaRPr lang="en-IN" sz="2000" dirty="0">
                  <a:solidFill>
                    <a:prstClr val="black"/>
                  </a:solidFill>
                  <a:latin typeface="Times New Roman" panose="02020603050405020304" pitchFamily="18" charset="0"/>
                  <a:cs typeface="Times New Roman" panose="02020603050405020304" pitchFamily="18" charset="0"/>
                </a:endParaRPr>
              </a:p>
              <a:p>
                <a:endParaRPr lang="en-IN" sz="2000" dirty="0">
                  <a:solidFill>
                    <a:prstClr val="black"/>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F9B427D3-6333-1B3F-9F74-3A80F623F773}"/>
                  </a:ext>
                </a:extLst>
              </p:cNvPr>
              <p:cNvSpPr/>
              <p:nvPr/>
            </p:nvSpPr>
            <p:spPr>
              <a:xfrm>
                <a:off x="829454" y="5410968"/>
                <a:ext cx="8640872" cy="400110"/>
              </a:xfrm>
              <a:prstGeom prst="rect">
                <a:avLst/>
              </a:prstGeom>
            </p:spPr>
            <p:txBody>
              <a:bodyPr wrap="square">
                <a:spAutoFit/>
              </a:bodyPr>
              <a:lstStyle/>
              <a:p>
                <a:r>
                  <a:rPr lang="en-IN" altLang="en-US" sz="2000" dirty="0">
                    <a:solidFill>
                      <a:srgbClr val="333333"/>
                    </a:solidFill>
                    <a:latin typeface="Times New Roman" panose="02020603050405020304" pitchFamily="18" charset="0"/>
                    <a:cs typeface="Times New Roman" panose="02020603050405020304" pitchFamily="18" charset="0"/>
                  </a:rPr>
                  <a:t>Current with draw from the source-1 is calculated by  </a:t>
                </a:r>
                <a:r>
                  <a:rPr lang="en-IN" altLang="en-US" sz="2000" dirty="0">
                    <a:solidFill>
                      <a:prstClr val="black"/>
                    </a:solidFill>
                    <a:latin typeface="Times New Roman" panose="02020603050405020304" pitchFamily="18" charset="0"/>
                    <a:cs typeface="Times New Roman" panose="02020603050405020304" pitchFamily="18" charset="0"/>
                  </a:rPr>
                  <a:t>I</a:t>
                </a:r>
                <a:r>
                  <a:rPr lang="en-US" altLang="en-US" sz="2000" baseline="-25000" dirty="0">
                    <a:solidFill>
                      <a:prstClr val="black"/>
                    </a:solidFill>
                    <a:latin typeface="Times New Roman" panose="02020603050405020304" pitchFamily="18" charset="0"/>
                    <a:cs typeface="Times New Roman" panose="02020603050405020304" pitchFamily="18" charset="0"/>
                  </a:rPr>
                  <a:t>1</a:t>
                </a:r>
                <a:r>
                  <a:rPr lang="en-IN" altLang="en-US" sz="2000" dirty="0">
                    <a:solidFill>
                      <a:prstClr val="black"/>
                    </a:solidFill>
                    <a:latin typeface="Times New Roman" panose="02020603050405020304" pitchFamily="18" charset="0"/>
                    <a:cs typeface="Times New Roman" panose="02020603050405020304" pitchFamily="18" charset="0"/>
                  </a:rPr>
                  <a:t> =</a:t>
                </a:r>
                <a:r>
                  <a:rPr lang="en-US" altLang="en-US" sz="2000" dirty="0">
                    <a:solidFill>
                      <a:prstClr val="black"/>
                    </a:solidFill>
                    <a:latin typeface="Times New Roman" panose="02020603050405020304" pitchFamily="18" charset="0"/>
                    <a:cs typeface="Times New Roman" panose="02020603050405020304" pitchFamily="18" charset="0"/>
                  </a:rPr>
                  <a:t> V</a:t>
                </a:r>
                <a:r>
                  <a:rPr lang="en-US" altLang="en-US" sz="2000" baseline="-25000" dirty="0">
                    <a:solidFill>
                      <a:prstClr val="black"/>
                    </a:solidFill>
                    <a:latin typeface="Times New Roman" panose="02020603050405020304" pitchFamily="18" charset="0"/>
                    <a:cs typeface="Times New Roman" panose="02020603050405020304" pitchFamily="18" charset="0"/>
                  </a:rPr>
                  <a:t>1</a:t>
                </a:r>
                <a:r>
                  <a:rPr lang="en-IN" altLang="en-US" sz="2000" dirty="0">
                    <a:solidFill>
                      <a:prstClr val="black"/>
                    </a:solidFill>
                    <a:latin typeface="Times New Roman" panose="02020603050405020304" pitchFamily="18" charset="0"/>
                    <a:cs typeface="Times New Roman" panose="02020603050405020304" pitchFamily="18" charset="0"/>
                  </a:rPr>
                  <a:t> /</a:t>
                </a:r>
                <a:r>
                  <a:rPr lang="en-US" altLang="en-US" sz="2000" dirty="0">
                    <a:solidFill>
                      <a:prstClr val="black"/>
                    </a:solidFill>
                    <a:latin typeface="Times New Roman" panose="02020603050405020304" pitchFamily="18" charset="0"/>
                    <a:cs typeface="Times New Roman" panose="02020603050405020304" pitchFamily="18" charset="0"/>
                  </a:rPr>
                  <a:t> R</a:t>
                </a:r>
                <a:r>
                  <a:rPr lang="en-US" altLang="en-US" sz="2000" baseline="-25000" dirty="0">
                    <a:solidFill>
                      <a:prstClr val="black"/>
                    </a:solidFill>
                    <a:latin typeface="Times New Roman" panose="02020603050405020304" pitchFamily="18" charset="0"/>
                    <a:cs typeface="Times New Roman" panose="02020603050405020304" pitchFamily="18" charset="0"/>
                  </a:rPr>
                  <a:t>1eq</a:t>
                </a:r>
                <a:r>
                  <a:rPr lang="en-IN" altLang="en-US" sz="2000" dirty="0">
                    <a:solidFill>
                      <a:prstClr val="black"/>
                    </a:solidFill>
                    <a:latin typeface="Times New Roman" panose="02020603050405020304" pitchFamily="18" charset="0"/>
                    <a:cs typeface="Times New Roman" panose="02020603050405020304" pitchFamily="18" charset="0"/>
                  </a:rPr>
                  <a:t> = 28*3/14 = 6 Amp</a:t>
                </a:r>
                <a:endParaRPr lang="en-IN" sz="2000" dirty="0">
                  <a:solidFill>
                    <a:prstClr val="black"/>
                  </a:solidFill>
                  <a:latin typeface="Times New Roman" panose="02020603050405020304" pitchFamily="18" charset="0"/>
                  <a:cs typeface="Times New Roman" panose="02020603050405020304" pitchFamily="18" charset="0"/>
                </a:endParaRPr>
              </a:p>
            </p:txBody>
          </p:sp>
        </p:grpSp>
      </p:grpSp>
      <p:pic>
        <p:nvPicPr>
          <p:cNvPr id="17" name="Picture 16">
            <a:extLst>
              <a:ext uri="{FF2B5EF4-FFF2-40B4-BE49-F238E27FC236}">
                <a16:creationId xmlns:a16="http://schemas.microsoft.com/office/drawing/2014/main" id="{1CEB4166-90C4-2C27-1E95-123C58A65B09}"/>
              </a:ext>
            </a:extLst>
          </p:cNvPr>
          <p:cNvPicPr>
            <a:picLocks noChangeAspect="1"/>
          </p:cNvPicPr>
          <p:nvPr/>
        </p:nvPicPr>
        <p:blipFill>
          <a:blip r:embed="rId2"/>
          <a:stretch>
            <a:fillRect/>
          </a:stretch>
        </p:blipFill>
        <p:spPr>
          <a:xfrm>
            <a:off x="5952769" y="3882460"/>
            <a:ext cx="3593238" cy="1709143"/>
          </a:xfrm>
          <a:prstGeom prst="rect">
            <a:avLst/>
          </a:prstGeom>
        </p:spPr>
      </p:pic>
    </p:spTree>
    <p:extLst>
      <p:ext uri="{BB962C8B-B14F-4D97-AF65-F5344CB8AC3E}">
        <p14:creationId xmlns:p14="http://schemas.microsoft.com/office/powerpoint/2010/main" val="4183667249"/>
      </p:ext>
    </p:extLst>
  </p:cSld>
  <p:clrMapOvr>
    <a:masterClrMapping/>
  </p:clrMapOvr>
</p:sld>
</file>

<file path=ppt/theme/theme1.xml><?xml version="1.0" encoding="utf-8"?>
<a:theme xmlns:a="http://schemas.openxmlformats.org/drawingml/2006/main" name="DividendVTI">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TotalTime>
  <Words>1241</Words>
  <Application>Microsoft Office PowerPoint</Application>
  <PresentationFormat>Widescreen</PresentationFormat>
  <Paragraphs>141</Paragraphs>
  <Slides>17</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Abadi Extra Light</vt:lpstr>
      <vt:lpstr>Agency FB</vt:lpstr>
      <vt:lpstr>Arial</vt:lpstr>
      <vt:lpstr>Calibri</vt:lpstr>
      <vt:lpstr>Franklin Gothic Book</vt:lpstr>
      <vt:lpstr>Franklin Gothic Medium</vt:lpstr>
      <vt:lpstr>MathJax_Main</vt:lpstr>
      <vt:lpstr>MathJax_Math-italic</vt:lpstr>
      <vt:lpstr>NonBreakingSpaceOverride</vt:lpstr>
      <vt:lpstr>Times New Roman</vt:lpstr>
      <vt:lpstr>Wingdings 2</vt:lpstr>
      <vt:lpstr>DividendVTI</vt:lpstr>
      <vt:lpstr>   Course name: Electrical &amp; Electronics System (EE1002)</vt:lpstr>
      <vt:lpstr>Session outcome</vt:lpstr>
      <vt:lpstr>Assessment criteria’S</vt:lpstr>
      <vt:lpstr>PROGRAM OUTCOMES MAPPING WITH CO1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basic mechanical engineering</dc:title>
  <dc:creator>Ritesh Singh [MU - Jaipur]</dc:creator>
  <cp:lastModifiedBy>Vishnu Goyal [MU - Jaipur]</cp:lastModifiedBy>
  <cp:revision>108</cp:revision>
  <dcterms:created xsi:type="dcterms:W3CDTF">2020-07-26T08:21:32Z</dcterms:created>
  <dcterms:modified xsi:type="dcterms:W3CDTF">2023-08-20T06:56:39Z</dcterms:modified>
</cp:coreProperties>
</file>