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4"/>
  </p:sldMasterIdLst>
  <p:notesMasterIdLst>
    <p:notesMasterId r:id="rId13"/>
  </p:notesMasterIdLst>
  <p:sldIdLst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sh Sharma" userId="130846f55a64c9c3" providerId="LiveId" clId="{A8E9DF29-F41C-4708-B14D-7FE7A984E483}"/>
    <pc:docChg chg="delSld">
      <pc:chgData name="Vansh Sharma" userId="130846f55a64c9c3" providerId="LiveId" clId="{A8E9DF29-F41C-4708-B14D-7FE7A984E483}" dt="2025-04-12T11:04:42.158" v="0" actId="47"/>
      <pc:docMkLst>
        <pc:docMk/>
      </pc:docMkLst>
      <pc:sldChg chg="del">
        <pc:chgData name="Vansh Sharma" userId="130846f55a64c9c3" providerId="LiveId" clId="{A8E9DF29-F41C-4708-B14D-7FE7A984E483}" dt="2025-04-12T11:04:42.158" v="0" actId="47"/>
        <pc:sldMkLst>
          <pc:docMk/>
          <pc:sldMk cId="384003318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B0A12-6C66-4103-8BB9-BB4FA25162E2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50DA-9FA5-4B6B-867B-01B32AE95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73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CF50DA-9FA5-4B6B-867B-01B32AE95E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4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734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263" y="693911"/>
            <a:ext cx="11054686" cy="505908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 Junction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842" y="1620909"/>
            <a:ext cx="11232107" cy="37683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three-layer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consisting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  type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  type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79070" indent="-342900"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 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transistor,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latter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pnp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BJT-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64845" lvl="1" indent="-309880">
              <a:spcBef>
                <a:spcPts val="770"/>
              </a:spcBef>
              <a:buAutoNum type="romanLcParenR"/>
              <a:tabLst>
                <a:tab pos="665480" algn="l"/>
                <a:tab pos="36703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pnp</a:t>
            </a:r>
            <a:r>
              <a:rPr sz="3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	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npn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3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968" y="707563"/>
            <a:ext cx="11163868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 Junction</a:t>
            </a:r>
            <a:r>
              <a:rPr sz="4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800" y="1693464"/>
            <a:ext cx="6822948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2388" y="3133089"/>
            <a:ext cx="10986447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spcBef>
                <a:spcPts val="10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32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noted-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 marR="160020" indent="-401320" algn="just">
              <a:buAutoNum type="romanLcParenR"/>
              <a:tabLst>
                <a:tab pos="414020" algn="l"/>
              </a:tabLst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junction,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 indent="-401320" algn="just">
              <a:buAutoNum type="romanLcParenR"/>
              <a:tabLst>
                <a:tab pos="414020" algn="l"/>
              </a:tabLst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terminals.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7830" indent="-405765" algn="just">
              <a:buAutoNum type="romanLcParenR"/>
              <a:tabLst>
                <a:tab pos="418465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thin than</a:t>
            </a:r>
            <a:r>
              <a:rPr sz="3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1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967" y="680265"/>
            <a:ext cx="11177517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Terminals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967" y="1575724"/>
            <a:ext cx="11177517" cy="2188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44575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doped 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section one side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“emitter”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the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opposite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3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“collector”.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“base”.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86001" y="4038600"/>
            <a:ext cx="5107305" cy="2522220"/>
            <a:chOff x="762000" y="4038600"/>
            <a:chExt cx="5107305" cy="2522220"/>
          </a:xfrm>
        </p:grpSpPr>
        <p:sp>
          <p:nvSpPr>
            <p:cNvPr id="5" name="object 5"/>
            <p:cNvSpPr/>
            <p:nvPr/>
          </p:nvSpPr>
          <p:spPr>
            <a:xfrm>
              <a:off x="762000" y="4038600"/>
              <a:ext cx="3505200" cy="25222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039234" y="5315711"/>
              <a:ext cx="1830070" cy="174625"/>
            </a:xfrm>
            <a:custGeom>
              <a:avLst/>
              <a:gdLst/>
              <a:ahLst/>
              <a:cxnLst/>
              <a:rect l="l" t="t" r="r" b="b"/>
              <a:pathLst>
                <a:path w="1830070" h="174625">
                  <a:moveTo>
                    <a:pt x="146010" y="3528"/>
                  </a:moveTo>
                  <a:lnTo>
                    <a:pt x="138937" y="6222"/>
                  </a:lnTo>
                  <a:lnTo>
                    <a:pt x="0" y="95250"/>
                  </a:lnTo>
                  <a:lnTo>
                    <a:pt x="145923" y="172338"/>
                  </a:lnTo>
                  <a:lnTo>
                    <a:pt x="153163" y="174501"/>
                  </a:lnTo>
                  <a:lnTo>
                    <a:pt x="160416" y="173735"/>
                  </a:lnTo>
                  <a:lnTo>
                    <a:pt x="166836" y="170303"/>
                  </a:lnTo>
                  <a:lnTo>
                    <a:pt x="171576" y="164465"/>
                  </a:lnTo>
                  <a:lnTo>
                    <a:pt x="173739" y="157222"/>
                  </a:lnTo>
                  <a:lnTo>
                    <a:pt x="172974" y="149955"/>
                  </a:lnTo>
                  <a:lnTo>
                    <a:pt x="169541" y="143498"/>
                  </a:lnTo>
                  <a:lnTo>
                    <a:pt x="163702" y="138684"/>
                  </a:lnTo>
                  <a:lnTo>
                    <a:pt x="114466" y="112649"/>
                  </a:lnTo>
                  <a:lnTo>
                    <a:pt x="38607" y="112649"/>
                  </a:lnTo>
                  <a:lnTo>
                    <a:pt x="36956" y="74675"/>
                  </a:lnTo>
                  <a:lnTo>
                    <a:pt x="107415" y="71738"/>
                  </a:lnTo>
                  <a:lnTo>
                    <a:pt x="159512" y="38353"/>
                  </a:lnTo>
                  <a:lnTo>
                    <a:pt x="167995" y="19065"/>
                  </a:lnTo>
                  <a:lnTo>
                    <a:pt x="165226" y="12065"/>
                  </a:lnTo>
                  <a:lnTo>
                    <a:pt x="160012" y="6615"/>
                  </a:lnTo>
                  <a:lnTo>
                    <a:pt x="153320" y="3714"/>
                  </a:lnTo>
                  <a:lnTo>
                    <a:pt x="146010" y="3528"/>
                  </a:lnTo>
                  <a:close/>
                </a:path>
                <a:path w="1830070" h="174625">
                  <a:moveTo>
                    <a:pt x="107415" y="71738"/>
                  </a:moveTo>
                  <a:lnTo>
                    <a:pt x="36956" y="74675"/>
                  </a:lnTo>
                  <a:lnTo>
                    <a:pt x="38607" y="112649"/>
                  </a:lnTo>
                  <a:lnTo>
                    <a:pt x="108786" y="109728"/>
                  </a:lnTo>
                  <a:lnTo>
                    <a:pt x="48132" y="109721"/>
                  </a:lnTo>
                  <a:lnTo>
                    <a:pt x="46736" y="76834"/>
                  </a:lnTo>
                  <a:lnTo>
                    <a:pt x="99462" y="76834"/>
                  </a:lnTo>
                  <a:lnTo>
                    <a:pt x="107415" y="71738"/>
                  </a:lnTo>
                  <a:close/>
                </a:path>
                <a:path w="1830070" h="174625">
                  <a:moveTo>
                    <a:pt x="108930" y="109721"/>
                  </a:moveTo>
                  <a:lnTo>
                    <a:pt x="38607" y="112649"/>
                  </a:lnTo>
                  <a:lnTo>
                    <a:pt x="114466" y="112649"/>
                  </a:lnTo>
                  <a:lnTo>
                    <a:pt x="108930" y="109721"/>
                  </a:lnTo>
                  <a:close/>
                </a:path>
                <a:path w="1830070" h="174625">
                  <a:moveTo>
                    <a:pt x="46736" y="76834"/>
                  </a:moveTo>
                  <a:lnTo>
                    <a:pt x="48132" y="109728"/>
                  </a:lnTo>
                  <a:lnTo>
                    <a:pt x="75624" y="92110"/>
                  </a:lnTo>
                  <a:lnTo>
                    <a:pt x="46736" y="76834"/>
                  </a:lnTo>
                  <a:close/>
                </a:path>
                <a:path w="1830070" h="174625">
                  <a:moveTo>
                    <a:pt x="75624" y="92110"/>
                  </a:moveTo>
                  <a:lnTo>
                    <a:pt x="48132" y="109728"/>
                  </a:lnTo>
                  <a:lnTo>
                    <a:pt x="108930" y="109721"/>
                  </a:lnTo>
                  <a:lnTo>
                    <a:pt x="75624" y="92110"/>
                  </a:lnTo>
                  <a:close/>
                </a:path>
                <a:path w="1830070" h="174625">
                  <a:moveTo>
                    <a:pt x="1828164" y="0"/>
                  </a:moveTo>
                  <a:lnTo>
                    <a:pt x="107415" y="71738"/>
                  </a:lnTo>
                  <a:lnTo>
                    <a:pt x="75624" y="92110"/>
                  </a:lnTo>
                  <a:lnTo>
                    <a:pt x="108930" y="109721"/>
                  </a:lnTo>
                  <a:lnTo>
                    <a:pt x="1829689" y="38100"/>
                  </a:lnTo>
                  <a:lnTo>
                    <a:pt x="1828164" y="0"/>
                  </a:lnTo>
                  <a:close/>
                </a:path>
                <a:path w="1830070" h="174625">
                  <a:moveTo>
                    <a:pt x="99462" y="76834"/>
                  </a:moveTo>
                  <a:lnTo>
                    <a:pt x="46736" y="76834"/>
                  </a:lnTo>
                  <a:lnTo>
                    <a:pt x="75624" y="92110"/>
                  </a:lnTo>
                  <a:lnTo>
                    <a:pt x="99462" y="768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71028" y="5047564"/>
            <a:ext cx="1063372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3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6853" y="680266"/>
            <a:ext cx="10986447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Terminals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853" y="1506928"/>
            <a:ext cx="10986446" cy="403315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spcBef>
                <a:spcPts val="509"/>
              </a:spcBef>
              <a:tabLst>
                <a:tab pos="527685" algn="l"/>
              </a:tabLst>
            </a:pPr>
            <a:r>
              <a:rPr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	</a:t>
            </a:r>
            <a:r>
              <a:rPr sz="3200" i="1" u="heavy" spc="-1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Emitter: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4885" marR="742315" indent="-457200" algn="just">
              <a:lnSpc>
                <a:spcPts val="3429"/>
              </a:lnSpc>
              <a:spcBef>
                <a:spcPts val="870"/>
              </a:spcBef>
              <a:buFont typeface="Arial" panose="020B0604020202020204" pitchFamily="34" charset="0"/>
              <a:buChar char="•"/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one side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supplies 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4885" marR="473709" indent="-457200" algn="just">
              <a:lnSpc>
                <a:spcPts val="3429"/>
              </a:lnSpc>
              <a:spcBef>
                <a:spcPts val="820"/>
              </a:spcBef>
              <a:buFont typeface="Arial" panose="020B0604020202020204" pitchFamily="34" charset="0"/>
              <a:buChar char="•"/>
            </a:pP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so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supply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4885" marR="5080" indent="-457200" algn="just">
              <a:lnSpc>
                <a:spcPts val="3429"/>
              </a:lnSpc>
              <a:spcBef>
                <a:spcPts val="819"/>
              </a:spcBef>
              <a:buFont typeface="Arial" panose="020B0604020202020204" pitchFamily="34" charset="0"/>
              <a:buChar char="•"/>
            </a:pP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“npn transistor”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holes 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4885" marR="982344" indent="-457200" algn="just">
              <a:lnSpc>
                <a:spcPts val="3429"/>
              </a:lnSpc>
              <a:spcBef>
                <a:spcPts val="825"/>
              </a:spcBef>
              <a:buFont typeface="Arial" panose="020B0604020202020204" pitchFamily="34" charset="0"/>
              <a:buChar char="•"/>
            </a:pP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“pnp transistor”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electrons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3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797" y="666619"/>
            <a:ext cx="10918209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Terminals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7797" y="1509978"/>
            <a:ext cx="10918209" cy="36195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</a:pPr>
            <a:r>
              <a:rPr sz="3200" i="1" u="heavy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sz="3200" i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u="heavy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494665" indent="-457200" algn="just">
              <a:lnSpc>
                <a:spcPts val="3460"/>
              </a:lnSpc>
              <a:spcBef>
                <a:spcPts val="819"/>
              </a:spcBef>
              <a:buFont typeface="Arial" panose="020B0604020202020204" pitchFamily="34" charset="0"/>
              <a:buChar char="•"/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section on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side that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 algn="just">
              <a:lnSpc>
                <a:spcPts val="3460"/>
              </a:lnSpc>
              <a:spcBef>
                <a:spcPts val="760"/>
              </a:spcBef>
              <a:buFont typeface="Arial" panose="020B0604020202020204" pitchFamily="34" charset="0"/>
              <a:buChar char="•"/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reversed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marR="196850" indent="-515620" algn="just">
              <a:lnSpc>
                <a:spcPts val="3429"/>
              </a:lnSpc>
              <a:spcBef>
                <a:spcPts val="810"/>
              </a:spcBef>
              <a:buFont typeface="Arial" panose="020B0604020202020204" pitchFamily="34" charset="0"/>
              <a:buChar char="•"/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“npn transistor”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holes 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marR="1075055" indent="-515620" algn="just">
              <a:lnSpc>
                <a:spcPts val="3429"/>
              </a:lnSpc>
              <a:spcBef>
                <a:spcPts val="825"/>
              </a:spcBef>
              <a:buFont typeface="Arial" panose="020B0604020202020204" pitchFamily="34" charset="0"/>
              <a:buChar char="•"/>
            </a:pP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“pnp transistor”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  electrons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0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334" y="819368"/>
            <a:ext cx="10946376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 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Terminals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2334" y="1796547"/>
            <a:ext cx="10946375" cy="1691488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spcBef>
                <a:spcPts val="869"/>
              </a:spcBef>
            </a:pPr>
            <a:r>
              <a:rPr sz="3200" i="1" u="heavy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sz="3200" i="1" u="heavy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i="1" u="heavy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Base: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>
              <a:spcBef>
                <a:spcPts val="770"/>
              </a:spcBef>
              <a:buFont typeface="Arial" panose="020B0604020202020204" pitchFamily="34" charset="0"/>
              <a:buChar char="•"/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  junction between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called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Base.</a:t>
            </a:r>
          </a:p>
        </p:txBody>
      </p:sp>
    </p:spTree>
    <p:extLst>
      <p:ext uri="{BB962C8B-B14F-4D97-AF65-F5344CB8AC3E}">
        <p14:creationId xmlns:p14="http://schemas.microsoft.com/office/powerpoint/2010/main" val="134823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614" y="739373"/>
            <a:ext cx="11150221" cy="1243289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609725" marR="5080" indent="-1597660" algn="ctr">
              <a:spcBef>
                <a:spcPts val="9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I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remembered-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613" y="2289652"/>
            <a:ext cx="11150221" cy="38709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named 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emitter,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is much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thinner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region.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5814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heavily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doped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it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carriers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969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lightly doped so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pass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moderately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doped.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06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206" y="725726"/>
            <a:ext cx="11109277" cy="1243289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1609725" marR="5080" indent="-1597660">
              <a:spcBef>
                <a:spcPts val="9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remembered-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206" y="2316948"/>
            <a:ext cx="11109277" cy="36657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junction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is called 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emitter-base junction(emitter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diode)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 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collector-base 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junction(collector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diode).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05155" indent="-342900" algn="just"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73355" indent="-342900" algn="just"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IN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(forward)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IN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(reverse).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0468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009A01A652D24CAA398DB69D92112C" ma:contentTypeVersion="0" ma:contentTypeDescription="Create a new document." ma:contentTypeScope="" ma:versionID="3d6ccc8f316c57399c2ef393a070e32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53CE0C-15D9-4F5D-95FF-42B2BD0C944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403550-8760-4BC2-A0E9-EB65DD80B5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C49608-D5A3-424F-88BB-08C3DFBB3E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419</Words>
  <Application>Microsoft Office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Carlito</vt:lpstr>
      <vt:lpstr>Franklin Gothic Book</vt:lpstr>
      <vt:lpstr>Franklin Gothic Medium</vt:lpstr>
      <vt:lpstr>Times New Roman</vt:lpstr>
      <vt:lpstr>Wingdings 2</vt:lpstr>
      <vt:lpstr>DividendVTI</vt:lpstr>
      <vt:lpstr>Bipolar Junction Transistors</vt:lpstr>
      <vt:lpstr>Bipolar Junction Transistors</vt:lpstr>
      <vt:lpstr>Naming of Transistor Terminals</vt:lpstr>
      <vt:lpstr>Naming of Transistor Terminals</vt:lpstr>
      <vt:lpstr>Naming of Transistor Terminals</vt:lpstr>
      <vt:lpstr>Naming of Transistor Terminals</vt:lpstr>
      <vt:lpstr>Some important factors to be remembered-</vt:lpstr>
      <vt:lpstr>Some important factors to be  remembered-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Course name: basic mechanical engineering</dc:title>
  <dc:creator>Dr. Anand Pandey [MU - Jaipur]</dc:creator>
  <cp:lastModifiedBy>Vansh Sharma</cp:lastModifiedBy>
  <cp:revision>15</cp:revision>
  <dcterms:created xsi:type="dcterms:W3CDTF">2020-07-26T08:21:32Z</dcterms:created>
  <dcterms:modified xsi:type="dcterms:W3CDTF">2025-04-12T11:04:52Z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0x0101002E009A01A652D24CAA398DB69D92112C</vt:lpwstr>
  </property>
</Properties>
</file>