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1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B0A12-6C66-4103-8BB9-BB4FA25162E2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50DA-9FA5-4B6B-867B-01B32AE95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73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50DA-9FA5-4B6B-867B-01B32AE95E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4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3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 u="heavy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734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86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39E7D-C549-4EF1-9B69-5A83062E2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99" y="3643976"/>
            <a:ext cx="10993549" cy="550687"/>
          </a:xfrm>
        </p:spPr>
        <p:txBody>
          <a:bodyPr>
            <a:normAutofit fontScale="90000"/>
          </a:bodyPr>
          <a:lstStyle/>
          <a:p>
            <a:r>
              <a:rPr lang="en-US" dirty="0"/>
              <a:t>   Course name</a:t>
            </a:r>
            <a:r>
              <a:rPr lang="en-US"/>
              <a:t>: EES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20E74-3AC4-4B9C-82CD-211A6006A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511" y="4323788"/>
            <a:ext cx="10993546" cy="2534212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Course         </a:t>
            </a:r>
            <a:r>
              <a:rPr lang="en-US" b="1">
                <a:solidFill>
                  <a:schemeClr val="tx1"/>
                </a:solidFill>
                <a:latin typeface="Abadi Extra Light" panose="020B0604020202020204" pitchFamily="34" charset="0"/>
              </a:rPr>
              <a:t>:  Electrical and ELECTRONICS SYSTEMS</a:t>
            </a:r>
            <a:endParaRPr lang="en-US" b="1" dirty="0">
              <a:solidFill>
                <a:schemeClr val="tx1"/>
              </a:solidFill>
              <a:latin typeface="Abadi Extra Light" panose="020B060402020202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lecture series no :  01 (one)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Credits                   :          4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Mode of delivery  :   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Faculty                   :     </a:t>
            </a:r>
            <a:r>
              <a:rPr lang="en-US" b="1" dirty="0" err="1">
                <a:solidFill>
                  <a:schemeClr val="tx1"/>
                </a:solidFill>
                <a:latin typeface="Abadi Extra Light" panose="020B0604020202020204" pitchFamily="34" charset="0"/>
              </a:rPr>
              <a:t>ankur</a:t>
            </a:r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badi Extra Light" panose="020B0604020202020204" pitchFamily="34" charset="0"/>
              </a:rPr>
              <a:t>saharia</a:t>
            </a:r>
            <a:endParaRPr lang="en-US" b="1" dirty="0">
              <a:solidFill>
                <a:schemeClr val="tx1"/>
              </a:solidFill>
              <a:latin typeface="Abadi Extra Light" panose="020B060402020202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Email-id                   :   </a:t>
            </a:r>
            <a:r>
              <a:rPr lang="en-US" b="1" cap="none" dirty="0">
                <a:solidFill>
                  <a:schemeClr val="accent3"/>
                </a:solidFill>
                <a:latin typeface="Abadi Extra Light" panose="020B0604020202020204" pitchFamily="34" charset="0"/>
              </a:rPr>
              <a:t>  ankur.saharia@jaipur.manipal.edu</a:t>
            </a:r>
          </a:p>
          <a:p>
            <a:r>
              <a:rPr lang="en-US" b="1" cap="none" dirty="0">
                <a:solidFill>
                  <a:schemeClr val="tx1"/>
                </a:solidFill>
                <a:latin typeface="Abadi Extra Light" panose="020B0604020202020204" pitchFamily="34" charset="0"/>
              </a:rPr>
              <a:t>PROPOSED DATE OF DELIVERY:   </a:t>
            </a:r>
            <a:endParaRPr lang="en-US" b="1" dirty="0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531DFA-4938-4D0A-9F2E-D44A14B518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7" r="-1" b="-1"/>
          <a:stretch/>
        </p:blipFill>
        <p:spPr bwMode="auto">
          <a:xfrm>
            <a:off x="446532" y="599725"/>
            <a:ext cx="11292143" cy="304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5DDD683-894B-41F7-B88E-7BE51AD8BD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0511" y="633477"/>
            <a:ext cx="3555365" cy="75184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AC0C290-2609-4A17-97AB-BA0516A766D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395774" y="593439"/>
            <a:ext cx="1275715" cy="11169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80EC55-5386-4FD3-9F4C-3F86378C10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149" y="4485797"/>
            <a:ext cx="3286599" cy="22440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C346B9C-5AAE-4F02-9F77-158150CA8CAC}"/>
              </a:ext>
            </a:extLst>
          </p:cNvPr>
          <p:cNvSpPr txBox="1">
            <a:spLocks/>
          </p:cNvSpPr>
          <p:nvPr/>
        </p:nvSpPr>
        <p:spPr>
          <a:xfrm>
            <a:off x="630925" y="1710404"/>
            <a:ext cx="4095820" cy="125376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   </a:t>
            </a:r>
            <a:r>
              <a:rPr lang="en-US" sz="5300" dirty="0">
                <a:solidFill>
                  <a:schemeClr val="accent6">
                    <a:lumMod val="75000"/>
                  </a:schemeClr>
                </a:solidFill>
              </a:rPr>
              <a:t>B.TECH FIRST YEAR</a:t>
            </a:r>
          </a:p>
          <a:p>
            <a:r>
              <a:rPr lang="en-US" sz="5300" dirty="0"/>
              <a:t>    </a:t>
            </a:r>
            <a:r>
              <a:rPr lang="en-US" sz="3000" dirty="0" err="1"/>
              <a:t>ACADemic</a:t>
            </a:r>
            <a:r>
              <a:rPr lang="en-US" sz="3000" dirty="0"/>
              <a:t> YEAR: 2023-2024</a:t>
            </a:r>
          </a:p>
        </p:txBody>
      </p:sp>
    </p:spTree>
    <p:extLst>
      <p:ext uri="{BB962C8B-B14F-4D97-AF65-F5344CB8AC3E}">
        <p14:creationId xmlns:p14="http://schemas.microsoft.com/office/powerpoint/2010/main" val="384003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263" y="693911"/>
            <a:ext cx="11054686" cy="505908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Bipolar Junction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4842" y="1620909"/>
            <a:ext cx="11232107" cy="37683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three-layer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 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consisting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  type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  type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79070" indent="-342900">
              <a:spcBef>
                <a:spcPts val="7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former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npn </a:t>
            </a:r>
            <a:r>
              <a:rPr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transistor,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latter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pnp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BJT-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4845" lvl="1" indent="-309880">
              <a:spcBef>
                <a:spcPts val="770"/>
              </a:spcBef>
              <a:buAutoNum type="romanLcParenR"/>
              <a:tabLst>
                <a:tab pos="665480" algn="l"/>
                <a:tab pos="367030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pnp</a:t>
            </a:r>
            <a:r>
              <a:rPr sz="3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	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ii) npn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33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968" y="707563"/>
            <a:ext cx="11163868" cy="690574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Bipolar Junction</a:t>
            </a:r>
            <a:r>
              <a:rPr sz="4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Transistors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90800" y="1693464"/>
            <a:ext cx="6822948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2388" y="3133089"/>
            <a:ext cx="10986447" cy="24756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spcBef>
                <a:spcPts val="105"/>
              </a:spcBef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each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32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noted-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3384" marR="160020" indent="-401320" algn="just">
              <a:buAutoNum type="romanLcParenR"/>
              <a:tabLst>
                <a:tab pos="414020" algn="l"/>
              </a:tabLst>
            </a:pP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junction,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considered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3384" indent="-401320" algn="just">
              <a:buAutoNum type="romanLcParenR"/>
              <a:tabLst>
                <a:tab pos="414020" algn="l"/>
              </a:tabLst>
            </a:pP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terminals.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7830" indent="-405765" algn="just">
              <a:buAutoNum type="romanLcParenR"/>
              <a:tabLst>
                <a:tab pos="418465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thin than</a:t>
            </a:r>
            <a:r>
              <a:rPr sz="32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71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967" y="680265"/>
            <a:ext cx="11177517" cy="690574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Naming </a:t>
            </a:r>
            <a:r>
              <a:rPr sz="4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4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 Terminals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967" y="1575724"/>
            <a:ext cx="11177517" cy="2188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044575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doped 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section one side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“emitter”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the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opposite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3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“collector”.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“base”.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86001" y="4038600"/>
            <a:ext cx="5107305" cy="2522220"/>
            <a:chOff x="762000" y="4038600"/>
            <a:chExt cx="5107305" cy="2522220"/>
          </a:xfrm>
        </p:grpSpPr>
        <p:sp>
          <p:nvSpPr>
            <p:cNvPr id="5" name="object 5"/>
            <p:cNvSpPr/>
            <p:nvPr/>
          </p:nvSpPr>
          <p:spPr>
            <a:xfrm>
              <a:off x="762000" y="4038600"/>
              <a:ext cx="3505200" cy="25222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039234" y="5315711"/>
              <a:ext cx="1830070" cy="174625"/>
            </a:xfrm>
            <a:custGeom>
              <a:avLst/>
              <a:gdLst/>
              <a:ahLst/>
              <a:cxnLst/>
              <a:rect l="l" t="t" r="r" b="b"/>
              <a:pathLst>
                <a:path w="1830070" h="174625">
                  <a:moveTo>
                    <a:pt x="146010" y="3528"/>
                  </a:moveTo>
                  <a:lnTo>
                    <a:pt x="138937" y="6222"/>
                  </a:lnTo>
                  <a:lnTo>
                    <a:pt x="0" y="95250"/>
                  </a:lnTo>
                  <a:lnTo>
                    <a:pt x="145923" y="172338"/>
                  </a:lnTo>
                  <a:lnTo>
                    <a:pt x="153163" y="174501"/>
                  </a:lnTo>
                  <a:lnTo>
                    <a:pt x="160416" y="173735"/>
                  </a:lnTo>
                  <a:lnTo>
                    <a:pt x="166836" y="170303"/>
                  </a:lnTo>
                  <a:lnTo>
                    <a:pt x="171576" y="164465"/>
                  </a:lnTo>
                  <a:lnTo>
                    <a:pt x="173739" y="157222"/>
                  </a:lnTo>
                  <a:lnTo>
                    <a:pt x="172974" y="149955"/>
                  </a:lnTo>
                  <a:lnTo>
                    <a:pt x="169541" y="143498"/>
                  </a:lnTo>
                  <a:lnTo>
                    <a:pt x="163702" y="138684"/>
                  </a:lnTo>
                  <a:lnTo>
                    <a:pt x="114466" y="112649"/>
                  </a:lnTo>
                  <a:lnTo>
                    <a:pt x="38607" y="112649"/>
                  </a:lnTo>
                  <a:lnTo>
                    <a:pt x="36956" y="74675"/>
                  </a:lnTo>
                  <a:lnTo>
                    <a:pt x="107415" y="71738"/>
                  </a:lnTo>
                  <a:lnTo>
                    <a:pt x="159512" y="38353"/>
                  </a:lnTo>
                  <a:lnTo>
                    <a:pt x="167995" y="19065"/>
                  </a:lnTo>
                  <a:lnTo>
                    <a:pt x="165226" y="12065"/>
                  </a:lnTo>
                  <a:lnTo>
                    <a:pt x="160012" y="6615"/>
                  </a:lnTo>
                  <a:lnTo>
                    <a:pt x="153320" y="3714"/>
                  </a:lnTo>
                  <a:lnTo>
                    <a:pt x="146010" y="3528"/>
                  </a:lnTo>
                  <a:close/>
                </a:path>
                <a:path w="1830070" h="174625">
                  <a:moveTo>
                    <a:pt x="107415" y="71738"/>
                  </a:moveTo>
                  <a:lnTo>
                    <a:pt x="36956" y="74675"/>
                  </a:lnTo>
                  <a:lnTo>
                    <a:pt x="38607" y="112649"/>
                  </a:lnTo>
                  <a:lnTo>
                    <a:pt x="108786" y="109728"/>
                  </a:lnTo>
                  <a:lnTo>
                    <a:pt x="48132" y="109721"/>
                  </a:lnTo>
                  <a:lnTo>
                    <a:pt x="46736" y="76834"/>
                  </a:lnTo>
                  <a:lnTo>
                    <a:pt x="99462" y="76834"/>
                  </a:lnTo>
                  <a:lnTo>
                    <a:pt x="107415" y="71738"/>
                  </a:lnTo>
                  <a:close/>
                </a:path>
                <a:path w="1830070" h="174625">
                  <a:moveTo>
                    <a:pt x="108930" y="109721"/>
                  </a:moveTo>
                  <a:lnTo>
                    <a:pt x="38607" y="112649"/>
                  </a:lnTo>
                  <a:lnTo>
                    <a:pt x="114466" y="112649"/>
                  </a:lnTo>
                  <a:lnTo>
                    <a:pt x="108930" y="109721"/>
                  </a:lnTo>
                  <a:close/>
                </a:path>
                <a:path w="1830070" h="174625">
                  <a:moveTo>
                    <a:pt x="46736" y="76834"/>
                  </a:moveTo>
                  <a:lnTo>
                    <a:pt x="48132" y="109728"/>
                  </a:lnTo>
                  <a:lnTo>
                    <a:pt x="75624" y="92110"/>
                  </a:lnTo>
                  <a:lnTo>
                    <a:pt x="46736" y="76834"/>
                  </a:lnTo>
                  <a:close/>
                </a:path>
                <a:path w="1830070" h="174625">
                  <a:moveTo>
                    <a:pt x="75624" y="92110"/>
                  </a:moveTo>
                  <a:lnTo>
                    <a:pt x="48132" y="109728"/>
                  </a:lnTo>
                  <a:lnTo>
                    <a:pt x="108930" y="109721"/>
                  </a:lnTo>
                  <a:lnTo>
                    <a:pt x="75624" y="92110"/>
                  </a:lnTo>
                  <a:close/>
                </a:path>
                <a:path w="1830070" h="174625">
                  <a:moveTo>
                    <a:pt x="1828164" y="0"/>
                  </a:moveTo>
                  <a:lnTo>
                    <a:pt x="107415" y="71738"/>
                  </a:lnTo>
                  <a:lnTo>
                    <a:pt x="75624" y="92110"/>
                  </a:lnTo>
                  <a:lnTo>
                    <a:pt x="108930" y="109721"/>
                  </a:lnTo>
                  <a:lnTo>
                    <a:pt x="1829689" y="38100"/>
                  </a:lnTo>
                  <a:lnTo>
                    <a:pt x="1828164" y="0"/>
                  </a:lnTo>
                  <a:close/>
                </a:path>
                <a:path w="1830070" h="174625">
                  <a:moveTo>
                    <a:pt x="99462" y="76834"/>
                  </a:moveTo>
                  <a:lnTo>
                    <a:pt x="46736" y="76834"/>
                  </a:lnTo>
                  <a:lnTo>
                    <a:pt x="75624" y="92110"/>
                  </a:lnTo>
                  <a:lnTo>
                    <a:pt x="99462" y="768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471028" y="5047564"/>
            <a:ext cx="1063372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5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3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853" y="680266"/>
            <a:ext cx="10986447" cy="690574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Naming </a:t>
            </a:r>
            <a:r>
              <a:rPr sz="4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4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 Terminals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853" y="1506928"/>
            <a:ext cx="10986446" cy="4033154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spcBef>
                <a:spcPts val="509"/>
              </a:spcBef>
              <a:tabLst>
                <a:tab pos="527685" algn="l"/>
              </a:tabLst>
            </a:pP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	</a:t>
            </a:r>
            <a:r>
              <a:rPr sz="3200" i="1" u="heavy" spc="-1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Emitter: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4885" marR="742315" indent="-457200" algn="just">
              <a:lnSpc>
                <a:spcPts val="3429"/>
              </a:lnSpc>
              <a:spcBef>
                <a:spcPts val="870"/>
              </a:spcBef>
              <a:buFont typeface="Arial" panose="020B0604020202020204" pitchFamily="34" charset="0"/>
              <a:buChar char="•"/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one side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supplies 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carriers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4885" marR="473709" indent="-457200" algn="just">
              <a:lnSpc>
                <a:spcPts val="3429"/>
              </a:lnSpc>
              <a:spcBef>
                <a:spcPts val="820"/>
              </a:spcBef>
              <a:buFont typeface="Arial" panose="020B0604020202020204" pitchFamily="34" charset="0"/>
              <a:buChar char="•"/>
            </a:pP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biased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so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supply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carrier.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4885" marR="5080" indent="-457200" algn="just">
              <a:lnSpc>
                <a:spcPts val="3429"/>
              </a:lnSpc>
              <a:spcBef>
                <a:spcPts val="819"/>
              </a:spcBef>
              <a:buFont typeface="Arial" panose="020B0604020202020204" pitchFamily="34" charset="0"/>
              <a:buChar char="•"/>
            </a:pP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“npn transistor”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holes 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junction.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4885" marR="982344" indent="-457200" algn="just">
              <a:lnSpc>
                <a:spcPts val="3429"/>
              </a:lnSpc>
              <a:spcBef>
                <a:spcPts val="825"/>
              </a:spcBef>
              <a:buFont typeface="Arial" panose="020B0604020202020204" pitchFamily="34" charset="0"/>
              <a:buChar char="•"/>
            </a:pP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“pnp transistor”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electrons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junction.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836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797" y="666619"/>
            <a:ext cx="10918209" cy="690574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Naming </a:t>
            </a:r>
            <a:r>
              <a:rPr sz="4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4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 Terminals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7797" y="1509978"/>
            <a:ext cx="10918209" cy="361958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spcBef>
                <a:spcPts val="484"/>
              </a:spcBef>
            </a:pPr>
            <a:r>
              <a:rPr sz="3200" i="1" u="heavy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sz="3200" i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u="heavy" spc="-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Collector: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494665" indent="-457200" algn="just">
              <a:lnSpc>
                <a:spcPts val="3460"/>
              </a:lnSpc>
              <a:spcBef>
                <a:spcPts val="819"/>
              </a:spcBef>
              <a:buFont typeface="Arial" panose="020B0604020202020204" pitchFamily="34" charset="0"/>
              <a:buChar char="•"/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section on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side that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collects 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carrier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457200" algn="just">
              <a:lnSpc>
                <a:spcPts val="3460"/>
              </a:lnSpc>
              <a:spcBef>
                <a:spcPts val="760"/>
              </a:spcBef>
              <a:buFont typeface="Arial" panose="020B0604020202020204" pitchFamily="34" charset="0"/>
              <a:buChar char="•"/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reversed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biased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685" marR="196850" indent="-515620" algn="just">
              <a:lnSpc>
                <a:spcPts val="3429"/>
              </a:lnSpc>
              <a:spcBef>
                <a:spcPts val="810"/>
              </a:spcBef>
              <a:buFont typeface="Arial" panose="020B0604020202020204" pitchFamily="34" charset="0"/>
              <a:buChar char="•"/>
            </a:pP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“npn transistor”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receives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holes 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junction.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685" marR="1075055" indent="-515620" algn="just">
              <a:lnSpc>
                <a:spcPts val="3429"/>
              </a:lnSpc>
              <a:spcBef>
                <a:spcPts val="825"/>
              </a:spcBef>
              <a:buFont typeface="Arial" panose="020B0604020202020204" pitchFamily="34" charset="0"/>
              <a:buChar char="•"/>
            </a:pP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“pnp transistor”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receives  electrons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junction.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90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334" y="819368"/>
            <a:ext cx="10946376" cy="690574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Naming </a:t>
            </a:r>
            <a:r>
              <a:rPr sz="4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4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 Terminals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2334" y="1796547"/>
            <a:ext cx="10946375" cy="1691488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spcBef>
                <a:spcPts val="869"/>
              </a:spcBef>
            </a:pPr>
            <a:r>
              <a:rPr sz="3200" i="1" u="heavy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sz="3200" i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u="heavy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Base: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457200">
              <a:spcBef>
                <a:spcPts val="770"/>
              </a:spcBef>
              <a:buFont typeface="Arial" panose="020B0604020202020204" pitchFamily="34" charset="0"/>
              <a:buChar char="•"/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  junction between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 called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Base.</a:t>
            </a:r>
          </a:p>
        </p:txBody>
      </p:sp>
    </p:spTree>
    <p:extLst>
      <p:ext uri="{BB962C8B-B14F-4D97-AF65-F5344CB8AC3E}">
        <p14:creationId xmlns:p14="http://schemas.microsoft.com/office/powerpoint/2010/main" val="1348231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614" y="739373"/>
            <a:ext cx="11150221" cy="1243289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609725" marR="5080" indent="-1597660" algn="ctr">
              <a:spcBef>
                <a:spcPts val="95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important 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I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remembered-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613" y="2289652"/>
            <a:ext cx="11150221" cy="38709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named </a:t>
            </a:r>
            <a:r>
              <a:rPr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emitter, 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is much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thinner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region.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5814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heavily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doped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it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inject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of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carriers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969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is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lightly doped so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pass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carrier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moderately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doped.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061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206" y="725726"/>
            <a:ext cx="11109277" cy="1243289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609725" marR="5080" indent="-1597660">
              <a:spcBef>
                <a:spcPts val="95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important 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remembered-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3206" y="2316948"/>
            <a:ext cx="11109277" cy="36657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junction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is called 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emitter-base junction(emitter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diode)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junction 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collector-base 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junction(collector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diode).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605155" indent="-342900" algn="just">
              <a:spcBef>
                <a:spcPts val="7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biased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biased.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73355" indent="-342900" algn="just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resistance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IN"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(forward)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resistance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IN"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(reverse).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04686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009A01A652D24CAA398DB69D92112C" ma:contentTypeVersion="0" ma:contentTypeDescription="Create a new document." ma:contentTypeScope="" ma:versionID="3d6ccc8f316c57399c2ef393a070e32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C49608-D5A3-424F-88BB-08C3DFBB3EF1}"/>
</file>

<file path=customXml/itemProps2.xml><?xml version="1.0" encoding="utf-8"?>
<ds:datastoreItem xmlns:ds="http://schemas.openxmlformats.org/officeDocument/2006/customXml" ds:itemID="{9C403550-8760-4BC2-A0E9-EB65DD80B57A}"/>
</file>

<file path=customXml/itemProps3.xml><?xml version="1.0" encoding="utf-8"?>
<ds:datastoreItem xmlns:ds="http://schemas.openxmlformats.org/officeDocument/2006/customXml" ds:itemID="{D653CE0C-15D9-4F5D-95FF-42B2BD0C944B}"/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476</Words>
  <Application>Microsoft Office PowerPoint</Application>
  <PresentationFormat>Widescreen</PresentationFormat>
  <Paragraphs>52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Abadi Extra Light</vt:lpstr>
      <vt:lpstr>Aptos</vt:lpstr>
      <vt:lpstr>Arial</vt:lpstr>
      <vt:lpstr>Carlito</vt:lpstr>
      <vt:lpstr>Franklin Gothic Book</vt:lpstr>
      <vt:lpstr>Franklin Gothic Medium</vt:lpstr>
      <vt:lpstr>Times New Roman</vt:lpstr>
      <vt:lpstr>Wingdings 2</vt:lpstr>
      <vt:lpstr>DividendVTI</vt:lpstr>
      <vt:lpstr>   Course name: EES</vt:lpstr>
      <vt:lpstr>Bipolar Junction Transistors</vt:lpstr>
      <vt:lpstr>Bipolar Junction Transistors</vt:lpstr>
      <vt:lpstr>Naming of Transistor Terminals</vt:lpstr>
      <vt:lpstr>Naming of Transistor Terminals</vt:lpstr>
      <vt:lpstr>Naming of Transistor Terminals</vt:lpstr>
      <vt:lpstr>Naming of Transistor Terminals</vt:lpstr>
      <vt:lpstr>Some important factors to be remembered-</vt:lpstr>
      <vt:lpstr>Some important factors to be  remembered-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Course name: basic mechanical engineering</dc:title>
  <dc:creator>Dr. Anand Pandey [MU - Jaipur]</dc:creator>
  <cp:lastModifiedBy>Himanshu Priyadarshi [MU - Jaipur]</cp:lastModifiedBy>
  <cp:revision>15</cp:revision>
  <dcterms:created xsi:type="dcterms:W3CDTF">2020-07-26T08:21:32Z</dcterms:created>
  <dcterms:modified xsi:type="dcterms:W3CDTF">2025-04-01T04:50:34Z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0x0101002E009A01A652D24CAA398DB69D92112C</vt:lpwstr>
  </property>
</Properties>
</file>