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12/4/2023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215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353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5" r:id="rId3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1" y="658988"/>
            <a:ext cx="6830703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r>
              <a:rPr sz="4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00" y="2362200"/>
            <a:ext cx="4419600" cy="2801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0" y="1607261"/>
            <a:ext cx="8067040" cy="5072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4340" indent="-422275">
              <a:lnSpc>
                <a:spcPts val="3720"/>
              </a:lnSpc>
              <a:spcBef>
                <a:spcPts val="105"/>
              </a:spcBef>
              <a:buAutoNum type="arabicParenR"/>
              <a:tabLst>
                <a:tab pos="434975" algn="l"/>
              </a:tabLst>
            </a:pP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npn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37735" marR="212090" lvl="1">
              <a:lnSpc>
                <a:spcPts val="3840"/>
              </a:lnSpc>
              <a:spcBef>
                <a:spcPts val="10"/>
              </a:spcBef>
              <a:buFont typeface="Wingdings"/>
              <a:buChar char=""/>
              <a:tabLst>
                <a:tab pos="5147945" algn="l"/>
              </a:tabLst>
            </a:pP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emitter-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junction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4737735" marR="5080">
              <a:lnSpc>
                <a:spcPts val="3840"/>
              </a:lnSpc>
            </a:pP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collector-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60985">
              <a:spcBef>
                <a:spcPts val="1435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emitter-base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  causes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electrons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base. This 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93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0" y="1509979"/>
            <a:ext cx="7760970" cy="445314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npn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transistor: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01930" indent="-342900">
              <a:lnSpc>
                <a:spcPts val="3460"/>
              </a:lnSpc>
              <a:spcBef>
                <a:spcPts val="819"/>
              </a:spcBef>
              <a:buFont typeface="Wingdings"/>
              <a:buChar char=""/>
              <a:tabLst>
                <a:tab pos="44767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this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electrons flow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p-type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base,  they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recombine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holes.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lightly doped only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recombine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3460"/>
              </a:lnSpc>
              <a:spcBef>
                <a:spcPts val="755"/>
              </a:spcBef>
              <a:buFont typeface="Wingdings"/>
              <a:buChar char="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recombined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electrons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 base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69900" indent="-342900">
              <a:lnSpc>
                <a:spcPts val="3460"/>
              </a:lnSpc>
              <a:spcBef>
                <a:spcPts val="760"/>
              </a:spcBef>
              <a:buFont typeface="Wingdings"/>
              <a:buChar char="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remainder electrons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crosses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0" y="5943600"/>
            <a:ext cx="2019300" cy="553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457201" y="658988"/>
            <a:ext cx="6830703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i="0" kern="1200" cap="all">
                <a:solidFill>
                  <a:schemeClr val="tx1"/>
                </a:solidFill>
                <a:latin typeface="Carlito"/>
                <a:ea typeface="+mj-ea"/>
                <a:cs typeface="Carlito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IN" sz="44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r>
              <a:rPr lang="en-IN" sz="4400" spc="-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5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52600" y="2209800"/>
            <a:ext cx="4668012" cy="2839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0" y="1607261"/>
            <a:ext cx="8067040" cy="5072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4340" indent="-422275">
              <a:lnSpc>
                <a:spcPts val="3720"/>
              </a:lnSpc>
              <a:spcBef>
                <a:spcPts val="105"/>
              </a:spcBef>
              <a:buAutoNum type="arabicParenR" startAt="2"/>
              <a:tabLst>
                <a:tab pos="434975" algn="l"/>
              </a:tabLst>
            </a:pP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pnp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transistor: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37735" marR="212090" lvl="1">
              <a:lnSpc>
                <a:spcPts val="3840"/>
              </a:lnSpc>
              <a:spcBef>
                <a:spcPts val="10"/>
              </a:spcBef>
              <a:buFont typeface="Wingdings"/>
              <a:buChar char=""/>
              <a:tabLst>
                <a:tab pos="5147945" algn="l"/>
              </a:tabLst>
            </a:pP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emitter-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junction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37735" marR="5080">
              <a:lnSpc>
                <a:spcPts val="3840"/>
              </a:lnSpc>
            </a:pP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collector-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60985">
              <a:spcBef>
                <a:spcPts val="1435"/>
              </a:spcBef>
              <a:buSzPct val="96875"/>
              <a:buFont typeface="Wingdings"/>
              <a:buChar char=""/>
              <a:tabLst>
                <a:tab pos="333375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emitter-base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  causes holes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base. This 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57201" y="658988"/>
            <a:ext cx="6830703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r>
              <a:rPr sz="4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5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1" y="1509979"/>
            <a:ext cx="7978775" cy="445314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pnp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transistor: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97815" indent="-342900">
              <a:lnSpc>
                <a:spcPts val="3460"/>
              </a:lnSpc>
              <a:spcBef>
                <a:spcPts val="819"/>
              </a:spcBef>
              <a:buFont typeface="Wingdings"/>
              <a:buChar char=""/>
              <a:tabLst>
                <a:tab pos="44767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holes flow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n-type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base,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recombine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electrons.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lightly doped only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recombine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electrons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3460"/>
              </a:lnSpc>
              <a:spcBef>
                <a:spcPts val="755"/>
              </a:spcBef>
              <a:buFont typeface="Wingdings"/>
              <a:buChar char="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recombined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base 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335405" indent="-342900">
              <a:lnSpc>
                <a:spcPts val="3460"/>
              </a:lnSpc>
              <a:spcBef>
                <a:spcPts val="760"/>
              </a:spcBef>
              <a:buFont typeface="Wingdings"/>
              <a:buChar char=""/>
              <a:tabLst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remainder holes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crosses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current.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57201" y="658988"/>
            <a:ext cx="6830703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r>
              <a:rPr sz="4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9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024" y="686285"/>
            <a:ext cx="6208169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r>
              <a:rPr sz="4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0" y="1752601"/>
            <a:ext cx="7534656" cy="4181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1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080" y="686284"/>
            <a:ext cx="8764187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</a:t>
            </a:r>
            <a:r>
              <a:rPr sz="4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sz="4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506891"/>
            <a:ext cx="7974330" cy="45199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marL="812800" marR="5080" indent="-457200">
              <a:lnSpc>
                <a:spcPts val="3820"/>
              </a:lnSpc>
              <a:spcBef>
                <a:spcPts val="940"/>
              </a:spcBef>
              <a:buFont typeface="Arial" panose="020B0604020202020204" pitchFamily="34" charset="0"/>
              <a:buChar char="•"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Base-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Base- 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Saturation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marL="812800" marR="5080" indent="-457200">
              <a:lnSpc>
                <a:spcPts val="3820"/>
              </a:lnSpc>
              <a:spcBef>
                <a:spcPts val="935"/>
              </a:spcBef>
              <a:buFont typeface="Arial" panose="020B0604020202020204" pitchFamily="34" charset="0"/>
              <a:buChar char="•"/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Base-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Base- 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sz="3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Cut-off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pPr marL="812800" indent="-457200"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junctions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1954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009A01A652D24CAA398DB69D92112C" ma:contentTypeVersion="0" ma:contentTypeDescription="Create a new document." ma:contentTypeScope="" ma:versionID="3d6ccc8f316c57399c2ef393a070e3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DA19A1-488D-4AE3-8BC8-C4CD12C67EE4}"/>
</file>

<file path=customXml/itemProps2.xml><?xml version="1.0" encoding="utf-8"?>
<ds:datastoreItem xmlns:ds="http://schemas.openxmlformats.org/officeDocument/2006/customXml" ds:itemID="{E093DC68-837B-440A-82F1-AFD7F648E024}"/>
</file>

<file path=customXml/itemProps3.xml><?xml version="1.0" encoding="utf-8"?>
<ds:datastoreItem xmlns:ds="http://schemas.openxmlformats.org/officeDocument/2006/customXml" ds:itemID="{47E1D335-E4D9-494F-84A1-CE6CC3255BB7}"/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249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Carlito</vt:lpstr>
      <vt:lpstr>Franklin Gothic Book</vt:lpstr>
      <vt:lpstr>Franklin Gothic Medium</vt:lpstr>
      <vt:lpstr>Times New Roman</vt:lpstr>
      <vt:lpstr>Wingdings</vt:lpstr>
      <vt:lpstr>Wingdings 2</vt:lpstr>
      <vt:lpstr>DividendVTI</vt:lpstr>
      <vt:lpstr>Transistor Operation</vt:lpstr>
      <vt:lpstr>PowerPoint Presentation</vt:lpstr>
      <vt:lpstr>Transistor Operation</vt:lpstr>
      <vt:lpstr>Transistor Operation</vt:lpstr>
      <vt:lpstr>Transistor Symbol</vt:lpstr>
      <vt:lpstr>Transistor Operating Modes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basic mechanical engineering</dc:title>
  <dc:creator>Dr. Anand Pandey [MU - Jaipur]</dc:creator>
  <cp:lastModifiedBy>Himanshu Priyadarshi [MU - Jaipur]</cp:lastModifiedBy>
  <cp:revision>17</cp:revision>
  <dcterms:created xsi:type="dcterms:W3CDTF">2020-07-26T08:21:32Z</dcterms:created>
  <dcterms:modified xsi:type="dcterms:W3CDTF">2023-12-04T12:19:44Z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0x0101002E009A01A652D24CAA398DB69D92112C</vt:lpwstr>
  </property>
</Properties>
</file>