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sldIdLst>
    <p:sldId id="260" r:id="rId2"/>
    <p:sldId id="261" r:id="rId3"/>
    <p:sldId id="262" r:id="rId4"/>
    <p:sldId id="263" r:id="rId5"/>
    <p:sldId id="264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12/4/2023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733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 u="heavy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13283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59914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370198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11771" y="3555790"/>
            <a:ext cx="5060527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12/4/2023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586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12/4/2023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39861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4" r:id="rId2"/>
    <p:sldLayoutId id="2147483805" r:id="rId3"/>
    <p:sldLayoutId id="2147483806" r:id="rId4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45910" y="672637"/>
            <a:ext cx="8030909" cy="690574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</a:t>
            </a:r>
            <a:r>
              <a:rPr sz="4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940" y="1607262"/>
            <a:ext cx="7188200" cy="33432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Transistor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connected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a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three</a:t>
            </a:r>
            <a:r>
              <a:rPr sz="32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ways-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5"/>
              </a:spcBef>
            </a:pPr>
            <a:endParaRPr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685" indent="-515620">
              <a:spcBef>
                <a:spcPts val="5"/>
              </a:spcBef>
              <a:buAutoNum type="arabicParenR"/>
              <a:tabLst>
                <a:tab pos="527685" algn="l"/>
                <a:tab pos="52832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685" indent="-515620">
              <a:spcBef>
                <a:spcPts val="770"/>
              </a:spcBef>
              <a:buAutoNum type="arabicParenR"/>
              <a:tabLst>
                <a:tab pos="527685" algn="l"/>
                <a:tab pos="52832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27685" indent="-515620">
              <a:spcBef>
                <a:spcPts val="765"/>
              </a:spcBef>
              <a:buAutoNum type="arabicParenR"/>
              <a:tabLst>
                <a:tab pos="527685" algn="l"/>
                <a:tab pos="52832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8123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444" y="703803"/>
            <a:ext cx="8381808" cy="690574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Base</a:t>
            </a:r>
            <a:r>
              <a:rPr sz="4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940" y="1558494"/>
            <a:ext cx="8014334" cy="1831339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355600" marR="5080" indent="-342900">
              <a:lnSpc>
                <a:spcPct val="90000"/>
              </a:lnSpc>
              <a:spcBef>
                <a:spcPts val="4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common-base terminology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input and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sides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the 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059941" y="5787339"/>
            <a:ext cx="7479665" cy="662305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355600" marR="5080" indent="-342900">
              <a:lnSpc>
                <a:spcPts val="2380"/>
              </a:lnSpc>
              <a:spcBef>
                <a:spcPts val="3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shows common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npn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second 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 shows common </a:t>
            </a:r>
            <a:r>
              <a:rPr sz="2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sz="2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pnp</a:t>
            </a:r>
            <a:r>
              <a:rPr sz="2200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configuration.</a:t>
            </a:r>
            <a:endParaRPr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05000" y="3429000"/>
            <a:ext cx="8153400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47605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03873" y="716968"/>
            <a:ext cx="8559229" cy="690574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Base</a:t>
            </a:r>
            <a:r>
              <a:rPr sz="4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Connection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755140" y="1310979"/>
            <a:ext cx="7860030" cy="3173946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spcBef>
                <a:spcPts val="79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u="heavy" spc="-1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amplification </a:t>
            </a:r>
            <a:r>
              <a:rPr sz="3200" u="heavy" spc="-2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factor </a:t>
            </a:r>
            <a:r>
              <a:rPr sz="3200" u="heavy" spc="-409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4400" i="1" spc="-60" dirty="0">
                <a:latin typeface="Symbol"/>
                <a:cs typeface="Symbol"/>
              </a:rPr>
              <a:t></a:t>
            </a:r>
            <a:r>
              <a:rPr sz="7275" i="1" u="heavy" spc="-615" baseline="-1718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sz="3200" u="heavy" spc="-9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>
              <a:spcBef>
                <a:spcPts val="440"/>
              </a:spcBef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ratio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change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200" spc="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chan</a:t>
            </a:r>
            <a:r>
              <a:rPr lang="en-IN"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 in</a:t>
            </a:r>
            <a:r>
              <a:rPr lang="en-IN" sz="32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</a:t>
            </a:r>
            <a:r>
              <a:rPr lang="en-IN" sz="3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 cur</a:t>
            </a:r>
            <a:r>
              <a:rPr lang="en-IN"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IN"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IN"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IN"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r>
              <a:rPr lang="en-IN"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IN"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IN"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IN" sz="15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IN"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IN" sz="1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lang="en-IN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known as </a:t>
            </a:r>
            <a:r>
              <a:rPr lang="en-IN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amplification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factor,</a:t>
            </a:r>
            <a:r>
              <a:rPr lang="en-IN" sz="4850" i="1" spc="-60" dirty="0">
                <a:latin typeface="Symbol"/>
                <a:cs typeface="Symbol"/>
              </a:rPr>
              <a:t></a:t>
            </a:r>
            <a:r>
              <a:rPr lang="en-IN" sz="3200" spc="-60" dirty="0">
                <a:latin typeface="Carlito"/>
                <a:cs typeface="Carlito"/>
              </a:rPr>
              <a:t>.</a:t>
            </a:r>
            <a:endParaRPr lang="en-IN" sz="3200" dirty="0">
              <a:latin typeface="Carlito"/>
              <a:cs typeface="Carlito"/>
            </a:endParaRPr>
          </a:p>
          <a:p>
            <a:pPr marL="355600">
              <a:spcBef>
                <a:spcPts val="440"/>
              </a:spcBef>
            </a:pPr>
            <a:endParaRPr sz="3200" dirty="0">
              <a:latin typeface="Carlito"/>
              <a:cs typeface="Carlito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09910" y="5250660"/>
            <a:ext cx="8486140" cy="1212215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355600" marR="5080" indent="-342900">
              <a:lnSpc>
                <a:spcPct val="91500"/>
              </a:lnSpc>
              <a:spcBef>
                <a:spcPts val="625"/>
              </a:spcBef>
            </a:pPr>
            <a:r>
              <a:rPr sz="3200" spc="5" dirty="0">
                <a:latin typeface="Wingdings"/>
                <a:cs typeface="Wingdings"/>
              </a:rPr>
              <a:t>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Practical value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en-I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i="1" spc="-60" dirty="0">
                <a:latin typeface="Symbol"/>
                <a:cs typeface="Symbol"/>
              </a:rPr>
              <a:t>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850" i="1" spc="-2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less than 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unity,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 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range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0.9 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sz="3200" spc="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0.99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object 6"/>
          <p:cNvSpPr/>
          <p:nvPr/>
        </p:nvSpPr>
        <p:spPr>
          <a:xfrm>
            <a:off x="4763471" y="5005981"/>
            <a:ext cx="573405" cy="0"/>
          </a:xfrm>
          <a:custGeom>
            <a:avLst/>
            <a:gdLst/>
            <a:ahLst/>
            <a:cxnLst/>
            <a:rect l="l" t="t" r="r" b="b"/>
            <a:pathLst>
              <a:path w="573404">
                <a:moveTo>
                  <a:pt x="0" y="0"/>
                </a:moveTo>
                <a:lnTo>
                  <a:pt x="573360" y="0"/>
                </a:lnTo>
              </a:path>
            </a:pathLst>
          </a:custGeom>
          <a:ln w="1411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7"/>
          <p:cNvSpPr txBox="1"/>
          <p:nvPr/>
        </p:nvSpPr>
        <p:spPr>
          <a:xfrm>
            <a:off x="7316707" y="4965056"/>
            <a:ext cx="272415" cy="25583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550" i="1" spc="-20" dirty="0">
                <a:latin typeface="Times New Roman"/>
                <a:cs typeface="Times New Roman"/>
              </a:rPr>
              <a:t>CB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5" name="object 8"/>
          <p:cNvSpPr txBox="1"/>
          <p:nvPr/>
        </p:nvSpPr>
        <p:spPr>
          <a:xfrm>
            <a:off x="5134441" y="5235286"/>
            <a:ext cx="150495" cy="255839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spcBef>
                <a:spcPts val="135"/>
              </a:spcBef>
            </a:pPr>
            <a:r>
              <a:rPr sz="1550" i="1" spc="30" dirty="0">
                <a:latin typeface="Times New Roman"/>
                <a:cs typeface="Times New Roman"/>
              </a:rPr>
              <a:t>E</a:t>
            </a:r>
            <a:endParaRPr sz="1550">
              <a:latin typeface="Times New Roman"/>
              <a:cs typeface="Times New Roman"/>
            </a:endParaRPr>
          </a:p>
        </p:txBody>
      </p:sp>
      <p:sp>
        <p:nvSpPr>
          <p:cNvPr id="16" name="object 9"/>
          <p:cNvSpPr txBox="1"/>
          <p:nvPr/>
        </p:nvSpPr>
        <p:spPr>
          <a:xfrm>
            <a:off x="5493157" y="4733649"/>
            <a:ext cx="1876425" cy="441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700" i="1" spc="40" dirty="0">
                <a:latin typeface="Times New Roman"/>
                <a:cs typeface="Times New Roman"/>
              </a:rPr>
              <a:t>at </a:t>
            </a:r>
            <a:r>
              <a:rPr sz="2700" spc="60" dirty="0">
                <a:latin typeface="Times New Roman"/>
                <a:cs typeface="Times New Roman"/>
              </a:rPr>
              <a:t>constant</a:t>
            </a:r>
            <a:r>
              <a:rPr sz="2700" spc="-585" dirty="0">
                <a:latin typeface="Times New Roman"/>
                <a:cs typeface="Times New Roman"/>
              </a:rPr>
              <a:t> </a:t>
            </a:r>
            <a:r>
              <a:rPr sz="2700" spc="40" dirty="0">
                <a:latin typeface="Times New Roman"/>
                <a:cs typeface="Times New Roman"/>
              </a:rPr>
              <a:t>V</a:t>
            </a: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17" name="object 10"/>
          <p:cNvSpPr txBox="1"/>
          <p:nvPr/>
        </p:nvSpPr>
        <p:spPr>
          <a:xfrm>
            <a:off x="4774304" y="5004570"/>
            <a:ext cx="354965" cy="44132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spcBef>
                <a:spcPts val="125"/>
              </a:spcBef>
            </a:pPr>
            <a:r>
              <a:rPr sz="2700" spc="20" dirty="0">
                <a:latin typeface="Symbol"/>
                <a:cs typeface="Symbol"/>
              </a:rPr>
              <a:t></a:t>
            </a:r>
            <a:r>
              <a:rPr sz="2700" i="1" spc="15" dirty="0">
                <a:latin typeface="Times New Roman"/>
                <a:cs typeface="Times New Roman"/>
              </a:rPr>
              <a:t>I</a:t>
            </a:r>
            <a:endParaRPr sz="2700" dirty="0">
              <a:latin typeface="Times New Roman"/>
              <a:cs typeface="Times New Roman"/>
            </a:endParaRPr>
          </a:p>
        </p:txBody>
      </p:sp>
      <p:sp>
        <p:nvSpPr>
          <p:cNvPr id="18" name="object 11"/>
          <p:cNvSpPr txBox="1"/>
          <p:nvPr/>
        </p:nvSpPr>
        <p:spPr>
          <a:xfrm>
            <a:off x="4109197" y="4495800"/>
            <a:ext cx="1200150" cy="464184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8100">
              <a:spcBef>
                <a:spcPts val="125"/>
              </a:spcBef>
            </a:pPr>
            <a:r>
              <a:rPr sz="4275" i="1" spc="-89" baseline="-33138" dirty="0">
                <a:latin typeface="Symbol"/>
                <a:cs typeface="Symbol"/>
              </a:rPr>
              <a:t></a:t>
            </a:r>
            <a:r>
              <a:rPr sz="4275" i="1" spc="-89" baseline="-33138" dirty="0">
                <a:latin typeface="Times New Roman"/>
                <a:cs typeface="Times New Roman"/>
              </a:rPr>
              <a:t> </a:t>
            </a:r>
            <a:r>
              <a:rPr sz="4050" spc="44" baseline="-34979" dirty="0">
                <a:latin typeface="Symbol"/>
                <a:cs typeface="Symbol"/>
              </a:rPr>
              <a:t></a:t>
            </a:r>
            <a:r>
              <a:rPr sz="4050" spc="-419" baseline="-34979" dirty="0">
                <a:latin typeface="Times New Roman"/>
                <a:cs typeface="Times New Roman"/>
              </a:rPr>
              <a:t> </a:t>
            </a:r>
            <a:r>
              <a:rPr sz="2700" spc="70" dirty="0">
                <a:latin typeface="Symbol"/>
                <a:cs typeface="Symbol"/>
              </a:rPr>
              <a:t></a:t>
            </a:r>
            <a:r>
              <a:rPr sz="2700" i="1" spc="70" dirty="0">
                <a:latin typeface="Times New Roman"/>
                <a:cs typeface="Times New Roman"/>
              </a:rPr>
              <a:t>I</a:t>
            </a:r>
            <a:r>
              <a:rPr sz="2325" i="1" spc="104" baseline="-25089" dirty="0">
                <a:latin typeface="Times New Roman"/>
                <a:cs typeface="Times New Roman"/>
              </a:rPr>
              <a:t>C</a:t>
            </a:r>
            <a:endParaRPr sz="2325" baseline="-25089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93990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1687" y="649855"/>
            <a:ext cx="11204811" cy="690574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</a:t>
            </a:r>
            <a:r>
              <a:rPr sz="4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4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</a:t>
            </a:r>
            <a:r>
              <a:rPr sz="4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940" y="5130546"/>
            <a:ext cx="736473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  <a:tabLst>
                <a:tab pos="558165" algn="l"/>
              </a:tabLst>
            </a:pPr>
            <a:r>
              <a:rPr sz="3000" dirty="0">
                <a:latin typeface="Wingdings"/>
                <a:cs typeface="Wingdings"/>
              </a:rPr>
              <a:t></a:t>
            </a:r>
            <a:r>
              <a:rPr sz="3000" dirty="0">
                <a:latin typeface="Times New Roman"/>
                <a:cs typeface="Times New Roman"/>
              </a:rPr>
              <a:t>	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 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constitute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portion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Carlito"/>
                <a:cs typeface="Carlito"/>
              </a:rPr>
              <a:t>of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047241" y="1563065"/>
            <a:ext cx="8053705" cy="354711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68300" marR="17780" indent="-342900">
              <a:lnSpc>
                <a:spcPct val="90000"/>
              </a:lnSpc>
              <a:spcBef>
                <a:spcPts val="459"/>
              </a:spcBef>
            </a:pPr>
            <a:r>
              <a:rPr sz="3000" spc="-50" dirty="0">
                <a:latin typeface="Wingdings"/>
                <a:cs typeface="Wingdings"/>
              </a:rPr>
              <a:t></a:t>
            </a:r>
            <a:r>
              <a:rPr sz="3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does not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reach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 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terminal, because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 portion of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constitute 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current.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525" algn="ctr">
              <a:lnSpc>
                <a:spcPts val="2780"/>
              </a:lnSpc>
            </a:pPr>
            <a:r>
              <a:rPr sz="2550" i="1" spc="130" dirty="0">
                <a:latin typeface="Times New Roman"/>
                <a:cs typeface="Times New Roman"/>
              </a:rPr>
              <a:t>I</a:t>
            </a:r>
            <a:r>
              <a:rPr sz="2250" i="1" spc="195" baseline="-24074" dirty="0">
                <a:latin typeface="Times New Roman"/>
                <a:cs typeface="Times New Roman"/>
              </a:rPr>
              <a:t>E  </a:t>
            </a:r>
            <a:r>
              <a:rPr sz="2550" spc="25" dirty="0">
                <a:latin typeface="Symbol"/>
                <a:cs typeface="Symbol"/>
              </a:rPr>
              <a:t></a:t>
            </a:r>
            <a:r>
              <a:rPr sz="2550" spc="25" dirty="0">
                <a:latin typeface="Times New Roman"/>
                <a:cs typeface="Times New Roman"/>
              </a:rPr>
              <a:t> </a:t>
            </a:r>
            <a:r>
              <a:rPr sz="2550" i="1" spc="80" dirty="0">
                <a:latin typeface="Times New Roman"/>
                <a:cs typeface="Times New Roman"/>
              </a:rPr>
              <a:t>I</a:t>
            </a:r>
            <a:r>
              <a:rPr sz="2250" i="1" spc="120" baseline="-24074" dirty="0">
                <a:latin typeface="Times New Roman"/>
                <a:cs typeface="Times New Roman"/>
              </a:rPr>
              <a:t>C  </a:t>
            </a:r>
            <a:r>
              <a:rPr sz="2550" spc="25" dirty="0">
                <a:latin typeface="Symbol"/>
                <a:cs typeface="Symbol"/>
              </a:rPr>
              <a:t></a:t>
            </a:r>
            <a:r>
              <a:rPr sz="2550" spc="-200" dirty="0">
                <a:latin typeface="Times New Roman"/>
                <a:cs typeface="Times New Roman"/>
              </a:rPr>
              <a:t> </a:t>
            </a:r>
            <a:r>
              <a:rPr sz="2550" i="1" spc="125" dirty="0">
                <a:latin typeface="Times New Roman"/>
                <a:cs typeface="Times New Roman"/>
              </a:rPr>
              <a:t>I</a:t>
            </a:r>
            <a:r>
              <a:rPr sz="2250" i="1" spc="187" baseline="-24074" dirty="0">
                <a:latin typeface="Times New Roman"/>
                <a:cs typeface="Times New Roman"/>
              </a:rPr>
              <a:t>B</a:t>
            </a:r>
            <a:endParaRPr sz="2250" baseline="-24074" dirty="0">
              <a:latin typeface="Times New Roman"/>
              <a:cs typeface="Times New Roman"/>
            </a:endParaRPr>
          </a:p>
          <a:p>
            <a:pPr marL="368300" marR="577850" indent="-342900">
              <a:lnSpc>
                <a:spcPct val="90000"/>
              </a:lnSpc>
              <a:spcBef>
                <a:spcPts val="1900"/>
              </a:spcBef>
            </a:pPr>
            <a:r>
              <a:rPr sz="3000" spc="-10" dirty="0">
                <a:latin typeface="Wingdings"/>
                <a:cs typeface="Wingdings"/>
              </a:rPr>
              <a:t>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Also, collector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diode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reverse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biased,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  </a:t>
            </a:r>
            <a:r>
              <a:rPr sz="3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few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minority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carrier passes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collector-base 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junction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actually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constitute leakage 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</a:t>
            </a:r>
            <a:r>
              <a:rPr sz="30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3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0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sz="3675" i="1" spc="209" baseline="11337" dirty="0">
                <a:latin typeface="Times New Roman"/>
                <a:cs typeface="Times New Roman"/>
              </a:rPr>
              <a:t>I</a:t>
            </a:r>
            <a:r>
              <a:rPr sz="2100" i="1" spc="-30" baseline="-3968" dirty="0">
                <a:latin typeface="Times New Roman"/>
                <a:cs typeface="Times New Roman"/>
              </a:rPr>
              <a:t>C</a:t>
            </a:r>
            <a:r>
              <a:rPr sz="2100" i="1" spc="82" baseline="-3968" dirty="0">
                <a:latin typeface="Times New Roman"/>
                <a:cs typeface="Times New Roman"/>
              </a:rPr>
              <a:t>B</a:t>
            </a:r>
            <a:r>
              <a:rPr sz="2100" i="1" spc="15" baseline="-3968" dirty="0">
                <a:latin typeface="Times New Roman"/>
                <a:cs typeface="Times New Roman"/>
              </a:rPr>
              <a:t>O</a:t>
            </a:r>
            <a:r>
              <a:rPr sz="2100" i="1" spc="-44" baseline="-3968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rlito"/>
                <a:cs typeface="Carlito"/>
              </a:rPr>
              <a:t>.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2377439" y="5334477"/>
            <a:ext cx="3337561" cy="735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spcBef>
                <a:spcPts val="105"/>
              </a:spcBef>
            </a:pP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emitter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r>
              <a:rPr sz="3000" spc="-254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650" i="1" spc="-285" dirty="0">
                <a:latin typeface="Symbol"/>
                <a:cs typeface="Symbol"/>
              </a:rPr>
              <a:t></a:t>
            </a:r>
            <a:r>
              <a:rPr sz="4650" i="1" spc="-690" dirty="0">
                <a:latin typeface="Times New Roman"/>
                <a:cs typeface="Times New Roman"/>
              </a:rPr>
              <a:t> </a:t>
            </a:r>
            <a:r>
              <a:rPr sz="4725" i="1" spc="-52" baseline="1763" dirty="0">
                <a:latin typeface="Times New Roman"/>
                <a:cs typeface="Times New Roman"/>
              </a:rPr>
              <a:t>I</a:t>
            </a:r>
            <a:r>
              <a:rPr sz="4725" i="1" spc="-697" baseline="1763" dirty="0">
                <a:latin typeface="Times New Roman"/>
                <a:cs typeface="Times New Roman"/>
              </a:rPr>
              <a:t> </a:t>
            </a:r>
            <a:r>
              <a:rPr sz="2700" i="1" spc="-22" baseline="-21604" dirty="0">
                <a:latin typeface="Times New Roman"/>
                <a:cs typeface="Times New Roman"/>
              </a:rPr>
              <a:t>E</a:t>
            </a:r>
            <a:endParaRPr sz="2700" baseline="-21604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484122" y="5496136"/>
            <a:ext cx="4027170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spcBef>
                <a:spcPts val="100"/>
              </a:spcBef>
            </a:pP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leakage current</a:t>
            </a:r>
            <a:r>
              <a:rPr lang="en-IN"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i="1" spc="75" baseline="11574" dirty="0">
                <a:latin typeface="Times New Roman"/>
                <a:cs typeface="Times New Roman"/>
              </a:rPr>
              <a:t>I</a:t>
            </a:r>
            <a:r>
              <a:rPr sz="2100" i="1" spc="75" baseline="-3968" dirty="0">
                <a:latin typeface="Times New Roman"/>
                <a:cs typeface="Times New Roman"/>
              </a:rPr>
              <a:t>CBO</a:t>
            </a:r>
            <a:r>
              <a:rPr sz="2100" i="1" spc="104" baseline="-3968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Carlito"/>
                <a:cs typeface="Carlito"/>
              </a:rPr>
              <a:t>.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334866" y="6246979"/>
            <a:ext cx="878205" cy="4457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12420" indent="-274955">
              <a:spcBef>
                <a:spcPts val="105"/>
              </a:spcBef>
              <a:buFont typeface="Symbol"/>
              <a:buChar char=""/>
              <a:tabLst>
                <a:tab pos="313055" algn="l"/>
              </a:tabLst>
            </a:pPr>
            <a:r>
              <a:rPr sz="4125" i="1" spc="75" baseline="14141" dirty="0">
                <a:latin typeface="Times New Roman"/>
                <a:cs typeface="Times New Roman"/>
              </a:rPr>
              <a:t>I</a:t>
            </a:r>
            <a:r>
              <a:rPr sz="1600" i="1" spc="50" dirty="0">
                <a:latin typeface="Times New Roman"/>
                <a:cs typeface="Times New Roman"/>
              </a:rPr>
              <a:t>CB</a:t>
            </a:r>
            <a:r>
              <a:rPr sz="1600" i="1" spc="-225" dirty="0">
                <a:latin typeface="Times New Roman"/>
                <a:cs typeface="Times New Roman"/>
              </a:rPr>
              <a:t> </a:t>
            </a:r>
            <a:r>
              <a:rPr sz="1600" spc="15" dirty="0">
                <a:latin typeface="Times New Roman"/>
                <a:cs typeface="Times New Roman"/>
              </a:rPr>
              <a:t>0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89631" y="6193261"/>
            <a:ext cx="1245235" cy="469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spcBef>
                <a:spcPts val="110"/>
              </a:spcBef>
              <a:tabLst>
                <a:tab pos="448309" algn="l"/>
              </a:tabLst>
            </a:pPr>
            <a:r>
              <a:rPr sz="2750" i="1" spc="95" dirty="0">
                <a:latin typeface="Times New Roman"/>
                <a:cs typeface="Times New Roman"/>
              </a:rPr>
              <a:t>I</a:t>
            </a:r>
            <a:r>
              <a:rPr sz="2400" i="1" spc="142" baseline="-24305" dirty="0">
                <a:latin typeface="Times New Roman"/>
                <a:cs typeface="Times New Roman"/>
              </a:rPr>
              <a:t>C	</a:t>
            </a:r>
            <a:r>
              <a:rPr sz="2750" spc="25" dirty="0">
                <a:latin typeface="Symbol"/>
                <a:cs typeface="Symbol"/>
              </a:rPr>
              <a:t></a:t>
            </a:r>
            <a:r>
              <a:rPr sz="2750" spc="-300" dirty="0">
                <a:latin typeface="Times New Roman"/>
                <a:cs typeface="Times New Roman"/>
              </a:rPr>
              <a:t> </a:t>
            </a:r>
            <a:r>
              <a:rPr sz="2900" i="1" spc="85" dirty="0">
                <a:latin typeface="Symbol"/>
                <a:cs typeface="Symbol"/>
              </a:rPr>
              <a:t></a:t>
            </a:r>
            <a:r>
              <a:rPr sz="2750" i="1" spc="85" dirty="0">
                <a:latin typeface="Times New Roman"/>
                <a:cs typeface="Times New Roman"/>
              </a:rPr>
              <a:t>I</a:t>
            </a:r>
            <a:r>
              <a:rPr sz="2400" i="1" spc="127" baseline="-24305" dirty="0">
                <a:latin typeface="Times New Roman"/>
                <a:cs typeface="Times New Roman"/>
              </a:rPr>
              <a:t>E</a:t>
            </a:r>
            <a:endParaRPr sz="2400" baseline="-24305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3501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41445" y="775797"/>
            <a:ext cx="11095630" cy="690574"/>
          </a:xfrm>
          <a:prstGeom prst="rect">
            <a:avLst/>
          </a:prstGeom>
        </p:spPr>
        <p:txBody>
          <a:bodyPr vert="horz" wrap="square" lIns="0" tIns="13335" rIns="0" bIns="0" rtlCol="0" anchor="b">
            <a:spAutoFit/>
          </a:bodyPr>
          <a:lstStyle/>
          <a:p>
            <a:pPr marL="12700">
              <a:spcBef>
                <a:spcPts val="105"/>
              </a:spcBef>
            </a:pPr>
            <a:r>
              <a:rPr sz="4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Expression </a:t>
            </a:r>
            <a:r>
              <a:rPr sz="44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4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Collector</a:t>
            </a:r>
            <a:r>
              <a:rPr sz="4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31108" y="2263254"/>
            <a:ext cx="4875276" cy="2057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766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059940" y="1561797"/>
            <a:ext cx="8375650" cy="4542909"/>
          </a:xfrm>
          <a:prstGeom prst="rect">
            <a:avLst/>
          </a:prstGeom>
        </p:spPr>
        <p:txBody>
          <a:bodyPr vert="horz" wrap="square" lIns="0" tIns="59054" rIns="0" bIns="0" rtlCol="0">
            <a:spAutoFit/>
          </a:bodyPr>
          <a:lstStyle/>
          <a:p>
            <a:pPr marL="355600" indent="-342900">
              <a:spcBef>
                <a:spcPts val="464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u="heavy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sz="3200" u="heavy" spc="3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Characteristics: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9135" marR="46990" indent="-457200">
              <a:spcBef>
                <a:spcPts val="360"/>
              </a:spcBef>
              <a:buFont typeface="Arial" panose="020B0604020202020204" pitchFamily="34" charset="0"/>
              <a:buChar char="•"/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</a:t>
            </a:r>
            <a:r>
              <a:rPr sz="16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5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</a:t>
            </a:r>
            <a:r>
              <a:rPr sz="32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</a:t>
            </a:r>
            <a:r>
              <a:rPr sz="32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eri</a:t>
            </a:r>
            <a:r>
              <a:rPr sz="32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 is 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9135" marR="5080" indent="-457200">
              <a:spcBef>
                <a:spcPts val="5"/>
              </a:spcBef>
              <a:buFont typeface="Arial" panose="020B0604020202020204" pitchFamily="34" charset="0"/>
              <a:buChar char="•"/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5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eases</a:t>
            </a: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apid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32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It means input  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resistance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sz="3200" spc="-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small.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09135" marR="257175" indent="-457200">
              <a:buFont typeface="Arial" panose="020B0604020202020204" pitchFamily="34" charset="0"/>
              <a:buChar char="•"/>
            </a:pP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15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almo</a:t>
            </a:r>
            <a:r>
              <a:rPr sz="32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32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ende</a:t>
            </a:r>
            <a:r>
              <a:rPr sz="32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CB.</a:t>
            </a:r>
          </a:p>
        </p:txBody>
      </p:sp>
      <p:sp>
        <p:nvSpPr>
          <p:cNvPr id="4" name="object 4"/>
          <p:cNvSpPr/>
          <p:nvPr/>
        </p:nvSpPr>
        <p:spPr>
          <a:xfrm>
            <a:off x="1981200" y="2286000"/>
            <a:ext cx="3581400" cy="367436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354843" y="743176"/>
            <a:ext cx="11300346" cy="504625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2295525" marR="5080" indent="-1908810">
              <a:spcBef>
                <a:spcPts val="95"/>
              </a:spcBef>
            </a:pP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ommon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2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-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onfiguration</a:t>
            </a:r>
            <a:endParaRPr sz="3200"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41062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4843" y="743176"/>
            <a:ext cx="11300346" cy="504625"/>
          </a:xfrm>
          <a:prstGeom prst="rect">
            <a:avLst/>
          </a:prstGeom>
        </p:spPr>
        <p:txBody>
          <a:bodyPr vert="horz" wrap="square" lIns="0" tIns="12065" rIns="0" bIns="0" rtlCol="0" anchor="b">
            <a:spAutoFit/>
          </a:bodyPr>
          <a:lstStyle/>
          <a:p>
            <a:pPr marL="2295525" marR="5080" indent="-1908810">
              <a:spcBef>
                <a:spcPts val="95"/>
              </a:spcBef>
            </a:pP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IN"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ommon</a:t>
            </a:r>
            <a:r>
              <a:rPr sz="32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3200"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ase</a:t>
            </a:r>
            <a:r>
              <a:rPr sz="32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IN"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3200" spc="-2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onfiguration</a:t>
            </a:r>
            <a:endParaRPr sz="3200" spc="-2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059941" y="1607261"/>
            <a:ext cx="3821429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</a:pPr>
            <a:r>
              <a:rPr sz="3200" u="heavy" spc="-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sz="3200" u="heavy" spc="-45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u="heavy" spc="-10" dirty="0">
                <a:uFill>
                  <a:solidFill>
                    <a:srgbClr val="000000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Characteristics: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0" y="2257562"/>
            <a:ext cx="4896612" cy="4121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sz="half" idx="3"/>
          </p:nvPr>
        </p:nvSpPr>
        <p:spPr>
          <a:xfrm>
            <a:off x="6632829" y="1540878"/>
            <a:ext cx="3795395" cy="5103319"/>
          </a:xfrm>
          <a:prstGeom prst="rect">
            <a:avLst/>
          </a:prstGeom>
        </p:spPr>
        <p:txBody>
          <a:bodyPr vert="horz" wrap="square" lIns="0" tIns="14604" rIns="0" bIns="0" rtlCol="0" anchor="ctr">
            <a:spAutoFit/>
          </a:bodyPr>
          <a:lstStyle/>
          <a:p>
            <a:pPr marL="469900" marR="5080" indent="-457200">
              <a:lnSpc>
                <a:spcPct val="99700"/>
              </a:lnSpc>
              <a:spcBef>
                <a:spcPts val="114"/>
              </a:spcBef>
              <a:buFont typeface="Arial" panose="020B0604020202020204" pitchFamily="34" charset="0"/>
              <a:buChar char="•"/>
            </a:pPr>
            <a:r>
              <a:rPr spc="-1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1600" spc="-1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1600" spc="-5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1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</a:t>
            </a:r>
            <a:r>
              <a:rPr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called  output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characteristics.</a:t>
            </a:r>
            <a:endParaRPr sz="1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135890" indent="-457200">
              <a:lnSpc>
                <a:spcPct val="99700"/>
              </a:lnSpc>
              <a:spcBef>
                <a:spcPts val="35"/>
              </a:spcBef>
              <a:buFont typeface="Arial" panose="020B0604020202020204" pitchFamily="34" charset="0"/>
              <a:buChar char="•"/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varies linearly  </a:t>
            </a:r>
            <a:r>
              <a:rPr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 </a:t>
            </a:r>
            <a:r>
              <a:rPr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,only when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  </a:t>
            </a:r>
            <a:r>
              <a:rPr u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very</a:t>
            </a:r>
            <a:r>
              <a:rPr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small.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marR="287020" indent="-457200">
              <a:lnSpc>
                <a:spcPts val="3820"/>
              </a:lnSpc>
              <a:spcBef>
                <a:spcPts val="170"/>
              </a:spcBef>
              <a:buFont typeface="Arial" panose="020B0604020202020204" pitchFamily="34" charset="0"/>
              <a:buChar char="•"/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As,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Bc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increases,</a:t>
            </a:r>
            <a:r>
              <a:rPr spc="-1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1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  </a:t>
            </a:r>
            <a:r>
              <a:rPr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becomes</a:t>
            </a:r>
            <a:r>
              <a:rPr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138502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Marque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Franklin Gothic">
      <a:majorFont>
        <a:latin typeface="Franklin Gothic Medium" panose="020B0603020102020204"/>
        <a:ea typeface=""/>
        <a:cs typeface=""/>
        <a:font script="Jpan" typeface="HG創英角ｺﾞｼｯｸUB"/>
        <a:font script="Hang" typeface="돋움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HGｺﾞｼｯｸE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009A01A652D24CAA398DB69D92112C" ma:contentTypeVersion="0" ma:contentTypeDescription="Create a new document." ma:contentTypeScope="" ma:versionID="3d6ccc8f316c57399c2ef393a070e32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b764bea3eb9b1a5be8fd57fac5fb459b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6C27A80-F5F6-4E27-A0B9-FBED03F070D7}"/>
</file>

<file path=customXml/itemProps2.xml><?xml version="1.0" encoding="utf-8"?>
<ds:datastoreItem xmlns:ds="http://schemas.openxmlformats.org/officeDocument/2006/customXml" ds:itemID="{58CB26E8-A87C-4AE1-A14C-02020414B851}"/>
</file>

<file path=customXml/itemProps3.xml><?xml version="1.0" encoding="utf-8"?>
<ds:datastoreItem xmlns:ds="http://schemas.openxmlformats.org/officeDocument/2006/customXml" ds:itemID="{D48AAF5C-E4DA-4485-8ABE-47B5FB254D95}"/>
</file>

<file path=docProps/app.xml><?xml version="1.0" encoding="utf-8"?>
<Properties xmlns="http://schemas.openxmlformats.org/officeDocument/2006/extended-properties" xmlns:vt="http://schemas.openxmlformats.org/officeDocument/2006/docPropsVTypes">
  <TotalTime>109</TotalTime>
  <Words>297</Words>
  <Application>Microsoft Office PowerPoint</Application>
  <PresentationFormat>Widescreen</PresentationFormat>
  <Paragraphs>38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Arial</vt:lpstr>
      <vt:lpstr>Carlito</vt:lpstr>
      <vt:lpstr>Franklin Gothic Book</vt:lpstr>
      <vt:lpstr>Franklin Gothic Medium</vt:lpstr>
      <vt:lpstr>Symbol</vt:lpstr>
      <vt:lpstr>Times New Roman</vt:lpstr>
      <vt:lpstr>Wingdings</vt:lpstr>
      <vt:lpstr>Wingdings 2</vt:lpstr>
      <vt:lpstr>DividendVTI</vt:lpstr>
      <vt:lpstr>Transistor Connection</vt:lpstr>
      <vt:lpstr>Common Base Connection</vt:lpstr>
      <vt:lpstr>Common Base Connection</vt:lpstr>
      <vt:lpstr>Expression for Collector Current</vt:lpstr>
      <vt:lpstr>Expression for Collector Current</vt:lpstr>
      <vt:lpstr>Characteristics of Common Base  Configuration</vt:lpstr>
      <vt:lpstr>Characteristics of Common Base  Configuration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name: basic mechanical engineering</dc:title>
  <dc:creator>Dr. Anand Pandey [MU - Jaipur]</dc:creator>
  <cp:lastModifiedBy>Himanshu Priyadarshi [MU - Jaipur]</cp:lastModifiedBy>
  <cp:revision>16</cp:revision>
  <dcterms:created xsi:type="dcterms:W3CDTF">2020-07-26T08:21:32Z</dcterms:created>
  <dcterms:modified xsi:type="dcterms:W3CDTF">2023-12-04T12:19:38Z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0x0101002E009A01A652D24CAA398DB69D92112C</vt:lpwstr>
  </property>
</Properties>
</file>