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5"/>
  </p:notesMasterIdLst>
  <p:handoutMasterIdLst>
    <p:handoutMasterId r:id="rId26"/>
  </p:handoutMasterIdLst>
  <p:sldIdLst>
    <p:sldId id="266" r:id="rId2"/>
    <p:sldId id="308" r:id="rId3"/>
    <p:sldId id="335" r:id="rId4"/>
    <p:sldId id="327" r:id="rId5"/>
    <p:sldId id="328" r:id="rId6"/>
    <p:sldId id="329" r:id="rId7"/>
    <p:sldId id="331" r:id="rId8"/>
    <p:sldId id="334" r:id="rId9"/>
    <p:sldId id="336" r:id="rId10"/>
    <p:sldId id="338" r:id="rId11"/>
    <p:sldId id="333" r:id="rId12"/>
    <p:sldId id="285" r:id="rId13"/>
    <p:sldId id="286" r:id="rId14"/>
    <p:sldId id="309" r:id="rId15"/>
    <p:sldId id="340" r:id="rId16"/>
    <p:sldId id="270" r:id="rId17"/>
    <p:sldId id="275" r:id="rId18"/>
    <p:sldId id="341" r:id="rId19"/>
    <p:sldId id="342" r:id="rId20"/>
    <p:sldId id="303" r:id="rId21"/>
    <p:sldId id="350" r:id="rId22"/>
    <p:sldId id="347"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sh Sharma" userId="130846f55a64c9c3" providerId="LiveId" clId="{A2D3E5B8-6001-4221-AC35-0724F3A5F996}"/>
    <pc:docChg chg="delSld">
      <pc:chgData name="Vansh Sharma" userId="130846f55a64c9c3" providerId="LiveId" clId="{A2D3E5B8-6001-4221-AC35-0724F3A5F996}" dt="2025-04-12T09:53:52.742" v="5" actId="47"/>
      <pc:docMkLst>
        <pc:docMk/>
      </pc:docMkLst>
      <pc:sldChg chg="del">
        <pc:chgData name="Vansh Sharma" userId="130846f55a64c9c3" providerId="LiveId" clId="{A2D3E5B8-6001-4221-AC35-0724F3A5F996}" dt="2025-04-12T09:53:00.642" v="0" actId="47"/>
        <pc:sldMkLst>
          <pc:docMk/>
          <pc:sldMk cId="384003318" sldId="256"/>
        </pc:sldMkLst>
      </pc:sldChg>
      <pc:sldChg chg="del">
        <pc:chgData name="Vansh Sharma" userId="130846f55a64c9c3" providerId="LiveId" clId="{A2D3E5B8-6001-4221-AC35-0724F3A5F996}" dt="2025-04-12T09:53:50.161" v="1" actId="47"/>
        <pc:sldMkLst>
          <pc:docMk/>
          <pc:sldMk cId="286255501" sldId="257"/>
        </pc:sldMkLst>
      </pc:sldChg>
      <pc:sldChg chg="del">
        <pc:chgData name="Vansh Sharma" userId="130846f55a64c9c3" providerId="LiveId" clId="{A2D3E5B8-6001-4221-AC35-0724F3A5F996}" dt="2025-04-12T09:53:50.677" v="2" actId="47"/>
        <pc:sldMkLst>
          <pc:docMk/>
          <pc:sldMk cId="2405473499" sldId="258"/>
        </pc:sldMkLst>
      </pc:sldChg>
      <pc:sldChg chg="del">
        <pc:chgData name="Vansh Sharma" userId="130846f55a64c9c3" providerId="LiveId" clId="{A2D3E5B8-6001-4221-AC35-0724F3A5F996}" dt="2025-04-12T09:53:51.194" v="3" actId="47"/>
        <pc:sldMkLst>
          <pc:docMk/>
          <pc:sldMk cId="3012490929" sldId="259"/>
        </pc:sldMkLst>
      </pc:sldChg>
      <pc:sldChg chg="del">
        <pc:chgData name="Vansh Sharma" userId="130846f55a64c9c3" providerId="LiveId" clId="{A2D3E5B8-6001-4221-AC35-0724F3A5F996}" dt="2025-04-12T09:53:52.073" v="4" actId="47"/>
        <pc:sldMkLst>
          <pc:docMk/>
          <pc:sldMk cId="1046021896" sldId="276"/>
        </pc:sldMkLst>
      </pc:sldChg>
      <pc:sldChg chg="del">
        <pc:chgData name="Vansh Sharma" userId="130846f55a64c9c3" providerId="LiveId" clId="{A2D3E5B8-6001-4221-AC35-0724F3A5F996}" dt="2025-04-12T09:53:52.742" v="5" actId="47"/>
        <pc:sldMkLst>
          <pc:docMk/>
          <pc:sldMk cId="2216764775" sldId="27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EA9354-8F7B-AB2B-5816-315C349FDB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p>
        </p:txBody>
      </p:sp>
      <p:sp>
        <p:nvSpPr>
          <p:cNvPr id="3" name="Date Placeholder 2">
            <a:extLst>
              <a:ext uri="{FF2B5EF4-FFF2-40B4-BE49-F238E27FC236}">
                <a16:creationId xmlns:a16="http://schemas.microsoft.com/office/drawing/2014/main" id="{4F3EE6BE-AB4E-E70C-1AEC-F5927FE6F8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C59637-E6AF-4FE5-9805-20E237C3A76A}" type="datetime1">
              <a:rPr lang="en-IN" smtClean="0"/>
              <a:t>12-04-2025</a:t>
            </a:fld>
            <a:endParaRPr lang="en-US"/>
          </a:p>
        </p:txBody>
      </p:sp>
      <p:sp>
        <p:nvSpPr>
          <p:cNvPr id="4" name="Footer Placeholder 3">
            <a:extLst>
              <a:ext uri="{FF2B5EF4-FFF2-40B4-BE49-F238E27FC236}">
                <a16:creationId xmlns:a16="http://schemas.microsoft.com/office/drawing/2014/main" id="{9F37CFA0-5D4E-B28D-44E8-5552089DC6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Electrical &amp; Electronics System EE1002</a:t>
            </a:r>
          </a:p>
        </p:txBody>
      </p:sp>
      <p:sp>
        <p:nvSpPr>
          <p:cNvPr id="5" name="Slide Number Placeholder 4">
            <a:extLst>
              <a:ext uri="{FF2B5EF4-FFF2-40B4-BE49-F238E27FC236}">
                <a16:creationId xmlns:a16="http://schemas.microsoft.com/office/drawing/2014/main" id="{7F209C44-3473-3C35-7926-DBF17C87F7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316C15-81E5-492B-943C-96D9B16D671A}" type="slidenum">
              <a:rPr lang="en-US" smtClean="0"/>
              <a:t>‹#›</a:t>
            </a:fld>
            <a:endParaRPr lang="en-US"/>
          </a:p>
        </p:txBody>
      </p:sp>
    </p:spTree>
    <p:extLst>
      <p:ext uri="{BB962C8B-B14F-4D97-AF65-F5344CB8AC3E}">
        <p14:creationId xmlns:p14="http://schemas.microsoft.com/office/powerpoint/2010/main" val="251363670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AD853-9C5F-4B5F-919F-C4EAF0FB58FE}" type="datetime1">
              <a:rPr lang="en-IN" smtClean="0"/>
              <a:t>12-04-2025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Electrical &amp; Electronics System EE1002</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956E9-3E95-4FDB-82B8-96CCCAC38BEF}" type="slidenum">
              <a:rPr lang="en-IN" smtClean="0"/>
              <a:t>‹#›</a:t>
            </a:fld>
            <a:endParaRPr lang="en-IN"/>
          </a:p>
        </p:txBody>
      </p:sp>
    </p:spTree>
    <p:extLst>
      <p:ext uri="{BB962C8B-B14F-4D97-AF65-F5344CB8AC3E}">
        <p14:creationId xmlns:p14="http://schemas.microsoft.com/office/powerpoint/2010/main" val="412137299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US"/>
              <a:t>School of Electrical, Electronics &amp; Communication Engineering</a:t>
            </a:r>
            <a:endParaRPr lang="en-IN"/>
          </a:p>
        </p:txBody>
      </p:sp>
    </p:spTree>
    <p:extLst>
      <p:ext uri="{BB962C8B-B14F-4D97-AF65-F5344CB8AC3E}">
        <p14:creationId xmlns:p14="http://schemas.microsoft.com/office/powerpoint/2010/main" val="37017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2700D5A-969B-4B1E-9245-4F3E7A1E359D}" type="datetime1">
              <a:rPr lang="en-US" smtClean="0"/>
              <a:t>4/12/2025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Electrical &amp; Electronics System EE1002</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0173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0A8AB41-C014-48A9-BB60-E7728A355015}"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8FB70F-810D-4CC9-9577-EB4536EC9013}" type="slidenum">
              <a:rPr lang="en-IN" smtClean="0"/>
              <a:t>‹#›</a:t>
            </a:fld>
            <a:endParaRPr lang="en-IN"/>
          </a:p>
        </p:txBody>
      </p:sp>
    </p:spTree>
    <p:extLst>
      <p:ext uri="{BB962C8B-B14F-4D97-AF65-F5344CB8AC3E}">
        <p14:creationId xmlns:p14="http://schemas.microsoft.com/office/powerpoint/2010/main" val="6709928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F75EAF49-8678-46F3-8795-218214E8C458}" type="datetime1">
              <a:rPr lang="en-US" smtClean="0"/>
              <a:t>4/12/2025</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Electrical &amp; Electronics System EE1002</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9861122"/>
      </p:ext>
    </p:extLst>
  </p:cSld>
  <p:clrMap bg1="lt1" tx1="dk1" bg2="lt2" tx2="dk2" accent1="accent1" accent2="accent2" accent3="accent3" accent4="accent4" accent5="accent5" accent6="accent6" hlink="hlink" folHlink="folHlink"/>
  <p:sldLayoutIdLst>
    <p:sldLayoutId id="2147483802" r:id="rId1"/>
    <p:sldLayoutId id="2147483804" r:id="rId2"/>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866431"/>
            <a:ext cx="11029616" cy="3652047"/>
          </a:xfrm>
        </p:spPr>
        <p:txBody>
          <a:bodyPr>
            <a:noAutofit/>
          </a:bodyPr>
          <a:lstStyle/>
          <a:p>
            <a:pPr marL="0" indent="0" algn="ctr">
              <a:buNone/>
            </a:pPr>
            <a:r>
              <a:rPr lang="en-IN" sz="3200" b="1" dirty="0">
                <a:solidFill>
                  <a:srgbClr val="0070C0"/>
                </a:solidFill>
              </a:rPr>
              <a:t>Renewable energy resources </a:t>
            </a:r>
          </a:p>
          <a:p>
            <a:pPr algn="just"/>
            <a:r>
              <a:rPr lang="en-IN" sz="2400" dirty="0">
                <a:solidFill>
                  <a:schemeClr val="tx1"/>
                </a:solidFill>
              </a:rPr>
              <a:t>A renewable resource is defined as a natural resource that renews itself at a rate that is faster, or equal to the rate of consumption. </a:t>
            </a:r>
          </a:p>
          <a:p>
            <a:pPr algn="just"/>
            <a:r>
              <a:rPr lang="en-IN" sz="2400" dirty="0">
                <a:solidFill>
                  <a:schemeClr val="tx1"/>
                </a:solidFill>
              </a:rPr>
              <a:t>Renewable resources differ from resources that once depleted never return, such as fossil fuels. Renewable resources can include perpetually sustainable resources that never run out, such as solar power.</a:t>
            </a:r>
          </a:p>
          <a:p>
            <a:pPr algn="just"/>
            <a:r>
              <a:rPr lang="en-IN" sz="2400" dirty="0">
                <a:solidFill>
                  <a:schemeClr val="tx1"/>
                </a:solidFill>
              </a:rPr>
              <a:t>Renewable energy is energy generated from natural resources—such as sunlight, wind, rain, tides and geothermal heat—which are renewable (naturally replenished). </a:t>
            </a:r>
          </a:p>
        </p:txBody>
      </p:sp>
    </p:spTree>
    <p:extLst>
      <p:ext uri="{BB962C8B-B14F-4D97-AF65-F5344CB8AC3E}">
        <p14:creationId xmlns:p14="http://schemas.microsoft.com/office/powerpoint/2010/main" val="1997050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84EA79C-2939-9995-30FF-B784AF2DBE09}"/>
              </a:ext>
            </a:extLst>
          </p:cNvPr>
          <p:cNvSpPr>
            <a:spLocks noGrp="1"/>
          </p:cNvSpPr>
          <p:nvPr>
            <p:ph type="sldNum" sz="quarter" idx="12"/>
          </p:nvPr>
        </p:nvSpPr>
        <p:spPr/>
        <p:txBody>
          <a:bodyPr/>
          <a:lstStyle/>
          <a:p>
            <a:fld id="{9C8FB70F-810D-4CC9-9577-EB4536EC9013}" type="slidenum">
              <a:rPr lang="en-IN" smtClean="0"/>
              <a:t>10</a:t>
            </a:fld>
            <a:endParaRPr lang="en-IN"/>
          </a:p>
        </p:txBody>
      </p:sp>
      <p:sp>
        <p:nvSpPr>
          <p:cNvPr id="7" name="TextBox 6">
            <a:extLst>
              <a:ext uri="{FF2B5EF4-FFF2-40B4-BE49-F238E27FC236}">
                <a16:creationId xmlns:a16="http://schemas.microsoft.com/office/drawing/2014/main" id="{F77FB839-0C9F-397F-E042-FA014BC5A039}"/>
              </a:ext>
            </a:extLst>
          </p:cNvPr>
          <p:cNvSpPr txBox="1"/>
          <p:nvPr/>
        </p:nvSpPr>
        <p:spPr>
          <a:xfrm>
            <a:off x="1077686" y="1062198"/>
            <a:ext cx="5301343" cy="5133713"/>
          </a:xfrm>
          <a:prstGeom prst="rect">
            <a:avLst/>
          </a:prstGeom>
          <a:noFill/>
        </p:spPr>
        <p:txBody>
          <a:bodyPr wrap="square">
            <a:spAutoFit/>
          </a:bodyPr>
          <a:lstStyle/>
          <a:p>
            <a:pPr marL="457200" indent="-457200" algn="just">
              <a:buFont typeface="Wingdings" panose="05000000000000000000" pitchFamily="2" charset="2"/>
              <a:buChar char="Ø"/>
            </a:pPr>
            <a:r>
              <a:rPr lang="en-US" sz="2600" dirty="0"/>
              <a:t>A SPV System typically consists of 3 basic components.</a:t>
            </a:r>
          </a:p>
          <a:p>
            <a:pPr marL="914400" lvl="1" indent="-457200" algn="just">
              <a:spcBef>
                <a:spcPct val="20000"/>
              </a:spcBef>
              <a:buFont typeface="Wingdings" panose="05000000000000000000" pitchFamily="2" charset="2"/>
              <a:buChar char="q"/>
            </a:pPr>
            <a:r>
              <a:rPr lang="en-US" sz="2600" dirty="0"/>
              <a:t>PV cells - Electricity is generated by PV cells,  the smallest unit of a PV system.</a:t>
            </a:r>
          </a:p>
          <a:p>
            <a:pPr marL="914400" lvl="1" indent="-457200" algn="just">
              <a:spcBef>
                <a:spcPct val="20000"/>
              </a:spcBef>
              <a:buFont typeface="Wingdings" panose="05000000000000000000" pitchFamily="2" charset="2"/>
              <a:buChar char="q"/>
            </a:pPr>
            <a:r>
              <a:rPr lang="en-US" sz="2600" dirty="0"/>
              <a:t>Modules - PV cells are wired together to form modules which are usually a sealed, or encapsulated, unit of convenient size for handling. </a:t>
            </a:r>
          </a:p>
          <a:p>
            <a:pPr marL="914400" lvl="1" indent="-457200" algn="just">
              <a:spcBef>
                <a:spcPct val="20000"/>
              </a:spcBef>
              <a:buFont typeface="Wingdings" panose="05000000000000000000" pitchFamily="2" charset="2"/>
              <a:buChar char="q"/>
            </a:pPr>
            <a:r>
              <a:rPr lang="en-US" sz="2600" dirty="0"/>
              <a:t>Arrays – Groups of panels make up an array.</a:t>
            </a:r>
          </a:p>
        </p:txBody>
      </p:sp>
      <p:pic>
        <p:nvPicPr>
          <p:cNvPr id="8" name="Content Placeholder 8" descr="PV-cell-module-array graphic.gif">
            <a:extLst>
              <a:ext uri="{FF2B5EF4-FFF2-40B4-BE49-F238E27FC236}">
                <a16:creationId xmlns:a16="http://schemas.microsoft.com/office/drawing/2014/main" id="{75027C39-7CDE-81D2-A67C-43272332B17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6450" b="-26450"/>
          <a:stretch>
            <a:fillRect/>
          </a:stretch>
        </p:blipFill>
        <p:spPr>
          <a:xfrm>
            <a:off x="6692234" y="1404257"/>
            <a:ext cx="5218325" cy="4234544"/>
          </a:xfrm>
        </p:spPr>
      </p:pic>
    </p:spTree>
    <p:extLst>
      <p:ext uri="{BB962C8B-B14F-4D97-AF65-F5344CB8AC3E}">
        <p14:creationId xmlns:p14="http://schemas.microsoft.com/office/powerpoint/2010/main" val="991923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80000"/>
              </a:lnSpc>
              <a:spcBef>
                <a:spcPct val="20000"/>
              </a:spcBef>
              <a:spcAft>
                <a:spcPts val="600"/>
              </a:spcAft>
              <a:buClr>
                <a:schemeClr val="accent1"/>
              </a:buClr>
              <a:buSzPct val="92000"/>
            </a:pPr>
            <a:r>
              <a:rPr lang="en-IN" b="1" cap="none" dirty="0">
                <a:solidFill>
                  <a:schemeClr val="tx1"/>
                </a:solidFill>
                <a:latin typeface="+mn-lt"/>
                <a:ea typeface="+mn-ea"/>
                <a:cs typeface="+mn-cs"/>
              </a:rPr>
              <a:t>Applications</a:t>
            </a:r>
          </a:p>
        </p:txBody>
      </p:sp>
      <p:sp>
        <p:nvSpPr>
          <p:cNvPr id="3" name="Content Placeholder 2"/>
          <p:cNvSpPr>
            <a:spLocks noGrp="1"/>
          </p:cNvSpPr>
          <p:nvPr>
            <p:ph idx="1"/>
          </p:nvPr>
        </p:nvSpPr>
        <p:spPr/>
        <p:txBody>
          <a:bodyPr>
            <a:normAutofit fontScale="92500" lnSpcReduction="20000"/>
          </a:bodyPr>
          <a:lstStyle/>
          <a:p>
            <a:pPr algn="just"/>
            <a:r>
              <a:rPr lang="en-IN" sz="2600" dirty="0">
                <a:solidFill>
                  <a:schemeClr val="tx1"/>
                </a:solidFill>
              </a:rPr>
              <a:t>Space satellites</a:t>
            </a:r>
          </a:p>
          <a:p>
            <a:pPr algn="just"/>
            <a:r>
              <a:rPr lang="en-IN" sz="2600" dirty="0">
                <a:solidFill>
                  <a:schemeClr val="tx1"/>
                </a:solidFill>
              </a:rPr>
              <a:t>Remote radio communication booster stations</a:t>
            </a:r>
          </a:p>
          <a:p>
            <a:pPr algn="just"/>
            <a:r>
              <a:rPr lang="en-IN" sz="2600" dirty="0">
                <a:solidFill>
                  <a:schemeClr val="tx1"/>
                </a:solidFill>
              </a:rPr>
              <a:t>Marine warning lights</a:t>
            </a:r>
          </a:p>
          <a:p>
            <a:pPr algn="just"/>
            <a:r>
              <a:rPr lang="en-IN" sz="2600" dirty="0">
                <a:solidFill>
                  <a:schemeClr val="tx1"/>
                </a:solidFill>
              </a:rPr>
              <a:t>Lighting</a:t>
            </a:r>
          </a:p>
          <a:p>
            <a:pPr algn="just"/>
            <a:r>
              <a:rPr lang="en-IN" sz="2600" dirty="0">
                <a:solidFill>
                  <a:schemeClr val="tx1"/>
                </a:solidFill>
              </a:rPr>
              <a:t>Water pumping </a:t>
            </a:r>
          </a:p>
          <a:p>
            <a:pPr algn="just"/>
            <a:r>
              <a:rPr lang="en-IN" sz="2600" dirty="0">
                <a:solidFill>
                  <a:schemeClr val="tx1"/>
                </a:solidFill>
              </a:rPr>
              <a:t>Medical refrigeration in remote areas</a:t>
            </a:r>
          </a:p>
          <a:p>
            <a:pPr algn="just"/>
            <a:r>
              <a:rPr lang="en-IN" sz="2600" dirty="0">
                <a:solidFill>
                  <a:schemeClr val="tx1"/>
                </a:solidFill>
              </a:rPr>
              <a:t>Solar powered vehicles</a:t>
            </a:r>
          </a:p>
          <a:p>
            <a:pPr algn="just"/>
            <a:r>
              <a:rPr lang="en-IN" sz="2600" dirty="0">
                <a:solidFill>
                  <a:schemeClr val="tx1"/>
                </a:solidFill>
              </a:rPr>
              <a:t>Battery charging</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755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3588"/>
          </a:xfrm>
        </p:spPr>
        <p:txBody>
          <a:bodyPr/>
          <a:lstStyle/>
          <a:p>
            <a:r>
              <a:rPr lang="en-IN" b="1" cap="none" dirty="0"/>
              <a:t>Working Principle of Solar Cell</a:t>
            </a:r>
            <a:endParaRPr lang="en-IN" cap="none" dirty="0"/>
          </a:p>
        </p:txBody>
      </p:sp>
      <p:sp>
        <p:nvSpPr>
          <p:cNvPr id="3" name="Content Placeholder 2"/>
          <p:cNvSpPr>
            <a:spLocks noGrp="1"/>
          </p:cNvSpPr>
          <p:nvPr>
            <p:ph idx="1"/>
          </p:nvPr>
        </p:nvSpPr>
        <p:spPr>
          <a:xfrm>
            <a:off x="838200" y="1243013"/>
            <a:ext cx="10515600" cy="4580844"/>
          </a:xfrm>
        </p:spPr>
        <p:txBody>
          <a:bodyPr>
            <a:normAutofit/>
          </a:bodyPr>
          <a:lstStyle/>
          <a:p>
            <a:pPr algn="just"/>
            <a:r>
              <a:rPr lang="en-IN" sz="2400" dirty="0">
                <a:solidFill>
                  <a:schemeClr val="tx1"/>
                </a:solidFill>
              </a:rPr>
              <a:t>When light reaches the p-n junction, the light photons can easily enter in the junction, through very thin p-type layer. </a:t>
            </a:r>
          </a:p>
          <a:p>
            <a:pPr algn="just"/>
            <a:r>
              <a:rPr lang="en-IN" sz="2400" dirty="0">
                <a:solidFill>
                  <a:schemeClr val="tx1"/>
                </a:solidFill>
              </a:rPr>
              <a:t>The light energy, in the form of photons, supplies sufficient energy to the junction to create a number of electron-hole pairs. </a:t>
            </a:r>
          </a:p>
          <a:p>
            <a:pPr algn="just"/>
            <a:r>
              <a:rPr lang="en-IN" sz="2400" dirty="0">
                <a:solidFill>
                  <a:schemeClr val="tx1"/>
                </a:solidFill>
              </a:rPr>
              <a:t>The incident light breaks the thermal equilibrium condition of the junction. The free electrons in the depletion region can quickly come to the n-type side of the junction. </a:t>
            </a:r>
          </a:p>
          <a:p>
            <a:pPr algn="just"/>
            <a:r>
              <a:rPr lang="en-IN" sz="2400" dirty="0">
                <a:solidFill>
                  <a:schemeClr val="tx1"/>
                </a:solidFill>
              </a:rPr>
              <a:t>Similarly, the holes in the depletion can quickly come to the p-type side of the junction. Once, the newly created free electrons come to the n-type side, cannot further cross the junction because of barrier potential of the junction.</a:t>
            </a:r>
          </a:p>
        </p:txBody>
      </p:sp>
    </p:spTree>
    <p:extLst>
      <p:ext uri="{BB962C8B-B14F-4D97-AF65-F5344CB8AC3E}">
        <p14:creationId xmlns:p14="http://schemas.microsoft.com/office/powerpoint/2010/main" val="4204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4363"/>
            <a:ext cx="10515600" cy="3021466"/>
          </a:xfrm>
        </p:spPr>
        <p:txBody>
          <a:bodyPr>
            <a:normAutofit fontScale="92500"/>
          </a:bodyPr>
          <a:lstStyle/>
          <a:p>
            <a:pPr algn="just"/>
            <a:r>
              <a:rPr lang="en-IN" sz="2400" dirty="0">
                <a:solidFill>
                  <a:schemeClr val="tx1"/>
                </a:solidFill>
              </a:rPr>
              <a:t>Similarly, the newly created holes once come to the p-type side cannot further cross the junction became of same barrier potential of the junction.</a:t>
            </a:r>
          </a:p>
          <a:p>
            <a:pPr algn="just"/>
            <a:r>
              <a:rPr lang="en-IN" sz="2400" dirty="0">
                <a:solidFill>
                  <a:schemeClr val="tx1"/>
                </a:solidFill>
              </a:rPr>
              <a:t>As the concentration of electrons becomes higher in one side, i.e. n-type side of the junction and concentration of holes becomes more in another side, i.e. the p-type side of the junction, the p-n junction will behave like a small battery cell. </a:t>
            </a:r>
          </a:p>
          <a:p>
            <a:pPr algn="just"/>
            <a:r>
              <a:rPr lang="en-IN" sz="2400" dirty="0">
                <a:solidFill>
                  <a:schemeClr val="tx1"/>
                </a:solidFill>
              </a:rPr>
              <a:t>A voltage is set up which is known as photo voltage. If we connect a small load across the junction, there will be a tiny current flowing through it.</a:t>
            </a:r>
          </a:p>
        </p:txBody>
      </p:sp>
      <p:pic>
        <p:nvPicPr>
          <p:cNvPr id="2" name="Picture 1">
            <a:extLst>
              <a:ext uri="{FF2B5EF4-FFF2-40B4-BE49-F238E27FC236}">
                <a16:creationId xmlns:a16="http://schemas.microsoft.com/office/drawing/2014/main" id="{C6A86FAC-8506-D33C-1D58-CCC13191075E}"/>
              </a:ext>
            </a:extLst>
          </p:cNvPr>
          <p:cNvPicPr>
            <a:picLocks noChangeAspect="1"/>
          </p:cNvPicPr>
          <p:nvPr/>
        </p:nvPicPr>
        <p:blipFill>
          <a:blip r:embed="rId2"/>
          <a:stretch>
            <a:fillRect/>
          </a:stretch>
        </p:blipFill>
        <p:spPr>
          <a:xfrm>
            <a:off x="7902632" y="3340196"/>
            <a:ext cx="3962796" cy="3326202"/>
          </a:xfrm>
          <a:prstGeom prst="rect">
            <a:avLst/>
          </a:prstGeom>
        </p:spPr>
      </p:pic>
    </p:spTree>
    <p:extLst>
      <p:ext uri="{BB962C8B-B14F-4D97-AF65-F5344CB8AC3E}">
        <p14:creationId xmlns:p14="http://schemas.microsoft.com/office/powerpoint/2010/main" val="3656247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B321C5-147A-7B57-404D-B4DD5F1E0D7D}"/>
              </a:ext>
            </a:extLst>
          </p:cNvPr>
          <p:cNvSpPr>
            <a:spLocks noGrp="1"/>
          </p:cNvSpPr>
          <p:nvPr>
            <p:ph type="sldNum" sz="quarter" idx="12"/>
          </p:nvPr>
        </p:nvSpPr>
        <p:spPr/>
        <p:txBody>
          <a:bodyPr/>
          <a:lstStyle/>
          <a:p>
            <a:fld id="{9C8FB70F-810D-4CC9-9577-EB4536EC9013}" type="slidenum">
              <a:rPr lang="en-IN" smtClean="0"/>
              <a:t>14</a:t>
            </a:fld>
            <a:endParaRPr lang="en-IN"/>
          </a:p>
        </p:txBody>
      </p:sp>
      <p:sp>
        <p:nvSpPr>
          <p:cNvPr id="3" name="TextBox 2">
            <a:extLst>
              <a:ext uri="{FF2B5EF4-FFF2-40B4-BE49-F238E27FC236}">
                <a16:creationId xmlns:a16="http://schemas.microsoft.com/office/drawing/2014/main" id="{83233869-A0C3-E07D-6892-0E3EDA5E8663}"/>
              </a:ext>
            </a:extLst>
          </p:cNvPr>
          <p:cNvSpPr txBox="1"/>
          <p:nvPr/>
        </p:nvSpPr>
        <p:spPr>
          <a:xfrm>
            <a:off x="555171" y="889844"/>
            <a:ext cx="10907486" cy="4524315"/>
          </a:xfrm>
          <a:prstGeom prst="rect">
            <a:avLst/>
          </a:prstGeom>
          <a:noFill/>
        </p:spPr>
        <p:txBody>
          <a:bodyPr wrap="square">
            <a:spAutoFit/>
          </a:bodyPr>
          <a:lstStyle/>
          <a:p>
            <a:pPr marL="36512" indent="0" algn="just">
              <a:buFont typeface="Wingdings 2" panose="05020102010507070707" pitchFamily="18" charset="2"/>
              <a:buNone/>
              <a:defRPr/>
            </a:pPr>
            <a:endParaRPr lang="en-IN" sz="2400" dirty="0"/>
          </a:p>
          <a:p>
            <a:pPr marL="36512" indent="0" algn="ctr">
              <a:buFont typeface="Wingdings 2" panose="05020102010507070707" pitchFamily="18" charset="2"/>
              <a:buNone/>
              <a:defRPr/>
            </a:pPr>
            <a:r>
              <a:rPr lang="en-IN" sz="3200" b="1" dirty="0">
                <a:solidFill>
                  <a:srgbClr val="0070C0"/>
                </a:solidFill>
              </a:rPr>
              <a:t>2. Wind Power</a:t>
            </a:r>
          </a:p>
          <a:p>
            <a:pPr algn="just">
              <a:lnSpc>
                <a:spcPct val="150000"/>
              </a:lnSpc>
              <a:buFont typeface="Wingdings" panose="05000000000000000000" pitchFamily="2" charset="2"/>
              <a:buChar char="Ø"/>
              <a:defRPr/>
            </a:pPr>
            <a:r>
              <a:rPr lang="en-IN" sz="2400" dirty="0"/>
              <a:t>Power is generated from the wind by converting the speed of the wind into electricity. </a:t>
            </a:r>
          </a:p>
          <a:p>
            <a:pPr algn="just">
              <a:lnSpc>
                <a:spcPct val="150000"/>
              </a:lnSpc>
              <a:buFont typeface="Wingdings" panose="05000000000000000000" pitchFamily="2" charset="2"/>
              <a:buChar char="Ø"/>
              <a:defRPr/>
            </a:pPr>
            <a:r>
              <a:rPr lang="en-IN" sz="2400" dirty="0"/>
              <a:t>The faster the wind travels, the more electricity can be generated. </a:t>
            </a:r>
          </a:p>
          <a:p>
            <a:pPr algn="just">
              <a:lnSpc>
                <a:spcPct val="150000"/>
              </a:lnSpc>
              <a:buFont typeface="Wingdings" panose="05000000000000000000" pitchFamily="2" charset="2"/>
              <a:buChar char="Ø"/>
              <a:defRPr/>
            </a:pPr>
            <a:r>
              <a:rPr lang="en-IN" sz="2400" dirty="0"/>
              <a:t>The main type of wind turbine design that work to generate power are horizontal axis wind turbine (HAWT).</a:t>
            </a:r>
          </a:p>
          <a:p>
            <a:pPr algn="just">
              <a:lnSpc>
                <a:spcPct val="150000"/>
              </a:lnSpc>
              <a:buFont typeface="Wingdings" panose="05000000000000000000" pitchFamily="2" charset="2"/>
              <a:buChar char="Ø"/>
              <a:defRPr/>
            </a:pPr>
            <a:r>
              <a:rPr lang="en-US" sz="2400" dirty="0"/>
              <a:t>Wind-power generation is the fastest growing energy source.</a:t>
            </a:r>
          </a:p>
          <a:p>
            <a:pPr>
              <a:defRPr/>
            </a:pPr>
            <a:endParaRPr lang="en-IN" sz="1600" dirty="0"/>
          </a:p>
        </p:txBody>
      </p:sp>
    </p:spTree>
    <p:extLst>
      <p:ext uri="{BB962C8B-B14F-4D97-AF65-F5344CB8AC3E}">
        <p14:creationId xmlns:p14="http://schemas.microsoft.com/office/powerpoint/2010/main" val="3995348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
            <a:ext cx="12191999" cy="6743700"/>
          </a:xfrm>
        </p:spPr>
        <p:txBody>
          <a:bodyPr>
            <a:normAutofit/>
          </a:bodyPr>
          <a:lstStyle/>
          <a:p>
            <a:pPr marL="0" indent="0" algn="just">
              <a:buNone/>
            </a:pPr>
            <a:r>
              <a:rPr lang="en-IN" sz="2400" dirty="0">
                <a:solidFill>
                  <a:schemeClr val="tx1"/>
                </a:solidFill>
              </a:rPr>
              <a:t>Wind turbines are good media for generating electricity from a clean and renewable resource for our homes and businesses. It comes with a couple of advantages for both humans and the environment, namely the following:</a:t>
            </a:r>
          </a:p>
          <a:p>
            <a:pPr lvl="1" algn="just">
              <a:buFont typeface="Wingdings" panose="05000000000000000000" pitchFamily="2" charset="2"/>
              <a:buChar char="Ø"/>
            </a:pPr>
            <a:r>
              <a:rPr lang="en-IN" sz="2400" dirty="0">
                <a:solidFill>
                  <a:schemeClr val="tx1"/>
                </a:solidFill>
              </a:rPr>
              <a:t>A wind turbine can harness a plentiful energy source, wind.</a:t>
            </a:r>
          </a:p>
          <a:p>
            <a:pPr lvl="1" algn="just">
              <a:buFont typeface="Wingdings" panose="05000000000000000000" pitchFamily="2" charset="2"/>
              <a:buChar char="Ø"/>
            </a:pPr>
            <a:r>
              <a:rPr lang="en-IN" sz="2400" dirty="0">
                <a:solidFill>
                  <a:schemeClr val="tx1"/>
                </a:solidFill>
              </a:rPr>
              <a:t>The use of wind electricity can cut our carbon footprint because it doesn't release any harmful gases or pollutants in the process of generating electricity.</a:t>
            </a:r>
          </a:p>
          <a:p>
            <a:pPr lvl="1" algn="just">
              <a:buFont typeface="Wingdings" panose="05000000000000000000" pitchFamily="2" charset="2"/>
              <a:buChar char="Ø"/>
            </a:pPr>
            <a:r>
              <a:rPr lang="en-IN" sz="2400" dirty="0">
                <a:solidFill>
                  <a:schemeClr val="tx1"/>
                </a:solidFill>
              </a:rPr>
              <a:t>The use of wind energy can cut our electricity bills because wind is free, and thus, after the payment for the initial installation, electricity costs will be reduced.</a:t>
            </a:r>
          </a:p>
          <a:p>
            <a:pPr lvl="1" algn="just">
              <a:buFont typeface="Wingdings" panose="05000000000000000000" pitchFamily="2" charset="2"/>
              <a:buChar char="Ø"/>
            </a:pPr>
            <a:r>
              <a:rPr lang="en-IN" sz="2400" dirty="0">
                <a:solidFill>
                  <a:schemeClr val="tx1"/>
                </a:solidFill>
              </a:rPr>
              <a:t>We can store energy even on a calm day. If our houses are not connected to the power grid, we can store the excess electricity produced from the wind turbine in batteries and use it when there is no wind.</a:t>
            </a:r>
          </a:p>
          <a:p>
            <a:pPr lvl="1" algn="just">
              <a:buFont typeface="Wingdings" panose="05000000000000000000" pitchFamily="2" charset="2"/>
              <a:buChar char="Ø"/>
            </a:pPr>
            <a:r>
              <a:rPr lang="en-IN" sz="2400" dirty="0">
                <a:solidFill>
                  <a:schemeClr val="tx1"/>
                </a:solidFill>
              </a:rPr>
              <a:t>We can sell electricity back to the grid, meaning if our wind system is producing more than what we need, someone else can use it, and thus, we can sell it.</a:t>
            </a:r>
          </a:p>
        </p:txBody>
      </p:sp>
    </p:spTree>
    <p:extLst>
      <p:ext uri="{BB962C8B-B14F-4D97-AF65-F5344CB8AC3E}">
        <p14:creationId xmlns:p14="http://schemas.microsoft.com/office/powerpoint/2010/main" val="3105825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58849"/>
            <a:ext cx="12091987" cy="663575"/>
          </a:xfrm>
        </p:spPr>
        <p:txBody>
          <a:bodyPr>
            <a:noAutofit/>
          </a:bodyPr>
          <a:lstStyle/>
          <a:p>
            <a:pPr algn="ctr">
              <a:spcBef>
                <a:spcPct val="20000"/>
              </a:spcBef>
              <a:spcAft>
                <a:spcPts val="600"/>
              </a:spcAft>
              <a:buClr>
                <a:schemeClr val="accent1"/>
              </a:buClr>
              <a:buSzPct val="92000"/>
            </a:pPr>
            <a:r>
              <a:rPr lang="en-IN" sz="3200" b="1" cap="none" dirty="0">
                <a:solidFill>
                  <a:schemeClr val="tx1"/>
                </a:solidFill>
                <a:latin typeface="+mn-lt"/>
                <a:ea typeface="+mn-ea"/>
                <a:cs typeface="+mn-cs"/>
              </a:rPr>
              <a:t>Main Components of a Wind-turbine</a:t>
            </a:r>
          </a:p>
        </p:txBody>
      </p:sp>
      <p:sp>
        <p:nvSpPr>
          <p:cNvPr id="3" name="Content Placeholder 2"/>
          <p:cNvSpPr>
            <a:spLocks noGrp="1"/>
          </p:cNvSpPr>
          <p:nvPr>
            <p:ph idx="1"/>
          </p:nvPr>
        </p:nvSpPr>
        <p:spPr>
          <a:xfrm>
            <a:off x="0" y="1219200"/>
            <a:ext cx="12191999" cy="4348163"/>
          </a:xfrm>
        </p:spPr>
        <p:txBody>
          <a:bodyPr/>
          <a:lstStyle/>
          <a:p>
            <a:pPr marL="0" indent="0" algn="just">
              <a:buNone/>
            </a:pPr>
            <a:r>
              <a:rPr lang="en-IN" sz="2400" dirty="0">
                <a:solidFill>
                  <a:schemeClr val="tx1"/>
                </a:solidFill>
              </a:rPr>
              <a:t>1. Rotor </a:t>
            </a:r>
          </a:p>
          <a:p>
            <a:pPr algn="just">
              <a:buFont typeface="Wingdings" panose="05000000000000000000" pitchFamily="2" charset="2"/>
              <a:buChar char="Ø"/>
            </a:pPr>
            <a:r>
              <a:rPr lang="en-IN" sz="2400" dirty="0">
                <a:solidFill>
                  <a:schemeClr val="tx1"/>
                </a:solidFill>
              </a:rPr>
              <a:t>The portion of the wind turbine that collects energy from the wind is called the rotor. </a:t>
            </a:r>
          </a:p>
          <a:p>
            <a:pPr algn="just">
              <a:buFont typeface="Wingdings" panose="05000000000000000000" pitchFamily="2" charset="2"/>
              <a:buChar char="Ø"/>
            </a:pPr>
            <a:r>
              <a:rPr lang="en-IN" sz="2400" dirty="0">
                <a:solidFill>
                  <a:schemeClr val="tx1"/>
                </a:solidFill>
              </a:rPr>
              <a:t>The rotor usually consists of two or more wooden, fiberglass or metal blades which rotate about an axis (horizontal or vertical) at a rate determined by the wind speed and the shape of the blades. </a:t>
            </a:r>
          </a:p>
          <a:p>
            <a:pPr algn="just">
              <a:buFont typeface="Wingdings" panose="05000000000000000000" pitchFamily="2" charset="2"/>
              <a:buChar char="Ø"/>
            </a:pPr>
            <a:r>
              <a:rPr lang="en-IN" sz="2400" dirty="0">
                <a:solidFill>
                  <a:schemeClr val="tx1"/>
                </a:solidFill>
              </a:rPr>
              <a:t>The blades are attached to the hub, which in turn is attached to the main shaft.</a:t>
            </a:r>
          </a:p>
          <a:p>
            <a:pPr algn="just">
              <a:buFont typeface="Wingdings" panose="05000000000000000000" pitchFamily="2" charset="2"/>
              <a:buChar char="Ø"/>
            </a:pPr>
            <a:r>
              <a:rPr lang="en-IN" sz="2400" dirty="0">
                <a:solidFill>
                  <a:schemeClr val="tx1"/>
                </a:solidFill>
              </a:rPr>
              <a:t>It converts kinetic energy of wind into mechanical energy through a connected shaft.</a:t>
            </a:r>
          </a:p>
        </p:txBody>
      </p:sp>
    </p:spTree>
    <p:extLst>
      <p:ext uri="{BB962C8B-B14F-4D97-AF65-F5344CB8AC3E}">
        <p14:creationId xmlns:p14="http://schemas.microsoft.com/office/powerpoint/2010/main" val="2595215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89000"/>
            <a:ext cx="12192000" cy="4259943"/>
          </a:xfrm>
        </p:spPr>
        <p:txBody>
          <a:bodyPr>
            <a:normAutofit/>
          </a:bodyPr>
          <a:lstStyle/>
          <a:p>
            <a:pPr marL="0" indent="0" algn="just">
              <a:buFont typeface="Wingdings 2" panose="05020102010507070707" pitchFamily="18" charset="2"/>
              <a:buNone/>
            </a:pPr>
            <a:r>
              <a:rPr lang="en-IN" sz="2400" dirty="0">
                <a:solidFill>
                  <a:schemeClr val="tx1"/>
                </a:solidFill>
              </a:rPr>
              <a:t>2. Generator </a:t>
            </a:r>
          </a:p>
          <a:p>
            <a:pPr algn="just"/>
            <a:r>
              <a:rPr lang="en-IN" sz="2400" dirty="0">
                <a:solidFill>
                  <a:schemeClr val="tx1"/>
                </a:solidFill>
              </a:rPr>
              <a:t>The generator is that converts the turning motion of a wind turbine's blades into electricity.</a:t>
            </a:r>
          </a:p>
          <a:p>
            <a:pPr algn="just"/>
            <a:r>
              <a:rPr lang="en-IN" sz="2400" dirty="0">
                <a:solidFill>
                  <a:schemeClr val="tx1"/>
                </a:solidFill>
              </a:rPr>
              <a:t>Inside this component, coils of wire are rotated in a magnetic field to produce electricity. </a:t>
            </a:r>
          </a:p>
          <a:p>
            <a:pPr algn="just"/>
            <a:r>
              <a:rPr lang="en-IN" sz="2400" dirty="0">
                <a:solidFill>
                  <a:schemeClr val="tx1"/>
                </a:solidFill>
              </a:rPr>
              <a:t>The generator's rating, or size, is dependent on the length of the wind turbine's blades because more energy is captured by longer blades. </a:t>
            </a:r>
          </a:p>
          <a:p>
            <a:pPr algn="just"/>
            <a:r>
              <a:rPr lang="en-IN" sz="2400" dirty="0">
                <a:solidFill>
                  <a:schemeClr val="tx1"/>
                </a:solidFill>
              </a:rPr>
              <a:t>It is important to select the right type of generator to match intended use. </a:t>
            </a:r>
          </a:p>
        </p:txBody>
      </p:sp>
    </p:spTree>
    <p:extLst>
      <p:ext uri="{BB962C8B-B14F-4D97-AF65-F5344CB8AC3E}">
        <p14:creationId xmlns:p14="http://schemas.microsoft.com/office/powerpoint/2010/main" val="1828557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87400"/>
            <a:ext cx="12192000" cy="5134429"/>
          </a:xfrm>
        </p:spPr>
        <p:txBody>
          <a:bodyPr/>
          <a:lstStyle/>
          <a:p>
            <a:pPr marL="0" indent="0" algn="just">
              <a:buFont typeface="Wingdings 2" panose="05020102010507070707" pitchFamily="18" charset="2"/>
              <a:buNone/>
            </a:pPr>
            <a:r>
              <a:rPr lang="en-IN" sz="2400" dirty="0">
                <a:solidFill>
                  <a:schemeClr val="tx1"/>
                </a:solidFill>
              </a:rPr>
              <a:t>3. Transmission </a:t>
            </a:r>
          </a:p>
          <a:p>
            <a:pPr algn="just"/>
            <a:r>
              <a:rPr lang="en-IN" sz="2400" dirty="0">
                <a:solidFill>
                  <a:schemeClr val="tx1"/>
                </a:solidFill>
              </a:rPr>
              <a:t>The number of revolutions per minute (rpm) of a wind turbine rotor can range between some limits, depending on the model and the wind speed. </a:t>
            </a:r>
          </a:p>
          <a:p>
            <a:pPr algn="just"/>
            <a:r>
              <a:rPr lang="en-IN" sz="2400" dirty="0">
                <a:solidFill>
                  <a:schemeClr val="tx1"/>
                </a:solidFill>
              </a:rPr>
              <a:t>Most wind turbines require a gear-box transmission to increase the rotation of the generator to the speeds necessary for efficient electricity production. </a:t>
            </a:r>
          </a:p>
          <a:p>
            <a:pPr algn="just"/>
            <a:r>
              <a:rPr lang="en-IN" sz="2400" dirty="0">
                <a:solidFill>
                  <a:schemeClr val="tx1"/>
                </a:solidFill>
              </a:rPr>
              <a:t>Without a transmission, wind turbine complexity and maintenance requirements are reduced, but a much larger generator is required to deliver the same power output as the AC-type wind turbines. </a:t>
            </a:r>
          </a:p>
        </p:txBody>
      </p:sp>
    </p:spTree>
    <p:extLst>
      <p:ext uri="{BB962C8B-B14F-4D97-AF65-F5344CB8AC3E}">
        <p14:creationId xmlns:p14="http://schemas.microsoft.com/office/powerpoint/2010/main" val="3849788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9857" y="674915"/>
            <a:ext cx="11223172" cy="5268686"/>
          </a:xfrm>
        </p:spPr>
        <p:txBody>
          <a:bodyPr>
            <a:normAutofit/>
          </a:bodyPr>
          <a:lstStyle/>
          <a:p>
            <a:pPr marL="0" indent="0" algn="just">
              <a:buFont typeface="Wingdings 2" panose="05020102010507070707" pitchFamily="18" charset="2"/>
              <a:buNone/>
            </a:pPr>
            <a:r>
              <a:rPr lang="en-IN" sz="2400" dirty="0">
                <a:solidFill>
                  <a:schemeClr val="tx1"/>
                </a:solidFill>
              </a:rPr>
              <a:t>4. Tower </a:t>
            </a:r>
          </a:p>
          <a:p>
            <a:pPr algn="just">
              <a:buFont typeface="Wingdings" panose="05000000000000000000" pitchFamily="2" charset="2"/>
              <a:buChar char="Ø"/>
            </a:pPr>
            <a:r>
              <a:rPr lang="en-IN" sz="2400" dirty="0">
                <a:solidFill>
                  <a:schemeClr val="tx1"/>
                </a:solidFill>
              </a:rPr>
              <a:t>The tower is the main shaft that connects the rotor to the foundation. It also raises the rotor height in the air where we can find stronger winds.</a:t>
            </a:r>
          </a:p>
          <a:p>
            <a:pPr algn="just">
              <a:buFont typeface="Wingdings" panose="05000000000000000000" pitchFamily="2" charset="2"/>
              <a:buChar char="Ø"/>
            </a:pPr>
            <a:r>
              <a:rPr lang="en-IN" sz="2400" dirty="0">
                <a:solidFill>
                  <a:schemeClr val="tx1"/>
                </a:solidFill>
              </a:rPr>
              <a:t>With HAWT, the tower houses the stairs to allow for maintenance and inspection.</a:t>
            </a:r>
          </a:p>
          <a:p>
            <a:pPr algn="just">
              <a:buFont typeface="Wingdings" panose="05000000000000000000" pitchFamily="2" charset="2"/>
              <a:buChar char="Ø"/>
            </a:pPr>
            <a:r>
              <a:rPr lang="en-IN" sz="2400" dirty="0">
                <a:solidFill>
                  <a:schemeClr val="tx1"/>
                </a:solidFill>
              </a:rPr>
              <a:t>The tower is the part on which a wind turbine is mounted. It is not just a support structure. It also raises the wind turbine so that its blades safely clear the ground and so it can reach the stronger winds at higher elevations. </a:t>
            </a:r>
          </a:p>
          <a:p>
            <a:pPr algn="just">
              <a:buFont typeface="Wingdings" panose="05000000000000000000" pitchFamily="2" charset="2"/>
              <a:buChar char="Ø"/>
            </a:pPr>
            <a:r>
              <a:rPr lang="en-IN" sz="2400" dirty="0">
                <a:solidFill>
                  <a:schemeClr val="tx1"/>
                </a:solidFill>
              </a:rPr>
              <a:t>Towers must be strong enough to support the wind turbine and to sustain vibration, wind loading and the overall weather elements for the lifetime of the wind turbine.</a:t>
            </a:r>
          </a:p>
          <a:p>
            <a:pPr algn="just">
              <a:buFont typeface="Wingdings" panose="05000000000000000000" pitchFamily="2" charset="2"/>
              <a:buChar char="Ø"/>
            </a:pPr>
            <a:r>
              <a:rPr lang="en-IN" sz="2400" dirty="0">
                <a:solidFill>
                  <a:schemeClr val="tx1"/>
                </a:solidFill>
              </a:rPr>
              <a:t> Their costs will vary widely as a function of design and height. </a:t>
            </a:r>
          </a:p>
        </p:txBody>
      </p:sp>
    </p:spTree>
    <p:extLst>
      <p:ext uri="{BB962C8B-B14F-4D97-AF65-F5344CB8AC3E}">
        <p14:creationId xmlns:p14="http://schemas.microsoft.com/office/powerpoint/2010/main" val="1948990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B321C5-147A-7B57-404D-B4DD5F1E0D7D}"/>
              </a:ext>
            </a:extLst>
          </p:cNvPr>
          <p:cNvSpPr>
            <a:spLocks noGrp="1"/>
          </p:cNvSpPr>
          <p:nvPr>
            <p:ph type="sldNum" sz="quarter" idx="12"/>
          </p:nvPr>
        </p:nvSpPr>
        <p:spPr/>
        <p:txBody>
          <a:bodyPr/>
          <a:lstStyle/>
          <a:p>
            <a:fld id="{9C8FB70F-810D-4CC9-9577-EB4536EC9013}" type="slidenum">
              <a:rPr lang="en-IN" smtClean="0"/>
              <a:t>2</a:t>
            </a:fld>
            <a:endParaRPr lang="en-IN"/>
          </a:p>
        </p:txBody>
      </p:sp>
      <p:sp>
        <p:nvSpPr>
          <p:cNvPr id="7" name="TextBox 6">
            <a:extLst>
              <a:ext uri="{FF2B5EF4-FFF2-40B4-BE49-F238E27FC236}">
                <a16:creationId xmlns:a16="http://schemas.microsoft.com/office/drawing/2014/main" id="{CEA8DC22-52B9-B577-CF1E-4F4735FA1506}"/>
              </a:ext>
            </a:extLst>
          </p:cNvPr>
          <p:cNvSpPr txBox="1"/>
          <p:nvPr/>
        </p:nvSpPr>
        <p:spPr>
          <a:xfrm>
            <a:off x="293914" y="886399"/>
            <a:ext cx="11506200" cy="4216539"/>
          </a:xfrm>
          <a:prstGeom prst="rect">
            <a:avLst/>
          </a:prstGeom>
          <a:noFill/>
        </p:spPr>
        <p:txBody>
          <a:bodyPr wrap="square">
            <a:spAutoFit/>
          </a:bodyPr>
          <a:lstStyle/>
          <a:p>
            <a:pPr marL="36512" indent="0" algn="ctr">
              <a:buFont typeface="Wingdings 2" panose="05020102010507070707" pitchFamily="18" charset="2"/>
              <a:buNone/>
              <a:defRPr/>
            </a:pPr>
            <a:r>
              <a:rPr lang="en-IN" sz="3200" b="1" dirty="0">
                <a:solidFill>
                  <a:srgbClr val="0070C0"/>
                </a:solidFill>
              </a:rPr>
              <a:t>1. Solar Energy</a:t>
            </a:r>
          </a:p>
          <a:p>
            <a:pPr algn="just">
              <a:buFont typeface="Wingdings" panose="05000000000000000000" pitchFamily="2" charset="2"/>
              <a:buChar char="Ø"/>
              <a:defRPr/>
            </a:pPr>
            <a:endParaRPr lang="en-IN" sz="2400" dirty="0"/>
          </a:p>
          <a:p>
            <a:pPr algn="just">
              <a:lnSpc>
                <a:spcPct val="150000"/>
              </a:lnSpc>
              <a:buFont typeface="Wingdings" panose="05000000000000000000" pitchFamily="2" charset="2"/>
              <a:buChar char="Ø"/>
              <a:defRPr/>
            </a:pPr>
            <a:r>
              <a:rPr lang="en-IN" sz="2400" dirty="0"/>
              <a:t>The Earth receives an incredible supply of solar energy. </a:t>
            </a:r>
          </a:p>
          <a:p>
            <a:pPr algn="just">
              <a:lnSpc>
                <a:spcPct val="150000"/>
              </a:lnSpc>
              <a:buFont typeface="Wingdings" panose="05000000000000000000" pitchFamily="2" charset="2"/>
              <a:buChar char="Ø"/>
              <a:defRPr/>
            </a:pPr>
            <a:r>
              <a:rPr lang="en-IN" sz="2400" dirty="0"/>
              <a:t>Solar energy is a free, inexhaustible resource.</a:t>
            </a:r>
          </a:p>
          <a:p>
            <a:pPr>
              <a:lnSpc>
                <a:spcPct val="150000"/>
              </a:lnSpc>
              <a:buFont typeface="Wingdings" panose="05000000000000000000" pitchFamily="2" charset="2"/>
              <a:buChar char="q"/>
            </a:pPr>
            <a:r>
              <a:rPr lang="en-IN" sz="2400" dirty="0"/>
              <a:t>Solar energy can be utilized directly by two technologies:</a:t>
            </a:r>
          </a:p>
          <a:p>
            <a:pPr lvl="1">
              <a:lnSpc>
                <a:spcPct val="150000"/>
              </a:lnSpc>
              <a:buFont typeface="Wingdings" panose="05000000000000000000" pitchFamily="2" charset="2"/>
              <a:buChar char="Ø"/>
            </a:pPr>
            <a:r>
              <a:rPr lang="en-IN" sz="2400" dirty="0"/>
              <a:t>Solar thermal</a:t>
            </a:r>
          </a:p>
          <a:p>
            <a:pPr lvl="1">
              <a:lnSpc>
                <a:spcPct val="150000"/>
              </a:lnSpc>
              <a:buFont typeface="Wingdings" panose="05000000000000000000" pitchFamily="2" charset="2"/>
              <a:buChar char="Ø"/>
            </a:pPr>
            <a:r>
              <a:rPr lang="en-IN" sz="2400" dirty="0"/>
              <a:t>Solar photovoltaic</a:t>
            </a:r>
          </a:p>
          <a:p>
            <a:pPr algn="just">
              <a:buFont typeface="Wingdings" panose="05000000000000000000" pitchFamily="2" charset="2"/>
              <a:buChar char="Ø"/>
              <a:defRPr/>
            </a:pPr>
            <a:endParaRPr lang="en-IN" sz="1800" dirty="0"/>
          </a:p>
          <a:p>
            <a:pPr marL="36512" indent="0" algn="just">
              <a:buFont typeface="Wingdings 2" panose="05020102010507070707" pitchFamily="18" charset="2"/>
              <a:buNone/>
              <a:defRPr/>
            </a:pPr>
            <a:endParaRPr lang="en-IN" sz="1400" dirty="0"/>
          </a:p>
        </p:txBody>
      </p:sp>
    </p:spTree>
    <p:extLst>
      <p:ext uri="{BB962C8B-B14F-4D97-AF65-F5344CB8AC3E}">
        <p14:creationId xmlns:p14="http://schemas.microsoft.com/office/powerpoint/2010/main" val="1522904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00" y="749300"/>
            <a:ext cx="12014200" cy="5427663"/>
          </a:xfrm>
        </p:spPr>
        <p:txBody>
          <a:bodyPr>
            <a:normAutofit/>
          </a:bodyPr>
          <a:lstStyle/>
          <a:p>
            <a:pPr marL="0" indent="0" algn="just">
              <a:buNone/>
            </a:pPr>
            <a:r>
              <a:rPr lang="en-IN" sz="2400" dirty="0">
                <a:solidFill>
                  <a:schemeClr val="tx1"/>
                </a:solidFill>
              </a:rPr>
              <a:t>5. Gearbox- </a:t>
            </a:r>
          </a:p>
          <a:p>
            <a:pPr marL="0" indent="0" algn="just">
              <a:buNone/>
            </a:pPr>
            <a:r>
              <a:rPr lang="en-IN" sz="2400" dirty="0">
                <a:solidFill>
                  <a:schemeClr val="tx1"/>
                </a:solidFill>
              </a:rPr>
              <a:t>The gearbox alters the rotational velocity of the shaft to suit the generator.</a:t>
            </a:r>
          </a:p>
          <a:p>
            <a:pPr marL="0" indent="0" algn="just">
              <a:buNone/>
            </a:pPr>
            <a:r>
              <a:rPr lang="en-IN" sz="2400" dirty="0">
                <a:solidFill>
                  <a:schemeClr val="tx1"/>
                </a:solidFill>
              </a:rPr>
              <a:t>6. Control and protection system- </a:t>
            </a:r>
          </a:p>
          <a:p>
            <a:pPr marL="0" indent="0" algn="just">
              <a:buNone/>
            </a:pPr>
            <a:r>
              <a:rPr lang="en-IN" sz="2400" dirty="0">
                <a:solidFill>
                  <a:schemeClr val="tx1"/>
                </a:solidFill>
              </a:rPr>
              <a:t>The protection system is like a safety feature that makes sure that the turbine will not be working under dangerous condition. This includes a brake system triggered by the signal of higher speeds to stop the rotor from movement under excessive wind gusts.</a:t>
            </a:r>
          </a:p>
          <a:p>
            <a:pPr marL="0" indent="0" algn="just">
              <a:buNone/>
            </a:pPr>
            <a:r>
              <a:rPr lang="en-IN" sz="2400" dirty="0">
                <a:solidFill>
                  <a:schemeClr val="tx1"/>
                </a:solidFill>
              </a:rPr>
              <a:t>7. Foundation- </a:t>
            </a:r>
          </a:p>
          <a:p>
            <a:pPr marL="0" indent="0">
              <a:buNone/>
            </a:pPr>
            <a:r>
              <a:rPr lang="en-IN" sz="2400" dirty="0">
                <a:solidFill>
                  <a:schemeClr val="tx1"/>
                </a:solidFill>
              </a:rPr>
              <a:t>The foundation or the base supports the entire wind turbine and make sure that it is well fixed onto the ground or the roof for small household wind turbines. This usually consists of a solid concrete assembly around the tower to maintain its structural integrity.</a:t>
            </a:r>
            <a:br>
              <a:rPr lang="en-IN" sz="2400" dirty="0">
                <a:solidFill>
                  <a:schemeClr val="tx1"/>
                </a:solidFill>
              </a:rPr>
            </a:br>
            <a:endParaRPr lang="en-IN" sz="2400" dirty="0">
              <a:solidFill>
                <a:schemeClr val="tx1"/>
              </a:solidFill>
            </a:endParaRPr>
          </a:p>
        </p:txBody>
      </p:sp>
    </p:spTree>
    <p:extLst>
      <p:ext uri="{BB962C8B-B14F-4D97-AF65-F5344CB8AC3E}">
        <p14:creationId xmlns:p14="http://schemas.microsoft.com/office/powerpoint/2010/main" val="1869169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09257" y="730099"/>
            <a:ext cx="5746977" cy="6127901"/>
          </a:xfrm>
          <a:prstGeom prst="rect">
            <a:avLst/>
          </a:prstGeom>
        </p:spPr>
      </p:pic>
    </p:spTree>
    <p:extLst>
      <p:ext uri="{BB962C8B-B14F-4D97-AF65-F5344CB8AC3E}">
        <p14:creationId xmlns:p14="http://schemas.microsoft.com/office/powerpoint/2010/main" val="2278791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6386"/>
            <a:ext cx="10515600" cy="5530577"/>
          </a:xfrm>
        </p:spPr>
        <p:txBody>
          <a:bodyPr>
            <a:normAutofit/>
          </a:bodyPr>
          <a:lstStyle/>
          <a:p>
            <a:pPr marL="0" indent="0" algn="just">
              <a:buNone/>
            </a:pPr>
            <a:r>
              <a:rPr lang="en-IN" sz="2400" b="1" dirty="0">
                <a:solidFill>
                  <a:schemeClr val="tx1"/>
                </a:solidFill>
              </a:rPr>
              <a:t>Working</a:t>
            </a:r>
          </a:p>
          <a:p>
            <a:pPr algn="just"/>
            <a:r>
              <a:rPr lang="en-IN" sz="2400" dirty="0">
                <a:solidFill>
                  <a:schemeClr val="tx1"/>
                </a:solidFill>
              </a:rPr>
              <a:t>A equipment found on the weather tight compartment at the top of a tower of an HAWT, called nacelle.</a:t>
            </a:r>
          </a:p>
          <a:p>
            <a:pPr algn="just"/>
            <a:r>
              <a:rPr lang="en-IN" sz="2400" dirty="0">
                <a:solidFill>
                  <a:schemeClr val="tx1"/>
                </a:solidFill>
              </a:rPr>
              <a:t>The slow rotation of the shaft of an HAWT is normally increased with a gearbox and passed to the generator. </a:t>
            </a:r>
          </a:p>
          <a:p>
            <a:pPr algn="just"/>
            <a:r>
              <a:rPr lang="en-IN" sz="2400" dirty="0">
                <a:solidFill>
                  <a:schemeClr val="tx1"/>
                </a:solidFill>
              </a:rPr>
              <a:t>Gearbox and generator are attached directly to the turbine shaft though a braking system. </a:t>
            </a:r>
          </a:p>
          <a:p>
            <a:pPr algn="just"/>
            <a:r>
              <a:rPr lang="en-IN" sz="2400" dirty="0">
                <a:solidFill>
                  <a:schemeClr val="tx1"/>
                </a:solidFill>
              </a:rPr>
              <a:t>The electricity produced from the generator is taken with cables through the tower to a substation and eventually to the grid. </a:t>
            </a:r>
          </a:p>
          <a:p>
            <a:pPr algn="just"/>
            <a:r>
              <a:rPr lang="en-IN" sz="2400" dirty="0">
                <a:solidFill>
                  <a:schemeClr val="tx1"/>
                </a:solidFill>
              </a:rPr>
              <a:t>The rotor, gearbox and generator are mounted on a platform which is able to rotate or yaw about a vertical axis so that the rotor shaft is perpendicular to the wind direction.</a:t>
            </a:r>
          </a:p>
        </p:txBody>
      </p:sp>
    </p:spTree>
    <p:extLst>
      <p:ext uri="{BB962C8B-B14F-4D97-AF65-F5344CB8AC3E}">
        <p14:creationId xmlns:p14="http://schemas.microsoft.com/office/powerpoint/2010/main" val="94075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586038" y="3247187"/>
            <a:ext cx="6557962" cy="553998"/>
          </a:xfrm>
          <a:prstGeom prst="rect">
            <a:avLst/>
          </a:prstGeom>
          <a:noFill/>
        </p:spPr>
        <p:txBody>
          <a:bodyPr wrap="square" rtlCol="0">
            <a:spAutoFit/>
          </a:bodyPr>
          <a:lstStyle/>
          <a:p>
            <a:pPr algn="ctr"/>
            <a:r>
              <a:rPr lang="en-IN" sz="3000" dirty="0">
                <a:solidFill>
                  <a:srgbClr val="002060"/>
                </a:solidFill>
                <a:latin typeface="Times New Roman" panose="02020603050405020304" pitchFamily="18" charset="0"/>
                <a:cs typeface="Times New Roman" panose="02020603050405020304" pitchFamily="18" charset="0"/>
              </a:rPr>
              <a:t>THANK YOU</a:t>
            </a:r>
          </a:p>
        </p:txBody>
      </p:sp>
      <p:sp>
        <p:nvSpPr>
          <p:cNvPr id="10" name="Footer Placeholder 9">
            <a:extLst>
              <a:ext uri="{FF2B5EF4-FFF2-40B4-BE49-F238E27FC236}">
                <a16:creationId xmlns:a16="http://schemas.microsoft.com/office/drawing/2014/main" id="{97E5F167-CBCD-DACD-543E-993E67DB43CF}"/>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6409F930-4FBB-E894-967A-ABE2C1F32753}"/>
              </a:ext>
            </a:extLst>
          </p:cNvPr>
          <p:cNvSpPr>
            <a:spLocks noGrp="1"/>
          </p:cNvSpPr>
          <p:nvPr>
            <p:ph type="sldNum" sz="quarter" idx="12"/>
          </p:nvPr>
        </p:nvSpPr>
        <p:spPr/>
        <p:txBody>
          <a:bodyPr/>
          <a:lstStyle/>
          <a:p>
            <a:fld id="{3A98EE3D-8CD1-4C3F-BD1C-C98C9596463C}" type="slidenum">
              <a:rPr lang="en-US" smtClean="0"/>
              <a:t>23</a:t>
            </a:fld>
            <a:endParaRPr lang="en-US"/>
          </a:p>
        </p:txBody>
      </p:sp>
    </p:spTree>
    <p:extLst>
      <p:ext uri="{BB962C8B-B14F-4D97-AF65-F5344CB8AC3E}">
        <p14:creationId xmlns:p14="http://schemas.microsoft.com/office/powerpoint/2010/main" val="418584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62DD-F6CD-91A1-CFF4-E198C64039A9}"/>
              </a:ext>
            </a:extLst>
          </p:cNvPr>
          <p:cNvSpPr>
            <a:spLocks noGrp="1"/>
          </p:cNvSpPr>
          <p:nvPr>
            <p:ph type="title"/>
          </p:nvPr>
        </p:nvSpPr>
        <p:spPr>
          <a:xfrm>
            <a:off x="581192" y="868410"/>
            <a:ext cx="11029616" cy="884190"/>
          </a:xfrm>
        </p:spPr>
        <p:txBody>
          <a:bodyPr/>
          <a:lstStyle/>
          <a:p>
            <a:pPr algn="ctr"/>
            <a:r>
              <a:rPr lang="en-IN" dirty="0">
                <a:latin typeface="Times New Roman" panose="02020603050405020304" pitchFamily="18" charset="0"/>
                <a:cs typeface="Times New Roman" panose="02020603050405020304" pitchFamily="18" charset="0"/>
              </a:rPr>
              <a:t>Solar thermal System</a:t>
            </a:r>
            <a:endParaRPr lang="en-IN" dirty="0"/>
          </a:p>
        </p:txBody>
      </p:sp>
      <p:sp>
        <p:nvSpPr>
          <p:cNvPr id="5" name="Slide Number Placeholder 4">
            <a:extLst>
              <a:ext uri="{FF2B5EF4-FFF2-40B4-BE49-F238E27FC236}">
                <a16:creationId xmlns:a16="http://schemas.microsoft.com/office/drawing/2014/main" id="{404F506E-BEA2-FA3D-A82A-374A81635075}"/>
              </a:ext>
            </a:extLst>
          </p:cNvPr>
          <p:cNvSpPr>
            <a:spLocks noGrp="1"/>
          </p:cNvSpPr>
          <p:nvPr>
            <p:ph type="sldNum" sz="quarter" idx="12"/>
          </p:nvPr>
        </p:nvSpPr>
        <p:spPr/>
        <p:txBody>
          <a:bodyPr/>
          <a:lstStyle/>
          <a:p>
            <a:fld id="{9C8FB70F-810D-4CC9-9577-EB4536EC9013}" type="slidenum">
              <a:rPr lang="en-IN" smtClean="0"/>
              <a:t>3</a:t>
            </a:fld>
            <a:endParaRPr lang="en-IN"/>
          </a:p>
        </p:txBody>
      </p:sp>
      <p:sp>
        <p:nvSpPr>
          <p:cNvPr id="7" name="TextBox 6">
            <a:extLst>
              <a:ext uri="{FF2B5EF4-FFF2-40B4-BE49-F238E27FC236}">
                <a16:creationId xmlns:a16="http://schemas.microsoft.com/office/drawing/2014/main" id="{3750EC07-3962-0D17-42BC-7C4D6612A907}"/>
              </a:ext>
            </a:extLst>
          </p:cNvPr>
          <p:cNvSpPr txBox="1"/>
          <p:nvPr/>
        </p:nvSpPr>
        <p:spPr>
          <a:xfrm>
            <a:off x="581192" y="1987869"/>
            <a:ext cx="11029616" cy="3902607"/>
          </a:xfrm>
          <a:prstGeom prst="rect">
            <a:avLst/>
          </a:prstGeom>
          <a:noFill/>
        </p:spPr>
        <p:txBody>
          <a:bodyPr wrap="square">
            <a:spAutoFit/>
          </a:bodyPr>
          <a:lstStyle/>
          <a:p>
            <a:pPr algn="just">
              <a:lnSpc>
                <a:spcPct val="150000"/>
              </a:lnSpc>
              <a:buFont typeface="Wingdings" panose="05000000000000000000" pitchFamily="2" charset="2"/>
              <a:buChar char="q"/>
            </a:pPr>
            <a:r>
              <a:rPr lang="en-IN" sz="2400" dirty="0"/>
              <a:t>Solar collectors are used to collect the solar energy and convert the incident radiations into thermal energy by absorbing them. </a:t>
            </a:r>
          </a:p>
          <a:p>
            <a:pPr algn="just">
              <a:lnSpc>
                <a:spcPct val="150000"/>
              </a:lnSpc>
              <a:buFont typeface="Wingdings" panose="05000000000000000000" pitchFamily="2" charset="2"/>
              <a:buChar char="q"/>
            </a:pPr>
            <a:r>
              <a:rPr lang="en-IN" sz="2400" dirty="0"/>
              <a:t>This heat is extracted by flowing fluid (air or water or mixture with antifreeze) in the tube of the collector for further utilization in different applications. </a:t>
            </a:r>
          </a:p>
          <a:p>
            <a:pPr algn="just">
              <a:lnSpc>
                <a:spcPct val="150000"/>
              </a:lnSpc>
              <a:buFont typeface="Wingdings" panose="05000000000000000000" pitchFamily="2" charset="2"/>
              <a:buChar char="q"/>
            </a:pPr>
            <a:r>
              <a:rPr lang="en-IN" sz="2400" dirty="0"/>
              <a:t>The collectors are classified as</a:t>
            </a:r>
          </a:p>
          <a:p>
            <a:pPr lvl="1">
              <a:lnSpc>
                <a:spcPct val="150000"/>
              </a:lnSpc>
              <a:buFont typeface="Wingdings" panose="05000000000000000000" pitchFamily="2" charset="2"/>
              <a:buChar char="Ø"/>
            </a:pPr>
            <a:r>
              <a:rPr lang="en-IN" sz="2400" dirty="0"/>
              <a:t>Non concentrating collectors or Flat-plate collector</a:t>
            </a:r>
          </a:p>
          <a:p>
            <a:pPr lvl="1">
              <a:lnSpc>
                <a:spcPct val="150000"/>
              </a:lnSpc>
              <a:buFont typeface="Wingdings" panose="05000000000000000000" pitchFamily="2" charset="2"/>
              <a:buChar char="Ø"/>
            </a:pPr>
            <a:r>
              <a:rPr lang="en-IN" sz="2400" dirty="0"/>
              <a:t>Concentrating (focusing) collectors</a:t>
            </a:r>
          </a:p>
        </p:txBody>
      </p:sp>
    </p:spTree>
    <p:extLst>
      <p:ext uri="{BB962C8B-B14F-4D97-AF65-F5344CB8AC3E}">
        <p14:creationId xmlns:p14="http://schemas.microsoft.com/office/powerpoint/2010/main" val="89560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06828"/>
            <a:ext cx="12192000" cy="6651171"/>
          </a:xfrm>
        </p:spPr>
        <p:txBody>
          <a:bodyPr>
            <a:normAutofit/>
          </a:bodyPr>
          <a:lstStyle/>
          <a:p>
            <a:pPr marL="0" indent="0" algn="ctr">
              <a:spcBef>
                <a:spcPct val="0"/>
              </a:spcBef>
              <a:buNone/>
            </a:pPr>
            <a:r>
              <a:rPr lang="en-IN" sz="3200" b="1" dirty="0">
                <a:solidFill>
                  <a:srgbClr val="0070C0"/>
                </a:solidFill>
              </a:rPr>
              <a:t>Non-Concentrating Collectors</a:t>
            </a:r>
          </a:p>
          <a:p>
            <a:pPr algn="just">
              <a:buFont typeface="Wingdings" panose="05000000000000000000" pitchFamily="2" charset="2"/>
              <a:buChar char="Ø"/>
            </a:pPr>
            <a:r>
              <a:rPr lang="en-IN" sz="2400" dirty="0">
                <a:solidFill>
                  <a:schemeClr val="tx1"/>
                </a:solidFill>
              </a:rPr>
              <a:t>In these collectors the area of collector to intercept the solar radiation is equal to the absorber plate and has concentration ratio of 1. </a:t>
            </a:r>
          </a:p>
          <a:p>
            <a:pPr algn="just">
              <a:buFont typeface="Wingdings" panose="05000000000000000000" pitchFamily="2" charset="2"/>
              <a:buChar char="Ø"/>
            </a:pPr>
            <a:r>
              <a:rPr lang="en-IN" sz="2400" dirty="0">
                <a:solidFill>
                  <a:schemeClr val="tx1"/>
                </a:solidFill>
              </a:rPr>
              <a:t>Flat Plate Collectors is most important part of any solar thermal energy system. </a:t>
            </a:r>
          </a:p>
          <a:p>
            <a:pPr algn="just">
              <a:buFont typeface="Wingdings" panose="05000000000000000000" pitchFamily="2" charset="2"/>
              <a:buChar char="Ø"/>
            </a:pPr>
            <a:r>
              <a:rPr lang="en-IN" sz="2400" dirty="0">
                <a:solidFill>
                  <a:schemeClr val="tx1"/>
                </a:solidFill>
              </a:rPr>
              <a:t>It is simplest in design. </a:t>
            </a:r>
          </a:p>
          <a:p>
            <a:pPr algn="just">
              <a:buFont typeface="Wingdings" panose="05000000000000000000" pitchFamily="2" charset="2"/>
              <a:buChar char="Ø"/>
            </a:pPr>
            <a:r>
              <a:rPr lang="en-IN" sz="2400" dirty="0">
                <a:solidFill>
                  <a:schemeClr val="tx1"/>
                </a:solidFill>
              </a:rPr>
              <a:t>Flat plate collector absorbs both beam and diffuse components of radiant energy. </a:t>
            </a:r>
          </a:p>
          <a:p>
            <a:pPr algn="just">
              <a:buFont typeface="Wingdings" panose="05000000000000000000" pitchFamily="2" charset="2"/>
              <a:buChar char="Ø"/>
            </a:pPr>
            <a:r>
              <a:rPr lang="en-IN" sz="2400" dirty="0">
                <a:solidFill>
                  <a:schemeClr val="tx1"/>
                </a:solidFill>
              </a:rPr>
              <a:t>Sun rays striking the absorber plate are absorbed causing rise of temperature of transport fluid. </a:t>
            </a:r>
          </a:p>
          <a:p>
            <a:pPr algn="just">
              <a:buFont typeface="Wingdings" panose="05000000000000000000" pitchFamily="2" charset="2"/>
              <a:buChar char="Ø"/>
            </a:pPr>
            <a:r>
              <a:rPr lang="en-IN" sz="2400" dirty="0">
                <a:solidFill>
                  <a:schemeClr val="tx1"/>
                </a:solidFill>
              </a:rPr>
              <a:t>Thermal insulation behind the absorber plate and transparent cover sheets (glass or plastic) prevent loss of heat to surroundings.</a:t>
            </a:r>
          </a:p>
        </p:txBody>
      </p:sp>
    </p:spTree>
    <p:extLst>
      <p:ext uri="{BB962C8B-B14F-4D97-AF65-F5344CB8AC3E}">
        <p14:creationId xmlns:p14="http://schemas.microsoft.com/office/powerpoint/2010/main" val="171484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862942" y="901811"/>
            <a:ext cx="5867401" cy="4662489"/>
          </a:xfrm>
          <a:prstGeom prst="rect">
            <a:avLst/>
          </a:prstGeom>
        </p:spPr>
      </p:pic>
      <p:sp>
        <p:nvSpPr>
          <p:cNvPr id="3" name="TextBox 2">
            <a:extLst>
              <a:ext uri="{FF2B5EF4-FFF2-40B4-BE49-F238E27FC236}">
                <a16:creationId xmlns:a16="http://schemas.microsoft.com/office/drawing/2014/main" id="{715A5695-C3B0-FF15-9B0E-11E91298BA87}"/>
              </a:ext>
            </a:extLst>
          </p:cNvPr>
          <p:cNvSpPr txBox="1"/>
          <p:nvPr/>
        </p:nvSpPr>
        <p:spPr>
          <a:xfrm>
            <a:off x="6281058" y="5194968"/>
            <a:ext cx="6096000" cy="369332"/>
          </a:xfrm>
          <a:prstGeom prst="rect">
            <a:avLst/>
          </a:prstGeom>
          <a:noFill/>
        </p:spPr>
        <p:txBody>
          <a:bodyPr wrap="square">
            <a:spAutoFit/>
          </a:bodyPr>
          <a:lstStyle/>
          <a:p>
            <a:pPr marL="0" indent="0" algn="ctr">
              <a:spcBef>
                <a:spcPct val="0"/>
              </a:spcBef>
              <a:buNone/>
            </a:pPr>
            <a:r>
              <a:rPr lang="en-IN" sz="1800" b="1" dirty="0">
                <a:solidFill>
                  <a:srgbClr val="0070C0"/>
                </a:solidFill>
              </a:rPr>
              <a:t>Non-Concentrating Collector</a:t>
            </a:r>
          </a:p>
        </p:txBody>
      </p:sp>
    </p:spTree>
    <p:extLst>
      <p:ext uri="{BB962C8B-B14F-4D97-AF65-F5344CB8AC3E}">
        <p14:creationId xmlns:p14="http://schemas.microsoft.com/office/powerpoint/2010/main" val="384946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0"/>
            <a:ext cx="12192000" cy="6858000"/>
          </a:xfrm>
        </p:spPr>
        <p:txBody>
          <a:bodyPr>
            <a:normAutofit/>
          </a:bodyPr>
          <a:lstStyle/>
          <a:p>
            <a:pPr>
              <a:buFont typeface="Wingdings" panose="05000000000000000000" pitchFamily="2" charset="2"/>
              <a:buChar char="Ø"/>
            </a:pPr>
            <a:r>
              <a:rPr lang="en-IN" sz="2400" dirty="0">
                <a:solidFill>
                  <a:schemeClr val="tx1"/>
                </a:solidFill>
              </a:rPr>
              <a:t>Applications of flat plate collectors</a:t>
            </a:r>
          </a:p>
          <a:p>
            <a:pPr marL="457200" lvl="1" indent="0">
              <a:buNone/>
            </a:pPr>
            <a:r>
              <a:rPr lang="en-IN" sz="2400" dirty="0">
                <a:solidFill>
                  <a:schemeClr val="tx1"/>
                </a:solidFill>
              </a:rPr>
              <a:t>1. Solar water heating systems for residence, hotels, industry.</a:t>
            </a:r>
          </a:p>
          <a:p>
            <a:pPr marL="457200" lvl="1" indent="0">
              <a:buNone/>
            </a:pPr>
            <a:r>
              <a:rPr lang="en-IN" sz="2400" dirty="0">
                <a:solidFill>
                  <a:schemeClr val="tx1"/>
                </a:solidFill>
              </a:rPr>
              <a:t>2. Desalination plant for obtaining drinking water from sea water.</a:t>
            </a:r>
          </a:p>
          <a:p>
            <a:pPr marL="457200" lvl="1" indent="0">
              <a:buNone/>
            </a:pPr>
            <a:r>
              <a:rPr lang="en-IN" sz="2400" dirty="0">
                <a:solidFill>
                  <a:schemeClr val="tx1"/>
                </a:solidFill>
              </a:rPr>
              <a:t>3. Solar cookers for domestic cooking.</a:t>
            </a:r>
          </a:p>
          <a:p>
            <a:pPr marL="457200" lvl="1" indent="0">
              <a:buNone/>
            </a:pPr>
            <a:r>
              <a:rPr lang="en-IN" sz="2400" dirty="0">
                <a:solidFill>
                  <a:schemeClr val="tx1"/>
                </a:solidFill>
              </a:rPr>
              <a:t>4. Drying applications.</a:t>
            </a:r>
          </a:p>
          <a:p>
            <a:pPr marL="457200" lvl="1" indent="0">
              <a:buNone/>
            </a:pPr>
            <a:r>
              <a:rPr lang="en-IN" sz="2400" dirty="0">
                <a:solidFill>
                  <a:schemeClr val="tx1"/>
                </a:solidFill>
              </a:rPr>
              <a:t>5. Residence heating. </a:t>
            </a:r>
          </a:p>
        </p:txBody>
      </p:sp>
    </p:spTree>
    <p:extLst>
      <p:ext uri="{BB962C8B-B14F-4D97-AF65-F5344CB8AC3E}">
        <p14:creationId xmlns:p14="http://schemas.microsoft.com/office/powerpoint/2010/main" val="151070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36170"/>
            <a:ext cx="12192000" cy="5921829"/>
          </a:xfrm>
        </p:spPr>
        <p:txBody>
          <a:bodyPr>
            <a:normAutofit fontScale="92500" lnSpcReduction="10000"/>
          </a:bodyPr>
          <a:lstStyle/>
          <a:p>
            <a:pPr marL="0" indent="0" algn="ctr">
              <a:buNone/>
            </a:pPr>
            <a:r>
              <a:rPr lang="en-IN" sz="3800" b="1" dirty="0">
                <a:solidFill>
                  <a:srgbClr val="0070C0"/>
                </a:solidFill>
              </a:rPr>
              <a:t>Concentrating Collectors</a:t>
            </a:r>
          </a:p>
          <a:p>
            <a:pPr algn="just">
              <a:buFont typeface="Wingdings" panose="05000000000000000000" pitchFamily="2" charset="2"/>
              <a:buChar char="Ø"/>
            </a:pPr>
            <a:r>
              <a:rPr lang="en-IN" sz="2800" dirty="0">
                <a:solidFill>
                  <a:schemeClr val="tx1"/>
                </a:solidFill>
              </a:rPr>
              <a:t>Energy delivery temperatures can be increased by decreasing the area from which the heat losses occur. </a:t>
            </a:r>
          </a:p>
          <a:p>
            <a:pPr algn="just">
              <a:buFont typeface="Wingdings" panose="05000000000000000000" pitchFamily="2" charset="2"/>
              <a:buChar char="Ø"/>
            </a:pPr>
            <a:r>
              <a:rPr lang="en-IN" sz="2800" dirty="0">
                <a:solidFill>
                  <a:schemeClr val="tx1"/>
                </a:solidFill>
              </a:rPr>
              <a:t>Temperatures far above those attainable by FPC can be reached if a large amount of solar radiation is concentrated on a relatively small collection area. </a:t>
            </a:r>
          </a:p>
          <a:p>
            <a:pPr algn="just">
              <a:buFont typeface="Wingdings" panose="05000000000000000000" pitchFamily="2" charset="2"/>
              <a:buChar char="Ø"/>
            </a:pPr>
            <a:r>
              <a:rPr lang="en-IN" sz="2800" dirty="0">
                <a:solidFill>
                  <a:schemeClr val="tx1"/>
                </a:solidFill>
              </a:rPr>
              <a:t>This is done by interposing an optical device between the source of radiation and the energy absorbing surface.</a:t>
            </a:r>
          </a:p>
          <a:p>
            <a:pPr algn="just">
              <a:buFont typeface="Wingdings" panose="05000000000000000000" pitchFamily="2" charset="2"/>
              <a:buChar char="Ø"/>
            </a:pPr>
            <a:r>
              <a:rPr lang="en-IN" sz="2800" dirty="0">
                <a:solidFill>
                  <a:schemeClr val="tx1"/>
                </a:solidFill>
              </a:rPr>
              <a:t>Concentrating collector is a device to collect solar energy with high intensity of solar radiation on the energy absorbing surface. </a:t>
            </a:r>
          </a:p>
          <a:p>
            <a:pPr algn="just">
              <a:buFont typeface="Wingdings" panose="05000000000000000000" pitchFamily="2" charset="2"/>
              <a:buChar char="Ø"/>
            </a:pPr>
            <a:r>
              <a:rPr lang="en-IN" sz="2800" dirty="0">
                <a:solidFill>
                  <a:schemeClr val="tx1"/>
                </a:solidFill>
              </a:rPr>
              <a:t>Such collectors use optical system in the form of reflectors or refractors.</a:t>
            </a:r>
          </a:p>
          <a:p>
            <a:pPr algn="just">
              <a:buFont typeface="Wingdings" panose="05000000000000000000" pitchFamily="2" charset="2"/>
              <a:buChar char="Ø"/>
            </a:pPr>
            <a:r>
              <a:rPr lang="en-IN" sz="2800" dirty="0">
                <a:solidFill>
                  <a:schemeClr val="tx1"/>
                </a:solidFill>
              </a:rPr>
              <a:t>The high temperature is achieved at absorber because of reflecting arrangement provided for concentrating the radiation at required location using mirrors and lenses.</a:t>
            </a: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937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C2AA28-FFCB-2D3E-4B3C-452707120BEB}"/>
              </a:ext>
            </a:extLst>
          </p:cNvPr>
          <p:cNvSpPr>
            <a:spLocks noGrp="1"/>
          </p:cNvSpPr>
          <p:nvPr>
            <p:ph type="sldNum" sz="quarter" idx="12"/>
          </p:nvPr>
        </p:nvSpPr>
        <p:spPr/>
        <p:txBody>
          <a:bodyPr/>
          <a:lstStyle/>
          <a:p>
            <a:fld id="{9C8FB70F-810D-4CC9-9577-EB4536EC9013}" type="slidenum">
              <a:rPr lang="en-IN" smtClean="0"/>
              <a:t>8</a:t>
            </a:fld>
            <a:endParaRPr lang="en-IN"/>
          </a:p>
        </p:txBody>
      </p:sp>
      <p:pic>
        <p:nvPicPr>
          <p:cNvPr id="6" name="Picture 5">
            <a:extLst>
              <a:ext uri="{FF2B5EF4-FFF2-40B4-BE49-F238E27FC236}">
                <a16:creationId xmlns:a16="http://schemas.microsoft.com/office/drawing/2014/main" id="{4A72D4F0-0E6A-FB69-A659-FBB5CAD7BE88}"/>
              </a:ext>
            </a:extLst>
          </p:cNvPr>
          <p:cNvPicPr>
            <a:picLocks noChangeAspect="1"/>
          </p:cNvPicPr>
          <p:nvPr/>
        </p:nvPicPr>
        <p:blipFill>
          <a:blip r:embed="rId2"/>
          <a:stretch>
            <a:fillRect/>
          </a:stretch>
        </p:blipFill>
        <p:spPr>
          <a:xfrm>
            <a:off x="4315803" y="632621"/>
            <a:ext cx="3314631" cy="2709293"/>
          </a:xfrm>
          <a:prstGeom prst="rect">
            <a:avLst/>
          </a:prstGeom>
        </p:spPr>
      </p:pic>
      <p:pic>
        <p:nvPicPr>
          <p:cNvPr id="7" name="Picture 6">
            <a:extLst>
              <a:ext uri="{FF2B5EF4-FFF2-40B4-BE49-F238E27FC236}">
                <a16:creationId xmlns:a16="http://schemas.microsoft.com/office/drawing/2014/main" id="{E58756AB-E503-9E13-FDB1-E0A438A606FE}"/>
              </a:ext>
            </a:extLst>
          </p:cNvPr>
          <p:cNvPicPr>
            <a:picLocks noChangeAspect="1"/>
          </p:cNvPicPr>
          <p:nvPr/>
        </p:nvPicPr>
        <p:blipFill>
          <a:blip r:embed="rId3"/>
          <a:stretch>
            <a:fillRect/>
          </a:stretch>
        </p:blipFill>
        <p:spPr>
          <a:xfrm>
            <a:off x="1215975" y="620372"/>
            <a:ext cx="2706131" cy="2895713"/>
          </a:xfrm>
          <a:prstGeom prst="rect">
            <a:avLst/>
          </a:prstGeom>
        </p:spPr>
      </p:pic>
      <p:pic>
        <p:nvPicPr>
          <p:cNvPr id="8" name="Picture 7">
            <a:extLst>
              <a:ext uri="{FF2B5EF4-FFF2-40B4-BE49-F238E27FC236}">
                <a16:creationId xmlns:a16="http://schemas.microsoft.com/office/drawing/2014/main" id="{0B981C3C-DEF2-B453-130D-DBC87B285430}"/>
              </a:ext>
            </a:extLst>
          </p:cNvPr>
          <p:cNvPicPr>
            <a:picLocks noChangeAspect="1"/>
          </p:cNvPicPr>
          <p:nvPr/>
        </p:nvPicPr>
        <p:blipFill>
          <a:blip r:embed="rId4"/>
          <a:stretch>
            <a:fillRect/>
          </a:stretch>
        </p:blipFill>
        <p:spPr>
          <a:xfrm>
            <a:off x="4609419" y="3731515"/>
            <a:ext cx="2912231" cy="2603972"/>
          </a:xfrm>
          <a:prstGeom prst="rect">
            <a:avLst/>
          </a:prstGeom>
        </p:spPr>
      </p:pic>
      <p:pic>
        <p:nvPicPr>
          <p:cNvPr id="9" name="Picture 8">
            <a:extLst>
              <a:ext uri="{FF2B5EF4-FFF2-40B4-BE49-F238E27FC236}">
                <a16:creationId xmlns:a16="http://schemas.microsoft.com/office/drawing/2014/main" id="{42B7AF9C-6601-B020-F988-F7E887E35614}"/>
              </a:ext>
            </a:extLst>
          </p:cNvPr>
          <p:cNvPicPr>
            <a:picLocks noChangeAspect="1"/>
          </p:cNvPicPr>
          <p:nvPr/>
        </p:nvPicPr>
        <p:blipFill>
          <a:blip r:embed="rId5"/>
          <a:stretch>
            <a:fillRect/>
          </a:stretch>
        </p:blipFill>
        <p:spPr>
          <a:xfrm>
            <a:off x="1146358" y="3812477"/>
            <a:ext cx="2894397" cy="2523010"/>
          </a:xfrm>
          <a:prstGeom prst="rect">
            <a:avLst/>
          </a:prstGeom>
        </p:spPr>
      </p:pic>
      <p:sp>
        <p:nvSpPr>
          <p:cNvPr id="11" name="TextBox 10">
            <a:extLst>
              <a:ext uri="{FF2B5EF4-FFF2-40B4-BE49-F238E27FC236}">
                <a16:creationId xmlns:a16="http://schemas.microsoft.com/office/drawing/2014/main" id="{B9815A5E-1DE3-E1B8-38AA-3BD529D06EF8}"/>
              </a:ext>
            </a:extLst>
          </p:cNvPr>
          <p:cNvSpPr txBox="1"/>
          <p:nvPr/>
        </p:nvSpPr>
        <p:spPr>
          <a:xfrm>
            <a:off x="8675914" y="2972582"/>
            <a:ext cx="2797629" cy="1077218"/>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Concentrating Collectors </a:t>
            </a:r>
            <a:endParaRPr lang="en-IN" sz="3200" dirty="0"/>
          </a:p>
        </p:txBody>
      </p:sp>
    </p:spTree>
    <p:extLst>
      <p:ext uri="{BB962C8B-B14F-4D97-AF65-F5344CB8AC3E}">
        <p14:creationId xmlns:p14="http://schemas.microsoft.com/office/powerpoint/2010/main" val="158187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C62DD-F6CD-91A1-CFF4-E198C64039A9}"/>
              </a:ext>
            </a:extLst>
          </p:cNvPr>
          <p:cNvSpPr>
            <a:spLocks noGrp="1"/>
          </p:cNvSpPr>
          <p:nvPr>
            <p:ph type="title"/>
          </p:nvPr>
        </p:nvSpPr>
        <p:spPr>
          <a:xfrm>
            <a:off x="581194" y="1020809"/>
            <a:ext cx="11029616" cy="688248"/>
          </a:xfrm>
        </p:spPr>
        <p:txBody>
          <a:bodyPr/>
          <a:lstStyle/>
          <a:p>
            <a:pPr algn="ctr"/>
            <a:r>
              <a:rPr lang="en-IN" dirty="0">
                <a:latin typeface="Times New Roman" panose="02020603050405020304" pitchFamily="18" charset="0"/>
                <a:cs typeface="Times New Roman" panose="02020603050405020304" pitchFamily="18" charset="0"/>
              </a:rPr>
              <a:t>Solar Photovoltaic (SPV) System</a:t>
            </a:r>
            <a:endParaRPr lang="en-IN" dirty="0"/>
          </a:p>
        </p:txBody>
      </p:sp>
      <p:sp>
        <p:nvSpPr>
          <p:cNvPr id="5" name="Slide Number Placeholder 4">
            <a:extLst>
              <a:ext uri="{FF2B5EF4-FFF2-40B4-BE49-F238E27FC236}">
                <a16:creationId xmlns:a16="http://schemas.microsoft.com/office/drawing/2014/main" id="{404F506E-BEA2-FA3D-A82A-374A81635075}"/>
              </a:ext>
            </a:extLst>
          </p:cNvPr>
          <p:cNvSpPr>
            <a:spLocks noGrp="1"/>
          </p:cNvSpPr>
          <p:nvPr>
            <p:ph type="sldNum" sz="quarter" idx="12"/>
          </p:nvPr>
        </p:nvSpPr>
        <p:spPr/>
        <p:txBody>
          <a:bodyPr/>
          <a:lstStyle/>
          <a:p>
            <a:fld id="{9C8FB70F-810D-4CC9-9577-EB4536EC9013}" type="slidenum">
              <a:rPr lang="en-IN" smtClean="0"/>
              <a:t>9</a:t>
            </a:fld>
            <a:endParaRPr lang="en-IN"/>
          </a:p>
        </p:txBody>
      </p:sp>
      <p:sp>
        <p:nvSpPr>
          <p:cNvPr id="4" name="TextBox 3">
            <a:extLst>
              <a:ext uri="{FF2B5EF4-FFF2-40B4-BE49-F238E27FC236}">
                <a16:creationId xmlns:a16="http://schemas.microsoft.com/office/drawing/2014/main" id="{58034A6D-E088-44F3-56E1-AE492CC813BC}"/>
              </a:ext>
            </a:extLst>
          </p:cNvPr>
          <p:cNvSpPr txBox="1"/>
          <p:nvPr/>
        </p:nvSpPr>
        <p:spPr>
          <a:xfrm>
            <a:off x="293914" y="1963671"/>
            <a:ext cx="10929257" cy="3970318"/>
          </a:xfrm>
          <a:prstGeom prst="rect">
            <a:avLst/>
          </a:prstGeom>
          <a:noFill/>
        </p:spPr>
        <p:txBody>
          <a:bodyPr wrap="square">
            <a:spAutoFit/>
          </a:bodyPr>
          <a:lstStyle/>
          <a:p>
            <a:pPr marL="457200" indent="-457200" algn="just">
              <a:buFont typeface="Wingdings" panose="05000000000000000000" pitchFamily="2" charset="2"/>
              <a:buChar char="Ø"/>
            </a:pPr>
            <a:r>
              <a:rPr lang="en-IN" sz="2600" dirty="0"/>
              <a:t>SPV system convert solar energy directly into electrical energy.</a:t>
            </a:r>
          </a:p>
          <a:p>
            <a:pPr marL="457200" indent="-457200" algn="just">
              <a:buFont typeface="Wingdings" panose="05000000000000000000" pitchFamily="2" charset="2"/>
              <a:buChar char="Ø"/>
            </a:pPr>
            <a:r>
              <a:rPr lang="en-IN" sz="2600" dirty="0"/>
              <a:t>Basic conversion device is SPV cell or solar cell.</a:t>
            </a:r>
          </a:p>
          <a:p>
            <a:pPr marL="457200" indent="-457200" algn="just">
              <a:buFont typeface="Wingdings" panose="05000000000000000000" pitchFamily="2" charset="2"/>
              <a:buChar char="Ø"/>
            </a:pPr>
            <a:r>
              <a:rPr lang="en-IN" sz="2600" dirty="0"/>
              <a:t>A solar cell is basically an electrical current source, driven by a flux of radiation.</a:t>
            </a:r>
          </a:p>
          <a:p>
            <a:pPr marL="457200" indent="-457200" algn="just">
              <a:buFont typeface="Wingdings" panose="05000000000000000000" pitchFamily="2" charset="2"/>
              <a:buChar char="Ø"/>
            </a:pPr>
            <a:r>
              <a:rPr lang="en-IN" sz="2600" dirty="0"/>
              <a:t>Life span is about 20 years.</a:t>
            </a:r>
          </a:p>
          <a:p>
            <a:pPr marL="457200" indent="-457200" algn="just">
              <a:buFont typeface="Wingdings" panose="05000000000000000000" pitchFamily="2" charset="2"/>
              <a:buChar char="Ø"/>
            </a:pPr>
            <a:r>
              <a:rPr lang="en-US" sz="2600" dirty="0"/>
              <a:t>To increase power, groups of solar cells are electrically connected and packaged into weather-tight modules and arrays to provide useful output voltages and currents for a specific power output.</a:t>
            </a:r>
          </a:p>
          <a:p>
            <a:pPr marL="457200" indent="-457200" algn="just">
              <a:buFont typeface="Wingdings" panose="05000000000000000000" pitchFamily="2" charset="2"/>
              <a:buChar char="Ø"/>
            </a:pPr>
            <a:endParaRPr lang="en-IN" sz="2600" dirty="0"/>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897976"/>
      </p:ext>
    </p:extLst>
  </p:cSld>
  <p:clrMapOvr>
    <a:masterClrMapping/>
  </p:clrMapOvr>
</p:sld>
</file>

<file path=ppt/theme/theme1.xml><?xml version="1.0" encoding="utf-8"?>
<a:theme xmlns:a="http://schemas.openxmlformats.org/drawingml/2006/main" name="DividendVTI">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1275</TotalTime>
  <Words>1778</Words>
  <Application>Microsoft Office PowerPoint</Application>
  <PresentationFormat>Widescreen</PresentationFormat>
  <Paragraphs>121</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Franklin Gothic Book</vt:lpstr>
      <vt:lpstr>Franklin Gothic Medium</vt:lpstr>
      <vt:lpstr>Times New Roman</vt:lpstr>
      <vt:lpstr>Wingdings</vt:lpstr>
      <vt:lpstr>Wingdings 2</vt:lpstr>
      <vt:lpstr>DividendVTI</vt:lpstr>
      <vt:lpstr>PowerPoint Presentation</vt:lpstr>
      <vt:lpstr>PowerPoint Presentation</vt:lpstr>
      <vt:lpstr>Solar thermal System</vt:lpstr>
      <vt:lpstr>PowerPoint Presentation</vt:lpstr>
      <vt:lpstr>PowerPoint Presentation</vt:lpstr>
      <vt:lpstr>PowerPoint Presentation</vt:lpstr>
      <vt:lpstr>PowerPoint Presentation</vt:lpstr>
      <vt:lpstr>PowerPoint Presentation</vt:lpstr>
      <vt:lpstr>Solar Photovoltaic (SPV) System</vt:lpstr>
      <vt:lpstr>PowerPoint Presentation</vt:lpstr>
      <vt:lpstr>Applications</vt:lpstr>
      <vt:lpstr>Working Principle of Solar Cell</vt:lpstr>
      <vt:lpstr>PowerPoint Presentation</vt:lpstr>
      <vt:lpstr>PowerPoint Presentation</vt:lpstr>
      <vt:lpstr>PowerPoint Presentation</vt:lpstr>
      <vt:lpstr>Main Components of a Wind-turbine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basic mechanical engineering</dc:title>
  <dc:creator>Ritesh Singh [MU - Jaipur]</dc:creator>
  <cp:lastModifiedBy>Vansh Sharma</cp:lastModifiedBy>
  <cp:revision>134</cp:revision>
  <dcterms:created xsi:type="dcterms:W3CDTF">2020-07-26T08:21:32Z</dcterms:created>
  <dcterms:modified xsi:type="dcterms:W3CDTF">2025-04-12T09:54:00Z</dcterms:modified>
</cp:coreProperties>
</file>