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350" r:id="rId2"/>
    <p:sldId id="259" r:id="rId3"/>
    <p:sldId id="260" r:id="rId4"/>
    <p:sldId id="261" r:id="rId5"/>
    <p:sldId id="262" r:id="rId6"/>
    <p:sldId id="264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54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51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5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50"/>
            <p14:sldId id="259"/>
            <p14:sldId id="260"/>
            <p14:sldId id="261"/>
            <p14:sldId id="262"/>
            <p14:sldId id="264"/>
            <p14:sldId id="265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5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5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4558"/>
  </p:normalViewPr>
  <p:slideViewPr>
    <p:cSldViewPr>
      <p:cViewPr varScale="1">
        <p:scale>
          <a:sx n="121" d="100"/>
          <a:sy n="121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8C97-762E-5E4A-BF2C-2EB82F06DCE5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2316-7C35-FE40-8E40-5D101BDF9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1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E44F1-373E-B24D-AE00-84F4B1F11EAF}" type="slidenum">
              <a:rPr lang="en-US">
                <a:latin typeface="Times New Roman" pitchFamily="-109" charset="0"/>
              </a:rPr>
              <a:pPr/>
              <a:t>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945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04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79BE0-1248-9543-8B9A-47C62A5D4BBA}" type="slidenum">
              <a:rPr lang="en-US">
                <a:latin typeface="Times New Roman" pitchFamily="-109" charset="0"/>
              </a:rPr>
              <a:pPr/>
              <a:t>28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586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006B4-5AF4-614B-8AC4-A88CA5A2FCAB}" type="slidenum">
              <a:rPr lang="en-US">
                <a:latin typeface="Times New Roman" pitchFamily="-109" charset="0"/>
              </a:rPr>
              <a:pPr/>
              <a:t>29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09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71786-FCE7-5347-A310-74F52742E3A0}" type="slidenum">
              <a:rPr lang="en-US">
                <a:latin typeface="Times New Roman" pitchFamily="-109" charset="0"/>
              </a:rPr>
              <a:pPr/>
              <a:t>30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9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37C3D-BD01-2E46-8FBC-79127D37CF37}" type="slidenum">
              <a:rPr lang="en-US">
                <a:latin typeface="Times New Roman" pitchFamily="-109" charset="0"/>
              </a:rPr>
              <a:pPr/>
              <a:t>32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56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40D04-89E5-0642-8107-3CF1AC9801A9}" type="slidenum">
              <a:rPr lang="en-US">
                <a:latin typeface="Times New Roman" pitchFamily="-109" charset="0"/>
              </a:rPr>
              <a:pPr/>
              <a:t>33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9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9A403-4176-B546-AD88-F47CDA59173B}" type="slidenum">
              <a:rPr lang="en-US">
                <a:latin typeface="Times New Roman" pitchFamily="-109" charset="0"/>
              </a:rPr>
              <a:pPr/>
              <a:t>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68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58346-D4CF-9244-AF9E-F37A7FA832B4}" type="slidenum">
              <a:rPr lang="en-US">
                <a:latin typeface="Times New Roman" pitchFamily="-109" charset="0"/>
              </a:rPr>
              <a:pPr/>
              <a:t>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12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774E-F097-4F46-8BE7-8F37AD373441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82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A60AC-109E-CE4C-AF8C-A4AC010A9902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34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FB65C-2799-4640-A041-7B2012336D74}" type="slidenum">
              <a:rPr lang="en-US">
                <a:latin typeface="Times New Roman" pitchFamily="-109" charset="0"/>
              </a:rPr>
              <a:pPr/>
              <a:t>24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84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BF8B5-B17D-DD4E-9DD4-3A1EDC7A28EF}" type="slidenum">
              <a:rPr lang="en-US">
                <a:latin typeface="Times New Roman" pitchFamily="-109" charset="0"/>
              </a:rPr>
              <a:pPr/>
              <a:t>25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44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32B20-6EDD-584F-A4D7-9148CC1412DD}" type="slidenum">
              <a:rPr lang="en-US">
                <a:latin typeface="Times New Roman" pitchFamily="-109" charset="0"/>
              </a:rPr>
              <a:pPr/>
              <a:t>26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30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AD97-FA46-884F-90B5-8C185A3815F0}" type="slidenum">
              <a:rPr lang="en-US">
                <a:latin typeface="Times New Roman" pitchFamily="-109" charset="0"/>
              </a:rPr>
              <a:pPr/>
              <a:t>27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86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63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0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h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2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3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3611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1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>
              <a:solidFill>
                <a:srgbClr val="008000"/>
              </a:solidFill>
            </a:endParaRP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61443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49" r:id="rId12"/>
    <p:sldLayoutId id="2147483660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Study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50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Focus of Computer Science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There are two foci for computer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Learning the difficult task of truly “laying out” a problem-solving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Providing tools to make this process as easy (though it will never be “easy”) as possible.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Your focus should be on problem-solving, and adding rigor/focus to your ability to do problem-solving.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a good program?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program is a reflection of the writer and their thoughts</a:t>
            </a:r>
          </a:p>
          <a:p>
            <a:r>
              <a:rPr lang="en-US" dirty="0"/>
              <a:t>First, you must have some thoughts! The difficulty for most people is to figure out what has to be done, the problem solving, before writing a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before you program!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said repeatedly that the goal of a program </a:t>
            </a:r>
            <a:r>
              <a:rPr lang="en-US" b="1" u="sng" dirty="0"/>
              <a:t>is not </a:t>
            </a:r>
            <a:r>
              <a:rPr lang="en-US" dirty="0"/>
              <a:t>to run, but to be read.</a:t>
            </a:r>
          </a:p>
          <a:p>
            <a:r>
              <a:rPr lang="en-US" dirty="0"/>
              <a:t>A program communicates with other people as well. It stands as a document to be read, repaired and, yes, run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program is a human-readable essay on problem solving that also </a:t>
            </a:r>
            <a:r>
              <a:rPr lang="en-US"/>
              <a:t>happens to </a:t>
            </a:r>
            <a:r>
              <a:rPr lang="en-US" dirty="0"/>
              <a:t>execute on a computer.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Python?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book utilizes the programming language known as Python.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Why?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 (1): Simpler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a simpler language 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Simpler means:</a:t>
            </a:r>
          </a:p>
          <a:p>
            <a:pPr lvl="1" eaLnBrk="1" hangingPunct="1"/>
            <a:r>
              <a:rPr lang="en-US" dirty="0"/>
              <a:t>Fewer alternatives (one way to do it)</a:t>
            </a:r>
          </a:p>
          <a:p>
            <a:pPr lvl="1" eaLnBrk="1" hangingPunct="1"/>
            <a:r>
              <a:rPr lang="en-US" dirty="0"/>
              <a:t>Better alternatives (easier to accomplish common tasks)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allows us to focus less on the language and more on problem solving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Why Python(2): Best Practices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Many of the best parts of other languages are included in Python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data structures (lists, dictionaries)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control (iteration, exceptions)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many packages for common tasks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often described as "batteries included"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Python(3): User base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While we want to (and will) teach the fundamentals of computer science, we want what you learn to be useful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is Open Source: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freely available 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large user base constantly contributing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new packages available to meet changing needs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Python (4): Useful 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As a result, Python is more generally useful for getting work done.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One course in Python makes you a capable (though not expert) programmer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Can use available packages and your new skill to solve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What is  Computer Science?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Computational Thinking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57200" y="1256632"/>
            <a:ext cx="8229600" cy="4525963"/>
          </a:xfrm>
        </p:spPr>
        <p:txBody>
          <a:bodyPr/>
          <a:lstStyle/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Having finished this course, we want you to have the following thought in your subsequent college career.</a:t>
            </a:r>
          </a:p>
          <a:p>
            <a:pPr marL="0" indent="0"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“Hey, I’ll just write a program for that”. For us, that is “computational thinking”</a:t>
            </a:r>
          </a:p>
          <a:p>
            <a:pPr marL="0" indent="0"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Python allows this to happen more readily.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Python the best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is no. This is because there is no best language. </a:t>
            </a:r>
          </a:p>
          <a:p>
            <a:r>
              <a:rPr lang="en-US" dirty="0"/>
              <a:t>Computer languages, like tools, are suited for different tasks (what’s the best shovel? Depends on what you are doing).</a:t>
            </a:r>
          </a:p>
          <a:p>
            <a:r>
              <a:rPr lang="en-US" dirty="0"/>
              <a:t>For introductory students, we think Python is a very good language.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Think before you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program is a human-readable essay on problem solving that also happens to execute on a computer.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4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Parts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Main Components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People!!!</a:t>
            </a:r>
          </a:p>
          <a:p>
            <a:pPr eaLnBrk="1" hangingPunct="1"/>
            <a:r>
              <a:rPr lang="en-US">
                <a:latin typeface="Arial" pitchFamily="-109" charset="0"/>
              </a:rPr>
              <a:t>Hardware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Physical Devices: processor, memory, keyboard, monitor, mouse, etc.</a:t>
            </a:r>
          </a:p>
          <a:p>
            <a:pPr eaLnBrk="1" hangingPunct="1"/>
            <a:r>
              <a:rPr lang="en-US">
                <a:latin typeface="Arial" pitchFamily="-109" charset="0"/>
              </a:rPr>
              <a:t>Software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Executable Programs: word processor,            spread sheet, internet browser,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Hardware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-109" charset="2"/>
              <a:buNone/>
            </a:pPr>
            <a:r>
              <a:rPr lang="en-US">
                <a:latin typeface="Arial" pitchFamily="-109" charset="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20750" y="2667000"/>
            <a:ext cx="1587500" cy="1435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978150" y="2667000"/>
            <a:ext cx="1587500" cy="1435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187950" y="30480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187950" y="2057400"/>
            <a:ext cx="2578100" cy="7493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187950" y="39624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050925" y="310197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84525" y="2965450"/>
            <a:ext cx="1149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primary</a:t>
            </a:r>
          </a:p>
          <a:p>
            <a:r>
              <a:rPr lang="en-US"/>
              <a:t>storage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241925" y="218757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secondary storage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318125" y="3101975"/>
            <a:ext cx="168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input device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241925" y="4016375"/>
            <a:ext cx="183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output device</a:t>
            </a: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2514600" y="3346450"/>
            <a:ext cx="457200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4572000" y="3346450"/>
            <a:ext cx="609600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4572000" y="2432050"/>
            <a:ext cx="609600" cy="9144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572000" y="3346450"/>
            <a:ext cx="609600" cy="9144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187950" y="4800600"/>
            <a:ext cx="2578100" cy="673100"/>
          </a:xfrm>
          <a:prstGeom prst="rect">
            <a:avLst/>
          </a:prstGeom>
          <a:solidFill>
            <a:schemeClr val="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318125" y="4930775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572000" y="3346450"/>
            <a:ext cx="609600" cy="18288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-109" charset="0"/>
              </a:rPr>
              <a:t>Processor (</a:t>
            </a:r>
            <a:r>
              <a:rPr lang="en-US" dirty="0" err="1">
                <a:solidFill>
                  <a:srgbClr val="FF0000"/>
                </a:solidFill>
                <a:latin typeface="Arial" pitchFamily="-109" charset="0"/>
              </a:rPr>
              <a:t>örgjörvi</a:t>
            </a:r>
            <a:r>
              <a:rPr lang="en-US" dirty="0">
                <a:latin typeface="Arial" pitchFamily="-109" charset="0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The processor is the “brain”of a computer.  </a:t>
            </a:r>
          </a:p>
          <a:p>
            <a:pPr eaLnBrk="1" hangingPunct="1"/>
            <a:r>
              <a:rPr lang="en-US">
                <a:latin typeface="Arial" pitchFamily="-109" charset="0"/>
              </a:rPr>
              <a:t>The processor controls the other devices as well as performing calculations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Primary Storage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stores instructions (</a:t>
            </a:r>
            <a:r>
              <a:rPr lang="en-US" dirty="0" err="1">
                <a:solidFill>
                  <a:srgbClr val="FF0000"/>
                </a:solidFill>
                <a:latin typeface="Arial" pitchFamily="-109" charset="0"/>
              </a:rPr>
              <a:t>skipanir</a:t>
            </a:r>
            <a:r>
              <a:rPr lang="en-US" dirty="0">
                <a:latin typeface="Arial" pitchFamily="-109" charset="0"/>
              </a:rPr>
              <a:t>) and data for current program(s)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other names: primary or main memory, RAM (Random Access Memory)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memory is dynamic so it requires power to retain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often hundreds of Megabytes (million-bytes)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Peripheral Devices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Secondary storage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disk (hard &amp; floppy), tape, usb drives, flash drives,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Input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keyboard, mouse, camera, mic,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Output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monitor, printer, speaker, etc.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itchFamily="-109" charset="0"/>
              </a:rPr>
              <a:t>wireless, bluetooth, ethernet,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Secondary Storage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nonvolatile -- information is recorded magnetically so power is not needed</a:t>
            </a:r>
          </a:p>
          <a:p>
            <a:pPr eaLnBrk="1" hangingPunct="1"/>
            <a:r>
              <a:rPr lang="en-US">
                <a:latin typeface="Arial" pitchFamily="-109" charset="0"/>
              </a:rPr>
              <a:t>disks hold Gigabytes (billions of bytes)</a:t>
            </a:r>
          </a:p>
          <a:p>
            <a:pPr eaLnBrk="1" hangingPunct="1"/>
            <a:r>
              <a:rPr lang="en-US">
                <a:latin typeface="Arial" pitchFamily="-109" charset="0"/>
              </a:rPr>
              <a:t>cheap, but slow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RAM access is a hundred CPU clock ticks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disk access is a million CPU clock ticks</a:t>
            </a:r>
          </a:p>
          <a:p>
            <a:pPr eaLnBrk="1" hangingPunct="1"/>
            <a:r>
              <a:rPr lang="en-US">
                <a:latin typeface="Arial" pitchFamily="-109" charset="0"/>
              </a:rPr>
              <a:t>not directly accessed by CPU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 discipline that involves the understanding and design of computers and computational processes.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Software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the programs available for execution</a:t>
            </a:r>
          </a:p>
          <a:p>
            <a:pPr eaLnBrk="1" hangingPunct="1"/>
            <a:r>
              <a:rPr lang="en-US">
                <a:latin typeface="Arial" pitchFamily="-109" charset="0"/>
              </a:rPr>
              <a:t>simple classification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system software</a:t>
            </a:r>
          </a:p>
          <a:p>
            <a:pPr lvl="1" eaLnBrk="1" hangingPunct="1"/>
            <a:r>
              <a:rPr lang="en-US">
                <a:latin typeface="Arial" pitchFamily="-109" charset="0"/>
              </a:rPr>
              <a:t>application software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Fetch-Decode-Execute-Store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CPU operates on a simple (but fast) cycle:</a:t>
            </a:r>
          </a:p>
          <a:p>
            <a:r>
              <a:rPr lang="en-US" b="1" i="1" dirty="0"/>
              <a:t>Fetch</a:t>
            </a:r>
            <a:r>
              <a:rPr lang="en-US" dirty="0"/>
              <a:t>: fetch instruction from memory</a:t>
            </a:r>
          </a:p>
          <a:p>
            <a:r>
              <a:rPr lang="en-US" b="1" i="1" dirty="0"/>
              <a:t>Decode</a:t>
            </a:r>
            <a:r>
              <a:rPr lang="en-US" dirty="0"/>
              <a:t>: Decode requirements (</a:t>
            </a:r>
            <a:r>
              <a:rPr lang="en-US" dirty="0" err="1"/>
              <a:t>args</a:t>
            </a:r>
            <a:r>
              <a:rPr lang="en-US" dirty="0"/>
              <a:t>, etc.)</a:t>
            </a:r>
          </a:p>
          <a:p>
            <a:r>
              <a:rPr lang="en-US" b="1" i="1" dirty="0"/>
              <a:t>Execute</a:t>
            </a:r>
            <a:r>
              <a:rPr lang="en-US" dirty="0"/>
              <a:t>: Perform operation</a:t>
            </a:r>
          </a:p>
          <a:p>
            <a:r>
              <a:rPr lang="en-US" b="1" i="1" dirty="0"/>
              <a:t>Store</a:t>
            </a:r>
            <a:r>
              <a:rPr lang="en-US" dirty="0"/>
              <a:t>: move needed results to memory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3468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What is a program?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latin typeface="Arial" pitchFamily="-109" charset="0"/>
              </a:rPr>
              <a:t>A sequence of instructions written in machine language that tells the CPU to take action (i.e. add two numbers)  in a specific order</a:t>
            </a:r>
          </a:p>
          <a:p>
            <a:pPr eaLnBrk="1" hangingPunct="1"/>
            <a:r>
              <a:rPr lang="en-US" dirty="0">
                <a:latin typeface="Arial" pitchFamily="-109" charset="0"/>
              </a:rPr>
              <a:t>In this course we will learn to create programs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Arial" pitchFamily="-109" charset="0"/>
              </a:rPr>
              <a:t>Program Storage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>
                <a:latin typeface="Arial" pitchFamily="-109" charset="0"/>
              </a:rPr>
              <a:t>machine language instructions are encoded as bit patterns (binary, remember our transistors)</a:t>
            </a:r>
          </a:p>
          <a:p>
            <a:pPr eaLnBrk="1" hangingPunct="1"/>
            <a:r>
              <a:rPr lang="en-US" sz="2800">
                <a:latin typeface="Arial" pitchFamily="-109" charset="0"/>
              </a:rPr>
              <a:t>memory can only hold binary info.</a:t>
            </a:r>
          </a:p>
          <a:p>
            <a:pPr eaLnBrk="1" hangingPunct="1"/>
            <a:r>
              <a:rPr lang="en-US" sz="2800">
                <a:latin typeface="Arial" pitchFamily="-109" charset="0"/>
              </a:rPr>
              <a:t>a bit is represented by two-states, e.g. L-R magnetism, high-low voltage</a:t>
            </a:r>
          </a:p>
          <a:p>
            <a:pPr eaLnBrk="1" hangingPunct="1"/>
            <a:r>
              <a:rPr lang="en-US" sz="2800">
                <a:latin typeface="Arial" pitchFamily="-109" charset="0"/>
              </a:rPr>
              <a:t>it takes many bits to represent reasonable amounts of information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 (</a:t>
            </a:r>
            <a:r>
              <a:rPr lang="en-US" dirty="0" err="1">
                <a:solidFill>
                  <a:srgbClr val="FF0000"/>
                </a:solidFill>
              </a:rPr>
              <a:t>tvíundatölur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nature of transistors make storing numbers in binary a natural fit.</a:t>
            </a:r>
          </a:p>
          <a:p>
            <a:r>
              <a:rPr lang="en-US" dirty="0"/>
              <a:t>Binary is a change of base for our number system, base 2</a:t>
            </a:r>
          </a:p>
          <a:p>
            <a:r>
              <a:rPr lang="en-US" dirty="0"/>
              <a:t>In a number, its position represents powers of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uses digits 0-9 and positions in a number as powers of 10</a:t>
            </a:r>
          </a:p>
          <a:p>
            <a:pPr lvl="1"/>
            <a:r>
              <a:rPr lang="en-US" dirty="0"/>
              <a:t>735</a:t>
            </a:r>
            <a:r>
              <a:rPr lang="en-US" baseline="-25000" dirty="0"/>
              <a:t>10</a:t>
            </a:r>
            <a:r>
              <a:rPr lang="en-US" dirty="0"/>
              <a:t> = 7*10</a:t>
            </a:r>
            <a:r>
              <a:rPr lang="en-US" baseline="30000" dirty="0"/>
              <a:t>2</a:t>
            </a:r>
            <a:r>
              <a:rPr lang="en-US" dirty="0"/>
              <a:t> + 3*10</a:t>
            </a:r>
            <a:r>
              <a:rPr lang="en-US" baseline="30000" dirty="0"/>
              <a:t>1</a:t>
            </a:r>
            <a:r>
              <a:rPr lang="en-US" dirty="0"/>
              <a:t> + 5*10</a:t>
            </a:r>
            <a:r>
              <a:rPr lang="en-US" baseline="30000" dirty="0"/>
              <a:t>0</a:t>
            </a:r>
          </a:p>
          <a:p>
            <a:r>
              <a:rPr lang="en-US" dirty="0"/>
              <a:t>Binary uses digits 0,1 and positions in a number as powers of 2</a:t>
            </a:r>
          </a:p>
          <a:p>
            <a:pPr lvl="1"/>
            <a:r>
              <a:rPr lang="en-US" dirty="0"/>
              <a:t>101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2</a:t>
            </a:r>
            <a:r>
              <a:rPr lang="en-US" dirty="0"/>
              <a:t> + 0*2</a:t>
            </a:r>
            <a:r>
              <a:rPr lang="en-US" baseline="30000" dirty="0"/>
              <a:t>1</a:t>
            </a:r>
            <a:r>
              <a:rPr lang="en-US" dirty="0"/>
              <a:t> + 1*2</a:t>
            </a:r>
            <a:r>
              <a:rPr lang="en-US" baseline="30000" dirty="0"/>
              <a:t>0 </a:t>
            </a:r>
            <a:endParaRPr lang="en-US" dirty="0"/>
          </a:p>
          <a:p>
            <a:r>
              <a:rPr lang="en-US" dirty="0"/>
              <a:t>We can covert back and forth</a:t>
            </a:r>
          </a:p>
          <a:p>
            <a:pPr lvl="1"/>
            <a:r>
              <a:rPr lang="en-US" dirty="0"/>
              <a:t>101</a:t>
            </a:r>
            <a:r>
              <a:rPr lang="en-US" baseline="-25000" dirty="0"/>
              <a:t>2</a:t>
            </a:r>
            <a:r>
              <a:rPr lang="en-US" dirty="0"/>
              <a:t> = 5</a:t>
            </a:r>
            <a:r>
              <a:rPr lang="en-US" baseline="-25000" dirty="0"/>
              <a:t>10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</a:rPr>
              <a:t>Rule of thumb: binary to decimal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dirty="0">
                <a:latin typeface="Arial" pitchFamily="-109" charset="0"/>
              </a:rPr>
              <a:t>The rule: Every 10 powers of 2 is about 3 powers of 10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10</a:t>
            </a:r>
            <a:r>
              <a:rPr lang="en-US" dirty="0">
                <a:latin typeface="Arial" pitchFamily="-109" charset="0"/>
              </a:rPr>
              <a:t> = 1024 ≈ 10</a:t>
            </a:r>
            <a:r>
              <a:rPr lang="en-US" baseline="30000" dirty="0">
                <a:latin typeface="Arial" pitchFamily="-109" charset="0"/>
              </a:rPr>
              <a:t>3</a:t>
            </a:r>
            <a:r>
              <a:rPr lang="en-US" dirty="0">
                <a:latin typeface="Arial" pitchFamily="-109" charset="0"/>
              </a:rPr>
              <a:t> = 1000 (kilobyte)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20</a:t>
            </a:r>
            <a:r>
              <a:rPr lang="en-US" dirty="0">
                <a:latin typeface="Arial" pitchFamily="-109" charset="0"/>
              </a:rPr>
              <a:t> = 1,048,576 ≈ 10</a:t>
            </a:r>
            <a:r>
              <a:rPr lang="en-US" baseline="30000" dirty="0">
                <a:latin typeface="Arial" pitchFamily="-109" charset="0"/>
              </a:rPr>
              <a:t>6</a:t>
            </a:r>
            <a:r>
              <a:rPr lang="en-US" dirty="0">
                <a:latin typeface="Arial" pitchFamily="-109" charset="0"/>
              </a:rPr>
              <a:t> = 1,000,000 (megabyte)</a:t>
            </a:r>
          </a:p>
          <a:p>
            <a:r>
              <a:rPr lang="en-US" dirty="0">
                <a:latin typeface="Arial" pitchFamily="-109" charset="0"/>
              </a:rPr>
              <a:t>2</a:t>
            </a:r>
            <a:r>
              <a:rPr lang="en-US" baseline="30000" dirty="0">
                <a:latin typeface="Arial" pitchFamily="-109" charset="0"/>
              </a:rPr>
              <a:t>30</a:t>
            </a:r>
            <a:r>
              <a:rPr lang="en-US" dirty="0">
                <a:latin typeface="Arial" pitchFamily="-109" charset="0"/>
              </a:rPr>
              <a:t> = 1,073,741,824 ≈ 10</a:t>
            </a:r>
            <a:r>
              <a:rPr lang="en-US" baseline="30000" dirty="0">
                <a:latin typeface="Arial" pitchFamily="-109" charset="0"/>
              </a:rPr>
              <a:t>9</a:t>
            </a:r>
            <a:r>
              <a:rPr lang="en-US" dirty="0">
                <a:latin typeface="Arial" pitchFamily="-109" charset="0"/>
              </a:rPr>
              <a:t> = 1,000,000,000 (gigabyte)</a:t>
            </a:r>
          </a:p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 and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Bit: a single 1,0</a:t>
            </a:r>
          </a:p>
          <a:p>
            <a:r>
              <a:rPr lang="en-US" dirty="0"/>
              <a:t>Byte: 8 bits</a:t>
            </a:r>
          </a:p>
          <a:p>
            <a:r>
              <a:rPr lang="en-US" dirty="0"/>
              <a:t>Word: A computer's standard unit of storage. A typical computer today is a 32 bit computer, meaning its word size is 32 bits (4 bytes)</a:t>
            </a:r>
          </a:p>
          <a:p>
            <a:pPr lvl="1"/>
            <a:r>
              <a:rPr lang="en-US" dirty="0"/>
              <a:t>many newer processors are 64 bit!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approximation of decimal point values such as 1.23, 0.01, 3.14159.</a:t>
            </a:r>
          </a:p>
          <a:p>
            <a:r>
              <a:rPr lang="en-US" dirty="0"/>
              <a:t>What is the exact value of 1/3 as a decimal point number?</a:t>
            </a:r>
          </a:p>
          <a:p>
            <a:pPr lvl="1"/>
            <a:r>
              <a:rPr lang="en-US" dirty="0"/>
              <a:t>It is an infinite sequence which we approximate when using a decimal number</a:t>
            </a:r>
          </a:p>
          <a:p>
            <a:r>
              <a:rPr lang="en-US" dirty="0"/>
              <a:t>Remember that floating point is approximate!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are represented as numbers!</a:t>
            </a:r>
          </a:p>
          <a:p>
            <a:r>
              <a:rPr lang="en-US" dirty="0"/>
              <a:t>Both ASCII and Unicode are encodings for particular letters.</a:t>
            </a:r>
          </a:p>
          <a:p>
            <a:r>
              <a:rPr lang="en-US" dirty="0"/>
              <a:t>ASCII (American Standard Code for Information Interchange) was used for English letters. It is superseded by a subset of Unicode called UTF-8 (see appendix 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well-educated computer scientist should be able to...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the fundamental concepts and techniques of </a:t>
            </a:r>
          </a:p>
          <a:p>
            <a:pPr lvl="1"/>
            <a:r>
              <a:rPr lang="en-US"/>
              <a:t>computation, </a:t>
            </a:r>
          </a:p>
          <a:p>
            <a:pPr lvl="1"/>
            <a:r>
              <a:rPr lang="en-US"/>
              <a:t>algorithms, and </a:t>
            </a:r>
          </a:p>
          <a:p>
            <a:pPr lvl="1"/>
            <a:r>
              <a:rPr lang="en-US"/>
              <a:t>computer design </a:t>
            </a:r>
          </a:p>
          <a:p>
            <a:r>
              <a:rPr lang="en-US"/>
              <a:t>to a specific problem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 table (first few rows)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3088481"/>
            <a:ext cx="3505200" cy="1549400"/>
          </a:xfrm>
        </p:spPr>
      </p:pic>
    </p:spTree>
    <p:extLst>
      <p:ext uri="{BB962C8B-B14F-4D97-AF65-F5344CB8AC3E}">
        <p14:creationId xmlns:p14="http://schemas.microsoft.com/office/powerpoint/2010/main" val="28728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…including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detailing of specifications, </a:t>
            </a:r>
          </a:p>
          <a:p>
            <a:r>
              <a:rPr lang="en-US"/>
              <a:t>analysis of the problem, </a:t>
            </a:r>
          </a:p>
          <a:p>
            <a:r>
              <a:rPr lang="en-US"/>
              <a:t>provide a design that </a:t>
            </a:r>
          </a:p>
          <a:p>
            <a:pPr lvl="1"/>
            <a:r>
              <a:rPr lang="en-US"/>
              <a:t>functions as desired, </a:t>
            </a:r>
          </a:p>
          <a:p>
            <a:pPr lvl="1"/>
            <a:r>
              <a:rPr lang="en-US"/>
              <a:t>has satisfactory performance, </a:t>
            </a:r>
          </a:p>
          <a:p>
            <a:pPr lvl="1"/>
            <a:r>
              <a:rPr lang="en-US"/>
              <a:t>is reliable and maintainable, </a:t>
            </a:r>
          </a:p>
          <a:p>
            <a:pPr lvl="1"/>
            <a:r>
              <a:rPr lang="en-US"/>
              <a:t>and meets desired cost criteria.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goals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goals are not to just write copious amounts of code, our goals are to:</a:t>
            </a:r>
          </a:p>
          <a:p>
            <a:r>
              <a:rPr lang="en-US" dirty="0"/>
              <a:t>increase our problem solving skills</a:t>
            </a:r>
          </a:p>
          <a:p>
            <a:r>
              <a:rPr lang="en-US" dirty="0"/>
              <a:t>design good solutions to problems</a:t>
            </a:r>
          </a:p>
          <a:p>
            <a:r>
              <a:rPr lang="en-US" dirty="0"/>
              <a:t>test somehow how well they are indeed solutions to the problem</a:t>
            </a:r>
          </a:p>
          <a:p>
            <a:r>
              <a:rPr lang="en-US" dirty="0"/>
              <a:t>provide the solution as a readable document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is this hard?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 cannot precisely explain why it is hard, only that it is indeed hard.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Typically quote is “Never have I worked so hard and gotten so low a grade”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ea typeface="ＭＳ Ｐゴシック" pitchFamily="-111" charset="-128"/>
                <a:cs typeface="ＭＳ Ｐゴシック" pitchFamily="-111" charset="-128"/>
              </a:rPr>
              <a:t>Programming, Syntax and Semantics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You have to learn the syntax of a particular programming language</a:t>
            </a:r>
          </a:p>
          <a:p>
            <a:pPr lvl="1" eaLnBrk="1" hangingPunct="1"/>
            <a:r>
              <a:rPr lang="en-US" dirty="0"/>
              <a:t>many details about the language, how to debug and use it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You have to learn about problem solving and how to put it down on computer.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There probably is no better way. It’s hard!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Computers &amp; problem solving?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563" indent="-55563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This is both the problem and difficulty of computers.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promise (perhaps the hope) of computers is that, somehow, we can embed our own thoughts in them. To some extent we can!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problem is the difficulty of doing so, and the stringent requirements, the real rigor, required to put simple thoughts into a working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1376</TotalTime>
  <Words>1503</Words>
  <Application>Microsoft Macintosh PowerPoint</Application>
  <PresentationFormat>On-screen Show (4:3)</PresentationFormat>
  <Paragraphs>198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Bernard MT Condensed</vt:lpstr>
      <vt:lpstr>Calibri</vt:lpstr>
      <vt:lpstr>Rosewood Std Regular</vt:lpstr>
      <vt:lpstr>Times New Roman</vt:lpstr>
      <vt:lpstr>Wingdings</vt:lpstr>
      <vt:lpstr>template</vt:lpstr>
      <vt:lpstr>PowerPoint Presentation</vt:lpstr>
      <vt:lpstr>What is  Computer Science?</vt:lpstr>
      <vt:lpstr>Definition</vt:lpstr>
      <vt:lpstr>A well-educated computer scientist should be able to...</vt:lpstr>
      <vt:lpstr>…including</vt:lpstr>
      <vt:lpstr>Our goals</vt:lpstr>
      <vt:lpstr>Why is this hard?</vt:lpstr>
      <vt:lpstr>Programming, Syntax and Semantics</vt:lpstr>
      <vt:lpstr>Computers &amp; problem solving?</vt:lpstr>
      <vt:lpstr>Focus of Computer Science</vt:lpstr>
      <vt:lpstr>Good Program (1)</vt:lpstr>
      <vt:lpstr>Rule 1</vt:lpstr>
      <vt:lpstr>Good Program (2)</vt:lpstr>
      <vt:lpstr>Rule 2</vt:lpstr>
      <vt:lpstr>Why Python?</vt:lpstr>
      <vt:lpstr>Why Python (1): Simpler</vt:lpstr>
      <vt:lpstr>Why Python(2): Best Practices</vt:lpstr>
      <vt:lpstr>Why Python(3): User base</vt:lpstr>
      <vt:lpstr>Why Python (4): Useful </vt:lpstr>
      <vt:lpstr>Computational Thinking</vt:lpstr>
      <vt:lpstr>Is Python the best language?</vt:lpstr>
      <vt:lpstr>The Rules</vt:lpstr>
      <vt:lpstr>Computer Parts</vt:lpstr>
      <vt:lpstr>Main Components</vt:lpstr>
      <vt:lpstr>Hardware</vt:lpstr>
      <vt:lpstr>Processor (örgjörvi)</vt:lpstr>
      <vt:lpstr>Primary Storage</vt:lpstr>
      <vt:lpstr>Peripheral Devices</vt:lpstr>
      <vt:lpstr>Secondary Storage</vt:lpstr>
      <vt:lpstr>Software</vt:lpstr>
      <vt:lpstr>Fetch-Decode-Execute-Store</vt:lpstr>
      <vt:lpstr>What is a program?</vt:lpstr>
      <vt:lpstr>Program Storage</vt:lpstr>
      <vt:lpstr>Binary numbers (tvíundatölur)</vt:lpstr>
      <vt:lpstr>Example</vt:lpstr>
      <vt:lpstr>Rule of thumb: binary to decimal</vt:lpstr>
      <vt:lpstr>Bits, Bytes and Words</vt:lpstr>
      <vt:lpstr>Floating point</vt:lpstr>
      <vt:lpstr>Representing data in binary</vt:lpstr>
      <vt:lpstr>UTF-8 table (first few rows)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Hrafn Loftsson</cp:lastModifiedBy>
  <cp:revision>30</cp:revision>
  <dcterms:created xsi:type="dcterms:W3CDTF">2012-03-21T18:49:41Z</dcterms:created>
  <dcterms:modified xsi:type="dcterms:W3CDTF">2019-05-08T10:59:37Z</dcterms:modified>
</cp:coreProperties>
</file>