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9"/>
  </p:notesMasterIdLst>
  <p:handoutMasterIdLst>
    <p:handoutMasterId r:id="rId70"/>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315" r:id="rId35"/>
    <p:sldId id="316" r:id="rId36"/>
    <p:sldId id="292" r:id="rId37"/>
    <p:sldId id="293" r:id="rId38"/>
    <p:sldId id="294" r:id="rId39"/>
    <p:sldId id="295" r:id="rId40"/>
    <p:sldId id="296" r:id="rId41"/>
    <p:sldId id="297" r:id="rId42"/>
    <p:sldId id="298" r:id="rId43"/>
    <p:sldId id="326" r:id="rId44"/>
    <p:sldId id="300" r:id="rId45"/>
    <p:sldId id="301" r:id="rId46"/>
    <p:sldId id="302" r:id="rId47"/>
    <p:sldId id="303" r:id="rId48"/>
    <p:sldId id="304" r:id="rId49"/>
    <p:sldId id="305" r:id="rId50"/>
    <p:sldId id="306" r:id="rId51"/>
    <p:sldId id="290" r:id="rId52"/>
    <p:sldId id="317" r:id="rId53"/>
    <p:sldId id="307" r:id="rId54"/>
    <p:sldId id="318" r:id="rId55"/>
    <p:sldId id="309" r:id="rId56"/>
    <p:sldId id="327" r:id="rId57"/>
    <p:sldId id="319" r:id="rId58"/>
    <p:sldId id="320" r:id="rId59"/>
    <p:sldId id="321" r:id="rId60"/>
    <p:sldId id="322" r:id="rId61"/>
    <p:sldId id="313" r:id="rId62"/>
    <p:sldId id="314" r:id="rId63"/>
    <p:sldId id="323" r:id="rId64"/>
    <p:sldId id="324" r:id="rId65"/>
    <p:sldId id="328" r:id="rId66"/>
    <p:sldId id="329" r:id="rId67"/>
    <p:sldId id="32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1"/>
            <p14:sldId id="315"/>
            <p14:sldId id="316"/>
            <p14:sldId id="292"/>
            <p14:sldId id="293"/>
            <p14:sldId id="294"/>
            <p14:sldId id="295"/>
            <p14:sldId id="296"/>
            <p14:sldId id="297"/>
            <p14:sldId id="298"/>
            <p14:sldId id="326"/>
            <p14:sldId id="300"/>
            <p14:sldId id="301"/>
            <p14:sldId id="302"/>
            <p14:sldId id="303"/>
            <p14:sldId id="304"/>
            <p14:sldId id="305"/>
            <p14:sldId id="306"/>
            <p14:sldId id="290"/>
            <p14:sldId id="317"/>
            <p14:sldId id="307"/>
            <p14:sldId id="318"/>
            <p14:sldId id="309"/>
            <p14:sldId id="327"/>
            <p14:sldId id="319"/>
            <p14:sldId id="320"/>
            <p14:sldId id="321"/>
            <p14:sldId id="322"/>
            <p14:sldId id="313"/>
            <p14:sldId id="314"/>
            <p14:sldId id="323"/>
            <p14:sldId id="324"/>
            <p14:sldId id="328"/>
            <p14:sldId id="329"/>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32"/>
  </p:normalViewPr>
  <p:slideViewPr>
    <p:cSldViewPr>
      <p:cViewPr varScale="1">
        <p:scale>
          <a:sx n="97" d="100"/>
          <a:sy n="97" d="100"/>
        </p:scale>
        <p:origin x="91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pPr/>
              <a:t>8/19/2019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pPr/>
              <a:t>‹#›</a:t>
            </a:fld>
            <a:endParaRPr lang="en-US"/>
          </a:p>
        </p:txBody>
      </p:sp>
    </p:spTree>
    <p:extLst>
      <p:ext uri="{BB962C8B-B14F-4D97-AF65-F5344CB8AC3E}">
        <p14:creationId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8/19/2019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3</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08649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16</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5972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17</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333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18</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5170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22720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20</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385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25</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050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26</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116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27</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97152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29</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019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30</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075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4</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2273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31</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7448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33</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905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37</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4103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40</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8474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41</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9641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42</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7811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44</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1166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45</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94390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46</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1248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48</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405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5</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456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49</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8406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51</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614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6</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133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7</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241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8</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873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9</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934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13</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8669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14</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4010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69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6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8600" y="76200"/>
            <a:ext cx="8610600" cy="4473836"/>
          </a:xfrm>
          <a:prstGeom prst="rect">
            <a:avLst/>
          </a:prstGeom>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291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410200" y="6534150"/>
            <a:ext cx="3733800" cy="32385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49372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22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6610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9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603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02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2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47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 Practice of Computing Using Python, 3rd/ E, GE", </a:t>
            </a:r>
            <a:endParaRPr lang="en-US" sz="1200" baseline="0" dirty="0">
              <a:solidFill>
                <a:srgbClr val="008000"/>
              </a:solidFill>
            </a:endParaRP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Ltd.</a:t>
            </a:r>
          </a:p>
        </p:txBody>
      </p:sp>
    </p:spTree>
    <p:extLst>
      <p:ext uri="{BB962C8B-B14F-4D97-AF65-F5344CB8AC3E}">
        <p14:creationId xmlns:p14="http://schemas.microsoft.com/office/powerpoint/2010/main" val="20060333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49" r:id="rId14"/>
    <p:sldLayoutId id="2147483660" r:id="rId15"/>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google/styleguide/blob/gh-pages/pyguide.md"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Chapter 1</a:t>
            </a:r>
          </a:p>
        </p:txBody>
      </p:sp>
      <p:sp>
        <p:nvSpPr>
          <p:cNvPr id="3" name="Text Placeholder 2"/>
          <p:cNvSpPr>
            <a:spLocks noGrp="1"/>
          </p:cNvSpPr>
          <p:nvPr>
            <p:ph type="body" sz="quarter" idx="11"/>
          </p:nvPr>
        </p:nvSpPr>
        <p:spPr/>
        <p:txBody>
          <a:bodyPr/>
          <a:lstStyle/>
          <a:p>
            <a:r>
              <a:rPr lang="en-US" dirty="0"/>
              <a:t>Beginnings</a:t>
            </a:r>
          </a:p>
        </p:txBody>
      </p:sp>
    </p:spTree>
    <p:extLst>
      <p:ext uri="{BB962C8B-B14F-4D97-AF65-F5344CB8AC3E}">
        <p14:creationId xmlns:p14="http://schemas.microsoft.com/office/powerpoint/2010/main" val="407498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err="1">
                <a:solidFill>
                  <a:srgbClr val="FF0000"/>
                </a:solidFill>
              </a:rPr>
              <a:t>gildisveiting</a:t>
            </a:r>
            <a:r>
              <a:rPr lang="en-US" dirty="0"/>
              <a:t>)</a:t>
            </a:r>
          </a:p>
        </p:txBody>
      </p:sp>
      <p:sp>
        <p:nvSpPr>
          <p:cNvPr id="3" name="Content Placeholder 2"/>
          <p:cNvSpPr>
            <a:spLocks noGrp="1"/>
          </p:cNvSpPr>
          <p:nvPr>
            <p:ph idx="1"/>
          </p:nvPr>
        </p:nvSpPr>
        <p:spPr/>
        <p:txBody>
          <a:bodyPr/>
          <a:lstStyle/>
          <a:p>
            <a:pPr>
              <a:buNone/>
            </a:pPr>
            <a:r>
              <a:rPr lang="en-US" dirty="0"/>
              <a:t>The </a:t>
            </a:r>
            <a:r>
              <a:rPr lang="en-US" dirty="0">
                <a:solidFill>
                  <a:srgbClr val="0000FF"/>
                </a:solidFill>
              </a:rPr>
              <a:t>=</a:t>
            </a:r>
            <a:r>
              <a:rPr lang="en-US" dirty="0"/>
              <a:t> sign is the assignment statement</a:t>
            </a:r>
          </a:p>
          <a:p>
            <a:r>
              <a:rPr lang="en-US" dirty="0"/>
              <a:t>The value on the right is associated with the variable (</a:t>
            </a:r>
            <a:r>
              <a:rPr lang="en-US" dirty="0" err="1">
                <a:solidFill>
                  <a:srgbClr val="FF0000"/>
                </a:solidFill>
              </a:rPr>
              <a:t>breyta</a:t>
            </a:r>
            <a:r>
              <a:rPr lang="en-US" dirty="0"/>
              <a:t>) name on the left</a:t>
            </a:r>
          </a:p>
          <a:p>
            <a:r>
              <a:rPr lang="en-US" dirty="0"/>
              <a:t>It does </a:t>
            </a:r>
            <a:r>
              <a:rPr lang="en-US" b="1" i="1" dirty="0"/>
              <a:t>not </a:t>
            </a:r>
            <a:r>
              <a:rPr lang="en-US" dirty="0"/>
              <a:t>stand for equality!</a:t>
            </a:r>
          </a:p>
          <a:p>
            <a:r>
              <a:rPr lang="en-US" dirty="0"/>
              <a:t>More on this later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a:t>
            </a:r>
            <a:r>
              <a:rPr lang="en-US" dirty="0" err="1">
                <a:solidFill>
                  <a:srgbClr val="FF0000"/>
                </a:solidFill>
              </a:rPr>
              <a:t>umbreyting</a:t>
            </a:r>
            <a:r>
              <a:rPr lang="en-US" dirty="0">
                <a:solidFill>
                  <a:srgbClr val="FF0000"/>
                </a:solidFill>
              </a:rPr>
              <a:t>/</a:t>
            </a:r>
            <a:r>
              <a:rPr lang="en-US" dirty="0" err="1">
                <a:solidFill>
                  <a:srgbClr val="FF0000"/>
                </a:solidFill>
              </a:rPr>
              <a:t>umskráning</a:t>
            </a:r>
            <a:r>
              <a:rPr lang="en-US" dirty="0"/>
              <a:t>)</a:t>
            </a:r>
          </a:p>
        </p:txBody>
      </p:sp>
      <p:sp>
        <p:nvSpPr>
          <p:cNvPr id="3" name="Content Placeholder 2"/>
          <p:cNvSpPr>
            <a:spLocks noGrp="1"/>
          </p:cNvSpPr>
          <p:nvPr>
            <p:ph idx="1"/>
          </p:nvPr>
        </p:nvSpPr>
        <p:spPr/>
        <p:txBody>
          <a:bodyPr/>
          <a:lstStyle/>
          <a:p>
            <a:pPr>
              <a:buNone/>
            </a:pPr>
            <a:r>
              <a:rPr lang="en-US" dirty="0"/>
              <a:t>Convert from string to integer</a:t>
            </a:r>
          </a:p>
          <a:p>
            <a:r>
              <a:rPr lang="en-US" dirty="0"/>
              <a:t>Python requires that you must convert a sequence of characters (</a:t>
            </a:r>
            <a:r>
              <a:rPr lang="en-US" dirty="0" err="1">
                <a:solidFill>
                  <a:srgbClr val="FF0000"/>
                </a:solidFill>
              </a:rPr>
              <a:t>stafir</a:t>
            </a:r>
            <a:r>
              <a:rPr lang="en-US" dirty="0"/>
              <a:t>) to an integer</a:t>
            </a:r>
          </a:p>
          <a:p>
            <a:r>
              <a:rPr lang="en-US" dirty="0"/>
              <a:t>Once converted, we can do math on the integers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838200"/>
          </a:xfrm>
        </p:spPr>
        <p:txBody>
          <a:bodyPr/>
          <a:lstStyle/>
          <a:p>
            <a:r>
              <a:rPr lang="en-US">
                <a:ea typeface="ＭＳ Ｐゴシック" pitchFamily="-109" charset="-128"/>
                <a:cs typeface="ＭＳ Ｐゴシック" pitchFamily="-109" charset="-128"/>
              </a:rPr>
              <a:t>Printing output</a:t>
            </a:r>
          </a:p>
        </p:txBody>
      </p:sp>
      <p:sp>
        <p:nvSpPr>
          <p:cNvPr id="43011" name="Content Placeholder 2"/>
          <p:cNvSpPr>
            <a:spLocks noGrp="1"/>
          </p:cNvSpPr>
          <p:nvPr>
            <p:ph idx="1"/>
          </p:nvPr>
        </p:nvSpPr>
        <p:spPr>
          <a:xfrm>
            <a:off x="152400" y="1295400"/>
            <a:ext cx="8763000" cy="4572000"/>
          </a:xfrm>
        </p:spPr>
        <p:txBody>
          <a:bodyPr/>
          <a:lstStyle/>
          <a:p>
            <a:pPr>
              <a:buFont typeface="Wingdings" pitchFamily="-109" charset="2"/>
              <a:buNone/>
            </a:pP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 = 12</a:t>
            </a:r>
          </a:p>
          <a:p>
            <a:pPr>
              <a:buFont typeface="Wingdings" pitchFamily="-109" charset="2"/>
              <a:buNone/>
            </a:pPr>
            <a:r>
              <a:rPr lang="en-US" sz="2800" dirty="0">
                <a:latin typeface="Courier New" pitchFamily="-109" charset="0"/>
                <a:ea typeface="Courier New" pitchFamily="-109" charset="0"/>
                <a:cs typeface="Courier New" pitchFamily="-109" charset="0"/>
              </a:rPr>
              <a:t>print(</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My </a:t>
            </a:r>
            <a:r>
              <a:rPr lang="en-US" sz="2800" dirty="0" err="1">
                <a:latin typeface="Courier New" pitchFamily="-109" charset="0"/>
                <a:ea typeface="Courier New" pitchFamily="-109" charset="0"/>
                <a:cs typeface="Courier New" pitchFamily="-109" charset="0"/>
              </a:rPr>
              <a:t>var</a:t>
            </a:r>
            <a:r>
              <a:rPr lang="en-US" sz="2800" dirty="0">
                <a:latin typeface="Courier New" pitchFamily="-109" charset="0"/>
                <a:ea typeface="Courier New" pitchFamily="-109" charset="0"/>
                <a:cs typeface="Courier New" pitchFamily="-109" charset="0"/>
              </a:rPr>
              <a:t> has a value of: </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a:t>
            </a: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a:t>
            </a:r>
          </a:p>
          <a:p>
            <a:r>
              <a:rPr lang="en-US" dirty="0">
                <a:latin typeface="Courier New" pitchFamily="-109" charset="0"/>
                <a:ea typeface="Courier New" pitchFamily="-109" charset="0"/>
                <a:cs typeface="Courier New" pitchFamily="-109" charset="0"/>
              </a:rPr>
              <a:t>print </a:t>
            </a:r>
            <a:r>
              <a:rPr lang="en-US" dirty="0">
                <a:ea typeface="Courier New" pitchFamily="-109" charset="0"/>
                <a:cs typeface="Courier New" pitchFamily="-109" charset="0"/>
              </a:rPr>
              <a:t>takes a list of elements in parentheses separated by commas</a:t>
            </a:r>
          </a:p>
          <a:p>
            <a:pPr lvl="1"/>
            <a:r>
              <a:rPr lang="en-US" dirty="0">
                <a:ea typeface="Courier New" pitchFamily="-109" charset="0"/>
                <a:cs typeface="Courier New" pitchFamily="-109" charset="0"/>
              </a:rPr>
              <a:t>if the element is a string, prints it as is</a:t>
            </a:r>
          </a:p>
          <a:p>
            <a:pPr lvl="1"/>
            <a:r>
              <a:rPr lang="en-US" dirty="0">
                <a:ea typeface="Courier New" pitchFamily="-109" charset="0"/>
                <a:cs typeface="Courier New" pitchFamily="-109" charset="0"/>
              </a:rPr>
              <a:t>if the element is a variable, prints the value associated with the variable</a:t>
            </a:r>
          </a:p>
          <a:p>
            <a:pPr lvl="1"/>
            <a:r>
              <a:rPr lang="en-US" dirty="0">
                <a:ea typeface="Courier New" pitchFamily="-109" charset="0"/>
                <a:cs typeface="Courier New" pitchFamily="-109" charset="0"/>
              </a:rPr>
              <a:t>after printing, moves on to a new line of output</a:t>
            </a:r>
          </a:p>
          <a:p>
            <a:pPr>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At the core of any language</a:t>
            </a:r>
          </a:p>
        </p:txBody>
      </p:sp>
      <p:sp>
        <p:nvSpPr>
          <p:cNvPr id="4403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Control the flow (</a:t>
            </a:r>
            <a:r>
              <a:rPr lang="en-US" dirty="0" err="1">
                <a:solidFill>
                  <a:srgbClr val="FF0000"/>
                </a:solidFill>
                <a:ea typeface="ＭＳ Ｐゴシック" pitchFamily="-109" charset="-128"/>
                <a:cs typeface="ＭＳ Ｐゴシック" pitchFamily="-109" charset="-128"/>
              </a:rPr>
              <a:t>flæði</a:t>
            </a:r>
            <a:r>
              <a:rPr lang="en-US" dirty="0">
                <a:ea typeface="ＭＳ Ｐゴシック" pitchFamily="-109" charset="-128"/>
                <a:cs typeface="ＭＳ Ｐゴシック" pitchFamily="-109" charset="-128"/>
              </a:rPr>
              <a:t>)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 (</a:t>
            </a:r>
            <a:r>
              <a:rPr lang="en-US" dirty="0" err="1">
                <a:solidFill>
                  <a:srgbClr val="FF0000"/>
                </a:solidFill>
                <a:ea typeface="ＭＳ Ｐゴシック" pitchFamily="-109" charset="-128"/>
                <a:cs typeface="ＭＳ Ｐゴシック" pitchFamily="-109" charset="-128"/>
              </a:rPr>
              <a:t>föll</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Construct classes (</a:t>
            </a:r>
            <a:r>
              <a:rPr lang="en-US" dirty="0" err="1">
                <a:solidFill>
                  <a:srgbClr val="FF0000"/>
                </a:solidFill>
                <a:ea typeface="ＭＳ Ｐゴシック" pitchFamily="-109" charset="-128"/>
                <a:cs typeface="ＭＳ Ｐゴシック" pitchFamily="-109" charset="-128"/>
              </a:rPr>
              <a:t>klasar</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Libraries (</a:t>
            </a:r>
            <a:r>
              <a:rPr lang="en-US" dirty="0" err="1">
                <a:solidFill>
                  <a:srgbClr val="FF0000"/>
                </a:solidFill>
                <a:ea typeface="ＭＳ Ｐゴシック" pitchFamily="-109" charset="-128"/>
                <a:cs typeface="ＭＳ Ｐゴシック" pitchFamily="-109" charset="-128"/>
              </a:rPr>
              <a:t>forritasöfn</a:t>
            </a:r>
            <a:r>
              <a:rPr lang="en-US" dirty="0">
                <a:ea typeface="ＭＳ Ｐゴシック" pitchFamily="-109" charset="-128"/>
                <a:cs typeface="ＭＳ Ｐゴシック" pitchFamily="-109" charset="-128"/>
              </a:rPr>
              <a:t>) and built-in classes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Save as a “module”</a:t>
            </a:r>
          </a:p>
        </p:txBody>
      </p:sp>
      <p:sp>
        <p:nvSpPr>
          <p:cNvPr id="4608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When you save (</a:t>
            </a:r>
            <a:r>
              <a:rPr lang="en-US" dirty="0">
                <a:solidFill>
                  <a:srgbClr val="FF0000"/>
                </a:solidFill>
                <a:ea typeface="ＭＳ Ｐゴシック" pitchFamily="-109" charset="-128"/>
                <a:cs typeface="ＭＳ Ｐゴシック" pitchFamily="-109" charset="-128"/>
              </a:rPr>
              <a:t>vista</a:t>
            </a:r>
            <a:r>
              <a:rPr lang="en-US" dirty="0">
                <a:ea typeface="ＭＳ Ｐゴシック" pitchFamily="-109" charset="-128"/>
                <a:cs typeface="ＭＳ Ｐゴシック" pitchFamily="-109" charset="-128"/>
              </a:rPr>
              <a:t>) a file (</a:t>
            </a:r>
            <a:r>
              <a:rPr lang="en-US" dirty="0" err="1">
                <a:solidFill>
                  <a:srgbClr val="FF0000"/>
                </a:solidFill>
                <a:ea typeface="ＭＳ Ｐゴシック" pitchFamily="-109" charset="-128"/>
                <a:cs typeface="ＭＳ Ｐゴシック" pitchFamily="-109" charset="-128"/>
              </a:rPr>
              <a:t>skrá</a:t>
            </a:r>
            <a:r>
              <a:rPr lang="en-US" dirty="0">
                <a:ea typeface="ＭＳ Ｐゴシック" pitchFamily="-109" charset="-128"/>
                <a:cs typeface="ＭＳ Ｐゴシック" pitchFamily="-109" charset="-128"/>
              </a:rPr>
              <a:t>), such as our first program, and place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a:t>
            </a:r>
            <a:r>
              <a:rPr lang="en-US" dirty="0" err="1">
                <a:solidFill>
                  <a:srgbClr val="FF0000"/>
                </a:solidFill>
                <a:ea typeface="ＭＳ Ｐゴシック" pitchFamily="-109" charset="-128"/>
                <a:cs typeface="ＭＳ Ｐゴシック" pitchFamily="-109" charset="-128"/>
              </a:rPr>
              <a:t>viðskeyti</a:t>
            </a:r>
            <a:r>
              <a:rPr lang="en-US" dirty="0">
                <a:ea typeface="ＭＳ Ｐゴシック" pitchFamily="-109" charset="-128"/>
                <a:cs typeface="ＭＳ Ｐゴシック" pitchFamily="-109" charset="-128"/>
              </a:rPr>
              <a:t>) on it, it becomes a python module</a:t>
            </a:r>
          </a:p>
          <a:p>
            <a:pPr eaLnBrk="1" hangingPunct="1"/>
            <a:r>
              <a:rPr lang="en-US" dirty="0">
                <a:ea typeface="ＭＳ Ｐゴシック" pitchFamily="-109" charset="-128"/>
                <a:cs typeface="ＭＳ Ｐゴシック" pitchFamily="-109" charset="-128"/>
              </a:rPr>
              <a:t>You run 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Errors (</a:t>
            </a:r>
            <a:r>
              <a:rPr lang="en-US" dirty="0" err="1">
                <a:solidFill>
                  <a:srgbClr val="FF0000"/>
                </a:solidFill>
                <a:ea typeface="ＭＳ Ｐゴシック" pitchFamily="-109" charset="-128"/>
                <a:cs typeface="ＭＳ Ｐゴシック" pitchFamily="-109" charset="-128"/>
              </a:rPr>
              <a:t>villur</a:t>
            </a:r>
            <a:r>
              <a:rPr lang="en-US" dirty="0">
                <a:ea typeface="ＭＳ Ｐゴシック" pitchFamily="-109" charset="-128"/>
                <a:cs typeface="ＭＳ Ｐゴシック" pitchFamily="-109" charset="-128"/>
              </a:rPr>
              <a:t>)</a:t>
            </a:r>
          </a:p>
        </p:txBody>
      </p:sp>
      <p:sp>
        <p:nvSpPr>
          <p:cNvPr id="48131"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a:ea typeface="ＭＳ Ｐゴシック" pitchFamily="-109" charset="-128"/>
                <a:cs typeface="ＭＳ Ｐゴシック" pitchFamily="-109" charset="-128"/>
              </a:rPr>
              <a:t>You can them import the program again until there are no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solidFill>
                  <a:srgbClr val="CC0000"/>
                </a:solidFill>
                <a:ea typeface="ＭＳ Ｐゴシック" pitchFamily="-109" charset="-128"/>
                <a:cs typeface="ＭＳ Ｐゴシック" pitchFamily="-109" charset="-128"/>
              </a:rPr>
              <a:t>Common Error</a:t>
            </a:r>
          </a:p>
        </p:txBody>
      </p:sp>
      <p:sp>
        <p:nvSpPr>
          <p:cNvPr id="4915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Syntax (</a:t>
            </a:r>
            <a:r>
              <a:rPr lang="en-US" dirty="0" err="1">
                <a:solidFill>
                  <a:srgbClr val="FF0000"/>
                </a:solidFill>
                <a:ea typeface="ＭＳ Ｐゴシック" pitchFamily="-109" charset="-128"/>
                <a:cs typeface="ＭＳ Ｐゴシック" pitchFamily="-109" charset="-128"/>
              </a:rPr>
              <a:t>málskipan</a:t>
            </a:r>
            <a:r>
              <a:rPr lang="en-US" dirty="0">
                <a:ea typeface="ＭＳ Ｐゴシック" pitchFamily="-109" charset="-128"/>
                <a:cs typeface="ＭＳ Ｐゴシック" pitchFamily="-109" charset="-128"/>
              </a:rPr>
              <a:t>)</a:t>
            </a:r>
          </a:p>
        </p:txBody>
      </p:sp>
      <p:sp>
        <p:nvSpPr>
          <p:cNvPr id="4099" name="Rectangle 3"/>
          <p:cNvSpPr>
            <a:spLocks noGrp="1" noChangeArrowheads="1"/>
          </p:cNvSpPr>
          <p:nvPr>
            <p:ph idx="1"/>
          </p:nvPr>
        </p:nvSpPr>
        <p:spPr>
          <a:xfrm>
            <a:off x="685800" y="1981200"/>
            <a:ext cx="7924800" cy="4114800"/>
          </a:xfrm>
        </p:spPr>
        <p:txBody>
          <a:bodyPr/>
          <a:lstStyle/>
          <a:p>
            <a:pPr eaLnBrk="1" hangingPunct="1"/>
            <a:r>
              <a:rPr lang="en-US">
                <a:ea typeface="ＭＳ Ｐゴシック" pitchFamily="-109" charset="-128"/>
                <a:cs typeface="ＭＳ Ｐゴシック" pitchFamily="-109" charset="-128"/>
              </a:rPr>
              <a:t>Lexical components.</a:t>
            </a:r>
          </a:p>
          <a:p>
            <a:pPr eaLnBrk="1" hangingPunct="1"/>
            <a:r>
              <a:rPr lang="en-US">
                <a:ea typeface="ＭＳ Ｐゴシック" pitchFamily="-109" charset="-128"/>
                <a:cs typeface="ＭＳ Ｐゴシック" pitchFamily="-109" charset="-128"/>
              </a:rPr>
              <a:t>A Python program is:.</a:t>
            </a:r>
          </a:p>
          <a:p>
            <a:pPr lvl="1" eaLnBrk="1" hangingPunct="1"/>
            <a:r>
              <a:rPr lang="en-US"/>
              <a:t>A module (perhaps more than one)</a:t>
            </a:r>
          </a:p>
          <a:p>
            <a:pPr lvl="1" eaLnBrk="1" hangingPunct="1"/>
            <a:r>
              <a:rPr lang="en-US"/>
              <a:t>Each module has python statements</a:t>
            </a:r>
          </a:p>
          <a:p>
            <a:pPr lvl="1" eaLnBrk="1" hangingPunct="1"/>
            <a:r>
              <a:rPr lang="en-US"/>
              <a:t>Each statement has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Modules</a:t>
            </a:r>
          </a:p>
        </p:txBody>
      </p:sp>
      <p:sp>
        <p:nvSpPr>
          <p:cNvPr id="5325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ve</a:t>
            </a:r>
            <a:r>
              <a:rPr lang="en-US" dirty="0">
                <a:ea typeface="ＭＳ Ｐゴシック" pitchFamily="-109" charset="-128"/>
                <a:cs typeface="ＭＳ Ｐゴシック" pitchFamily="-109" charset="-128"/>
              </a:rPr>
              <a:t> 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Statements (</a:t>
            </a:r>
            <a:r>
              <a:rPr lang="en-US" dirty="0" err="1">
                <a:solidFill>
                  <a:srgbClr val="FF0000"/>
                </a:solidFill>
                <a:ea typeface="ＭＳ Ｐゴシック" pitchFamily="-109" charset="-128"/>
                <a:cs typeface="ＭＳ Ｐゴシック" pitchFamily="-109" charset="-128"/>
              </a:rPr>
              <a:t>setningar</a:t>
            </a:r>
            <a:r>
              <a:rPr lang="en-US" dirty="0">
                <a:ea typeface="ＭＳ Ｐゴシック" pitchFamily="-109" charset="-128"/>
                <a:cs typeface="ＭＳ Ｐゴシック" pitchFamily="-109" charset="-128"/>
              </a:rPr>
              <a:t>)</a:t>
            </a:r>
          </a:p>
        </p:txBody>
      </p:sp>
      <p:sp>
        <p:nvSpPr>
          <p:cNvPr id="552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Statements are commands in Python.</a:t>
            </a:r>
          </a:p>
          <a:p>
            <a:pPr eaLnBrk="1" hangingPunct="1"/>
            <a:r>
              <a:rPr lang="en-US" dirty="0">
                <a:ea typeface="ＭＳ Ｐゴシック" pitchFamily="-109" charset="-128"/>
                <a:cs typeface="ＭＳ Ｐゴシック" pitchFamily="-109" charset="-128"/>
              </a:rPr>
              <a:t>They perform some action, often called a side effect,  but they </a:t>
            </a:r>
            <a:r>
              <a:rPr lang="en-US" b="1" dirty="0">
                <a:ea typeface="ＭＳ Ｐゴシック" pitchFamily="-109" charset="-128"/>
                <a:cs typeface="ＭＳ Ｐゴシック" pitchFamily="-109" charset="-128"/>
              </a:rPr>
              <a:t>do not return (</a:t>
            </a:r>
            <a:r>
              <a:rPr lang="en-US" b="1" dirty="0" err="1">
                <a:solidFill>
                  <a:srgbClr val="FF0000"/>
                </a:solidFill>
                <a:ea typeface="ＭＳ Ｐゴシック" pitchFamily="-109" charset="-128"/>
                <a:cs typeface="ＭＳ Ｐゴシック" pitchFamily="-109" charset="-128"/>
              </a:rPr>
              <a:t>skila</a:t>
            </a:r>
            <a:r>
              <a:rPr lang="en-US" b="1" dirty="0">
                <a:ea typeface="ＭＳ Ｐゴシック" pitchFamily="-109" charset="-128"/>
                <a:cs typeface="ＭＳ Ｐゴシック" pitchFamily="-109" charset="-128"/>
              </a:rPr>
              <a:t>) any values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Rules</a:t>
            </a:r>
          </a:p>
        </p:txBody>
      </p:sp>
      <p:sp>
        <p:nvSpPr>
          <p:cNvPr id="3" name="Content Placeholder 2"/>
          <p:cNvSpPr>
            <a:spLocks noGrp="1"/>
          </p:cNvSpPr>
          <p:nvPr>
            <p:ph idx="1"/>
          </p:nvPr>
        </p:nvSpPr>
        <p:spPr/>
        <p:txBody>
          <a:bodyPr/>
          <a:lstStyle/>
          <a:p>
            <a:r>
              <a:rPr lang="en-US" dirty="0"/>
              <a:t>Rule 1: Think before you program</a:t>
            </a:r>
          </a:p>
          <a:p>
            <a:r>
              <a:rPr lang="en-US" dirty="0"/>
              <a:t>Rule 2: A program is a human-readable essay on problem solving that also happens to execute on a computer</a:t>
            </a:r>
          </a:p>
          <a:p>
            <a:r>
              <a:rPr lang="en-US" dirty="0"/>
              <a:t>Rule 3: The best way to improve your programming and problem solving skills is to practice.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Expressions (</a:t>
            </a:r>
            <a:r>
              <a:rPr lang="en-US" dirty="0" err="1">
                <a:solidFill>
                  <a:srgbClr val="FF0000"/>
                </a:solidFill>
                <a:ea typeface="ＭＳ Ｐゴシック" pitchFamily="-109" charset="-128"/>
                <a:cs typeface="ＭＳ Ｐゴシック" pitchFamily="-109" charset="-128"/>
              </a:rPr>
              <a:t>segðir</a:t>
            </a:r>
            <a:r>
              <a:rPr lang="en-US" dirty="0">
                <a:ea typeface="ＭＳ Ｐゴシック" pitchFamily="-109" charset="-128"/>
                <a:cs typeface="ＭＳ Ｐゴシック" pitchFamily="-109" charset="-128"/>
              </a:rPr>
              <a:t>)</a:t>
            </a:r>
          </a:p>
        </p:txBody>
      </p:sp>
      <p:sp>
        <p:nvSpPr>
          <p:cNvPr id="5734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Expressions perform some operation (</a:t>
            </a:r>
            <a:r>
              <a:rPr lang="en-US" dirty="0" err="1">
                <a:solidFill>
                  <a:srgbClr val="FF0000"/>
                </a:solidFill>
                <a:ea typeface="ＭＳ Ｐゴシック" pitchFamily="-109" charset="-128"/>
                <a:cs typeface="ＭＳ Ｐゴシック" pitchFamily="-109" charset="-128"/>
              </a:rPr>
              <a:t>aðgerð</a:t>
            </a:r>
            <a:r>
              <a:rPr lang="en-US" dirty="0">
                <a:ea typeface="ＭＳ Ｐゴシック" pitchFamily="-109" charset="-128"/>
                <a:cs typeface="ＭＳ Ｐゴシック" pitchFamily="-109" charset="-128"/>
              </a:rPr>
              <a:t>) and </a:t>
            </a:r>
            <a:r>
              <a:rPr lang="en-US" b="1" dirty="0">
                <a:ea typeface="ＭＳ Ｐゴシック" pitchFamily="-109" charset="-128"/>
                <a:cs typeface="ＭＳ Ｐゴシック" pitchFamily="-109" charset="-128"/>
              </a:rPr>
              <a:t>return a value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dirty="0">
                <a:ea typeface="ＭＳ Ｐゴシック" pitchFamily="-109" charset="-128"/>
                <a:cs typeface="ＭＳ Ｐゴシック" pitchFamily="-109" charset="-128"/>
              </a:rPr>
              <a:t>Expressions typically do not modify values in the interpreter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side effects and returns</a:t>
            </a:r>
          </a:p>
        </p:txBody>
      </p:sp>
      <p:sp>
        <p:nvSpPr>
          <p:cNvPr id="59395" name="Rectangle 3"/>
          <p:cNvSpPr>
            <a:spLocks noGrp="1" noChangeArrowheads="1"/>
          </p:cNvSpPr>
          <p:nvPr>
            <p:ph idx="1"/>
          </p:nvPr>
        </p:nvSpPr>
        <p:spPr>
          <a:xfrm>
            <a:off x="457200" y="1524000"/>
            <a:ext cx="8229600" cy="4343400"/>
          </a:xfrm>
        </p:spPr>
        <p:txBody>
          <a:bodyPr/>
          <a:lstStyle/>
          <a:p>
            <a:pPr marL="0" indent="0" eaLnBrk="1" hangingPunct="1">
              <a:lnSpc>
                <a:spcPct val="90000"/>
              </a:lnSpc>
              <a:buNone/>
            </a:pPr>
            <a:r>
              <a:rPr lang="en-US" dirty="0">
                <a:ea typeface="ＭＳ Ｐゴシック" pitchFamily="-109" charset="-128"/>
                <a:cs typeface="ＭＳ Ｐゴシック" pitchFamily="-109" charset="-128"/>
              </a:rPr>
              <a:t>What is the difference between side effect (</a:t>
            </a:r>
            <a:r>
              <a:rPr lang="en-US" dirty="0" err="1">
                <a:solidFill>
                  <a:srgbClr val="FF0000"/>
                </a:solidFill>
                <a:ea typeface="ＭＳ Ｐゴシック" pitchFamily="-109" charset="-128"/>
                <a:cs typeface="ＭＳ Ｐゴシック" pitchFamily="-109" charset="-128"/>
              </a:rPr>
              <a:t>hliðarverkun</a:t>
            </a:r>
            <a:r>
              <a:rPr lang="en-US" dirty="0">
                <a:ea typeface="ＭＳ Ｐゴシック" pitchFamily="-109" charset="-128"/>
                <a:cs typeface="ＭＳ Ｐゴシック" pitchFamily="-109" charset="-128"/>
              </a:rPr>
              <a:t>) and return?</a:t>
            </a:r>
          </a:p>
          <a:p>
            <a:pPr eaLnBrk="1" hangingPunct="1">
              <a:lnSpc>
                <a:spcPct val="90000"/>
              </a:lnSpc>
            </a:pPr>
            <a:r>
              <a:rPr lang="en-US" dirty="0">
                <a:solidFill>
                  <a:srgbClr val="660066"/>
                </a:solidFill>
                <a:latin typeface="Courier New"/>
                <a:ea typeface="ＭＳ Ｐゴシック" pitchFamily="-109" charset="-128"/>
                <a:cs typeface="Courier New"/>
              </a:rPr>
              <a:t>1 + 2 </a:t>
            </a:r>
            <a:r>
              <a:rPr lang="en-US" dirty="0">
                <a:ea typeface="ＭＳ Ｐゴシック" pitchFamily="-109" charset="-128"/>
                <a:cs typeface="ＭＳ Ｐゴシック" pitchFamily="-109" charset="-128"/>
              </a:rPr>
              <a:t>returns a value (it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an expression). You can “catch”/assign the return value. However, nothing else changed as a result</a:t>
            </a:r>
          </a:p>
          <a:p>
            <a:pPr eaLnBrk="1" hangingPunct="1">
              <a:lnSpc>
                <a:spcPct val="90000"/>
              </a:lnSpc>
            </a:pPr>
            <a:r>
              <a:rPr lang="en-US" dirty="0">
                <a:solidFill>
                  <a:srgbClr val="660066"/>
                </a:solidFill>
                <a:latin typeface="Courier New"/>
                <a:ea typeface="ＭＳ Ｐゴシック" pitchFamily="-109" charset="-128"/>
                <a:cs typeface="Courier New"/>
              </a:rPr>
              <a:t>print("hello")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return anything, but something else, the side effect, did happen. Something printed!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Whitespace (</a:t>
            </a:r>
            <a:r>
              <a:rPr lang="en-US" dirty="0" err="1">
                <a:solidFill>
                  <a:srgbClr val="FF0000"/>
                </a:solidFill>
                <a:ea typeface="ＭＳ Ｐゴシック" pitchFamily="-109" charset="-128"/>
                <a:cs typeface="ＭＳ Ｐゴシック" pitchFamily="-109" charset="-128"/>
              </a:rPr>
              <a:t>hvít</a:t>
            </a:r>
            <a:r>
              <a:rPr lang="en-US" dirty="0">
                <a:solidFill>
                  <a:srgbClr val="FF0000"/>
                </a:solidFill>
                <a:ea typeface="ＭＳ Ｐゴシック" pitchFamily="-109" charset="-128"/>
                <a:cs typeface="ＭＳ Ｐゴシック" pitchFamily="-109" charset="-128"/>
              </a:rPr>
              <a:t> </a:t>
            </a:r>
            <a:r>
              <a:rPr lang="en-US" dirty="0" err="1">
                <a:solidFill>
                  <a:srgbClr val="FF0000"/>
                </a:solidFill>
                <a:ea typeface="ＭＳ Ｐゴシック" pitchFamily="-109" charset="-128"/>
                <a:cs typeface="ＭＳ Ｐゴシック" pitchFamily="-109" charset="-128"/>
              </a:rPr>
              <a:t>bil</a:t>
            </a:r>
            <a:r>
              <a:rPr lang="en-US" dirty="0">
                <a:ea typeface="ＭＳ Ｐゴシック" pitchFamily="-109" charset="-128"/>
                <a:cs typeface="ＭＳ Ｐゴシック" pitchFamily="-109" charset="-128"/>
              </a:rPr>
              <a:t>)</a:t>
            </a:r>
          </a:p>
        </p:txBody>
      </p:sp>
      <p:sp>
        <p:nvSpPr>
          <p:cNvPr id="96259" name="Rectangle 3"/>
          <p:cNvSpPr>
            <a:spLocks noGrp="1" noChangeArrowheads="1"/>
          </p:cNvSpPr>
          <p:nvPr>
            <p:ph idx="1"/>
          </p:nvPr>
        </p:nvSpPr>
        <p:spPr>
          <a:xfrm>
            <a:off x="457200" y="1143000"/>
            <a:ext cx="8229600" cy="4525963"/>
          </a:xfrm>
        </p:spPr>
        <p:txBody>
          <a:bodyPr/>
          <a:lstStyle/>
          <a:p>
            <a:pPr eaLnBrk="1" hangingPunct="1">
              <a:lnSpc>
                <a:spcPct val="90000"/>
              </a:lnSpc>
            </a:pPr>
            <a:r>
              <a:rPr lang="en-US" b="1" i="1" dirty="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are characters that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print (blanks, tabs, carriage returns etc.</a:t>
            </a:r>
          </a:p>
          <a:p>
            <a:pPr eaLnBrk="1" hangingPunct="1">
              <a:lnSpc>
                <a:spcPct val="90000"/>
              </a:lnSpc>
            </a:pPr>
            <a:r>
              <a:rPr lang="en-US" dirty="0">
                <a:ea typeface="ＭＳ Ｐゴシック" pitchFamily="-109" charset="-128"/>
                <a:cs typeface="ＭＳ Ｐゴシック" pitchFamily="-109" charset="-128"/>
              </a:rPr>
              <a:t>For the most part, you can place white space (spaces)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readable</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1 +</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2</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continuation</a:t>
            </a:r>
          </a:p>
        </p:txBody>
      </p:sp>
      <p:sp>
        <p:nvSpPr>
          <p:cNvPr id="97283" name="Rectangle 3"/>
          <p:cNvSpPr>
            <a:spLocks noGrp="1" noChangeArrowheads="1"/>
          </p:cNvSpPr>
          <p:nvPr>
            <p:ph idx="1"/>
          </p:nvPr>
        </p:nvSpPr>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print("this is a test",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 of continuation")</a:t>
            </a:r>
          </a:p>
          <a:p>
            <a:pPr eaLnBrk="1" hangingPunct="1">
              <a:buFont typeface="Wingdings" pitchFamily="-109" charset="2"/>
              <a:buNone/>
            </a:pPr>
            <a:r>
              <a:rPr lang="en-US" dirty="0">
                <a:ea typeface="ＭＳ Ｐゴシック" pitchFamily="-109" charset="-128"/>
                <a:cs typeface="ＭＳ Ｐゴシック" pitchFamily="-109" charset="-128"/>
              </a:rPr>
              <a:t>prints</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this is a test of continuation</a:t>
            </a:r>
            <a:endParaRPr lang="en-US" dirty="0">
              <a:ea typeface="ＭＳ Ｐゴシック" pitchFamily="-109" charset="-128"/>
              <a:cs typeface="ＭＳ Ｐゴシック" pitchFamily="-109"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ea typeface="ＭＳ Ｐゴシック" pitchFamily="-109" charset="-128"/>
                <a:cs typeface="ＭＳ Ｐゴシック" pitchFamily="-109" charset="-128"/>
              </a:rPr>
              <a:t>also, tabbing is special</a:t>
            </a:r>
          </a:p>
        </p:txBody>
      </p:sp>
      <p:sp>
        <p:nvSpPr>
          <p:cNvPr id="98307" name="Content Placeholder 2"/>
          <p:cNvSpPr>
            <a:spLocks noGrp="1"/>
          </p:cNvSpPr>
          <p:nvPr>
            <p:ph idx="1"/>
          </p:nvPr>
        </p:nvSpPr>
        <p:spPr/>
        <p:txBody>
          <a:bodyPr/>
          <a:lstStyle/>
          <a:p>
            <a:r>
              <a:rPr lang="en-US" dirty="0">
                <a:ea typeface="ＭＳ Ｐゴシック" pitchFamily="-109" charset="-128"/>
                <a:cs typeface="ＭＳ Ｐゴシック" pitchFamily="-109" charset="-128"/>
              </a:rPr>
              <a:t>The use of tabs is also something that Python is sensitive to.</a:t>
            </a:r>
          </a:p>
          <a:p>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of that when we get to control, but be aware that the tab character has meaning to Python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comments (</a:t>
            </a:r>
            <a:r>
              <a:rPr lang="en-US" dirty="0" err="1">
                <a:solidFill>
                  <a:srgbClr val="FF0000"/>
                </a:solidFill>
                <a:ea typeface="ＭＳ Ｐゴシック" pitchFamily="-109" charset="-128"/>
                <a:cs typeface="ＭＳ Ｐゴシック" pitchFamily="-109" charset="-128"/>
              </a:rPr>
              <a:t>athugasemdir</a:t>
            </a:r>
            <a:r>
              <a:rPr lang="en-US" dirty="0">
                <a:ea typeface="ＭＳ Ｐゴシック" pitchFamily="-109" charset="-128"/>
                <a:cs typeface="ＭＳ Ｐゴシック" pitchFamily="-109" charset="-128"/>
              </a:rPr>
              <a:t>)</a:t>
            </a:r>
          </a:p>
        </p:txBody>
      </p:sp>
      <p:sp>
        <p:nvSpPr>
          <p:cNvPr id="6246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a:solidFill>
                  <a:srgbClr val="660066"/>
                </a:solidFill>
                <a:latin typeface="Courier New"/>
                <a:ea typeface="ＭＳ Ｐゴシック" pitchFamily="-109" charset="-128"/>
                <a:cs typeface="Courier New"/>
              </a:rPr>
              <a:t>#</a:t>
            </a:r>
            <a:r>
              <a:rPr lang="en-US" dirty="0">
                <a:ea typeface="ＭＳ Ｐゴシック" pitchFamily="-109" charset="-128"/>
                <a:cs typeface="ＭＳ Ｐゴシック" pitchFamily="-109" charset="-128"/>
              </a:rPr>
              <a:t> (pound sign)</a:t>
            </a:r>
          </a:p>
          <a:p>
            <a:pPr eaLnBrk="1" hangingPunct="1"/>
            <a:r>
              <a:rPr lang="en-US" dirty="0">
                <a:ea typeface="ＭＳ Ｐゴシック" pitchFamily="-109" charset="-128"/>
                <a:cs typeface="ＭＳ Ｐゴシック" pitchFamily="-109" charset="-128"/>
              </a:rPr>
              <a:t>This means that from the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a:t>
            </a:r>
            <a:r>
              <a:rPr lang="en-US" dirty="0" err="1">
                <a:solidFill>
                  <a:srgbClr val="FF0000"/>
                </a:solidFill>
                <a:ea typeface="ＭＳ Ｐゴシック" pitchFamily="-109" charset="-128"/>
                <a:cs typeface="ＭＳ Ｐゴシック" pitchFamily="-109" charset="-128"/>
              </a:rPr>
              <a:t>túlkað</a:t>
            </a:r>
            <a:r>
              <a:rPr lang="en-US" dirty="0">
                <a:ea typeface="ＭＳ Ｐゴシック" pitchFamily="-109" charset="-128"/>
                <a:cs typeface="ＭＳ Ｐゴシック" pitchFamily="-109" charset="-128"/>
              </a:rPr>
              <a:t>)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Code as essay, an aside</a:t>
            </a:r>
          </a:p>
        </p:txBody>
      </p:sp>
      <p:sp>
        <p:nvSpPr>
          <p:cNvPr id="64515"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What is the primary goal of writing code:</a:t>
            </a:r>
          </a:p>
          <a:p>
            <a:pPr lvl="1" eaLnBrk="1" hangingPunct="1"/>
            <a:r>
              <a:rPr lang="en-US"/>
              <a:t>to get it to do something</a:t>
            </a:r>
          </a:p>
          <a:p>
            <a:pPr lvl="1" eaLnBrk="1" hangingPunct="1"/>
            <a:r>
              <a:rPr lang="en-US"/>
              <a:t>an essay on my problem solving thoughts</a:t>
            </a:r>
          </a:p>
          <a:p>
            <a:pPr eaLnBrk="1" hangingPunct="1"/>
            <a:r>
              <a:rPr lang="en-US">
                <a:ea typeface="ＭＳ Ｐゴシック" pitchFamily="-109" charset="-128"/>
                <a:cs typeface="ＭＳ Ｐゴシック" pitchFamily="-109" charset="-128"/>
              </a:rPr>
              <a:t>Code is something to be read. You provide comments to help readability.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ea typeface="ＭＳ Ｐゴシック" pitchFamily="-109" charset="-128"/>
                <a:cs typeface="ＭＳ Ｐゴシック" pitchFamily="-109" charset="-128"/>
              </a:rPr>
              <a:t>Knuth, Literate Programming (84)</a:t>
            </a:r>
          </a:p>
        </p:txBody>
      </p:sp>
      <p:sp>
        <p:nvSpPr>
          <p:cNvPr id="66563" name="Rectangle 3"/>
          <p:cNvSpPr>
            <a:spLocks noGrp="1" noChangeArrowheads="1"/>
          </p:cNvSpPr>
          <p:nvPr>
            <p:ph idx="1"/>
          </p:nvPr>
        </p:nvSpPr>
        <p:spPr>
          <a:xfrm>
            <a:off x="457200" y="1295400"/>
            <a:ext cx="8229600" cy="4830763"/>
          </a:xfrm>
        </p:spPr>
        <p:txBody>
          <a:bodyPr/>
          <a:lstStyle/>
          <a:p>
            <a:pPr marL="0" indent="0">
              <a:buNone/>
            </a:pPr>
            <a:r>
              <a:rPr lang="en-US" sz="2800" dirty="0"/>
              <a:t>The practitioner of </a:t>
            </a:r>
            <a:r>
              <a:rPr lang="is-IS" sz="2800" dirty="0"/>
              <a:t>… </a:t>
            </a:r>
            <a:r>
              <a:rPr lang="en-US" sz="2800" dirty="0"/>
              <a:t>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sz="2800" dirty="0">
              <a:ea typeface="ＭＳ Ｐゴシック" pitchFamily="-109" charset="-128"/>
              <a:cs typeface="ＭＳ Ｐゴシック" pitchFamily="-109"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OK, there are some details you have to get used to. </a:t>
            </a:r>
          </a:p>
          <a:p>
            <a:pPr eaLnBrk="1" hangingPunct="1"/>
            <a:r>
              <a:rPr lang="en-US" dirty="0">
                <a:ea typeface="ＭＳ Ｐゴシック" pitchFamily="-109" charset="-128"/>
                <a:cs typeface="ＭＳ Ｐゴシック" pitchFamily="-109" charset="-128"/>
              </a:rPr>
              <a:t>Let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look at the syntax stuff</a:t>
            </a:r>
          </a:p>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pick more up as we go along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Tokens (</a:t>
            </a:r>
            <a:r>
              <a:rPr lang="en-US" dirty="0" err="1">
                <a:solidFill>
                  <a:srgbClr val="FF0000"/>
                </a:solidFill>
                <a:ea typeface="ＭＳ Ｐゴシック" pitchFamily="-109" charset="-128"/>
                <a:cs typeface="ＭＳ Ｐゴシック" pitchFamily="-109" charset="-128"/>
              </a:rPr>
              <a:t>tókar</a:t>
            </a:r>
            <a:r>
              <a:rPr lang="en-US" dirty="0">
                <a:ea typeface="ＭＳ Ｐゴシック" pitchFamily="-109" charset="-128"/>
                <a:cs typeface="ＭＳ Ｐゴシック" pitchFamily="-109" charset="-128"/>
              </a:rPr>
              <a:t>)</a:t>
            </a:r>
          </a:p>
        </p:txBody>
      </p:sp>
      <p:sp>
        <p:nvSpPr>
          <p:cNvPr id="46083" name="Rectangle 3"/>
          <p:cNvSpPr>
            <a:spLocks noGrp="1" noChangeArrowheads="1"/>
          </p:cNvSpPr>
          <p:nvPr>
            <p:ph type="body" sz="half" idx="1"/>
          </p:nvPr>
        </p:nvSpPr>
        <p:spPr>
          <a:xfrm>
            <a:off x="457200" y="1981200"/>
            <a:ext cx="2514600" cy="3886200"/>
          </a:xfrm>
        </p:spPr>
        <p:txBody>
          <a:bodyPr/>
          <a:lstStyle/>
          <a:p>
            <a:pPr marL="0" indent="0" eaLnBrk="1" hangingPunct="1">
              <a:buFont typeface="Wingdings" pitchFamily="-109" charset="2"/>
              <a:buNone/>
            </a:pPr>
            <a:r>
              <a:rPr lang="en-US" sz="2800" dirty="0">
                <a:ea typeface="ＭＳ Ｐゴシック" pitchFamily="-109" charset="-128"/>
                <a:cs typeface="ＭＳ Ｐゴシック" pitchFamily="-109" charset="-128"/>
              </a:rPr>
              <a:t>Keywords (</a:t>
            </a:r>
            <a:r>
              <a:rPr lang="en-US" sz="2800" dirty="0" err="1">
                <a:solidFill>
                  <a:srgbClr val="FF0000"/>
                </a:solidFill>
                <a:ea typeface="ＭＳ Ｐゴシック" pitchFamily="-109" charset="-128"/>
                <a:cs typeface="ＭＳ Ｐゴシック" pitchFamily="-109" charset="-128"/>
              </a:rPr>
              <a:t>lykilorð</a:t>
            </a:r>
            <a:r>
              <a:rPr lang="en-US" sz="2800" dirty="0">
                <a:ea typeface="ＭＳ Ｐゴシック" pitchFamily="-109" charset="-128"/>
                <a:cs typeface="ＭＳ Ｐゴシック" pitchFamily="-109" charset="-128"/>
              </a:rPr>
              <a:t>):</a:t>
            </a:r>
          </a:p>
          <a:p>
            <a:pPr marL="0" indent="0" eaLnBrk="1" hangingPunct="1">
              <a:buFont typeface="Wingdings" pitchFamily="-109" charset="2"/>
              <a:buNone/>
            </a:pPr>
            <a:r>
              <a:rPr lang="en-US" sz="2800" dirty="0">
                <a:ea typeface="ＭＳ Ｐゴシック" pitchFamily="-109" charset="-128"/>
                <a:cs typeface="ＭＳ Ｐゴシック" pitchFamily="-109" charset="-128"/>
              </a:rPr>
              <a:t>You cannot use (are prevented from using) them in a variable name</a:t>
            </a:r>
          </a:p>
        </p:txBody>
      </p:sp>
      <p:graphicFrame>
        <p:nvGraphicFramePr>
          <p:cNvPr id="46350" name="Group 270"/>
          <p:cNvGraphicFramePr>
            <a:graphicFrameLocks noGrp="1"/>
          </p:cNvGraphicFramePr>
          <p:nvPr>
            <p:ph sz="half" idx="2"/>
          </p:nvPr>
        </p:nvGraphicFramePr>
        <p:xfrm>
          <a:off x="3276600" y="1828800"/>
          <a:ext cx="5867400" cy="3886201"/>
        </p:xfrm>
        <a:graphic>
          <a:graphicData uri="http://schemas.openxmlformats.org/drawingml/2006/table">
            <a:tbl>
              <a:tblPr/>
              <a:tblGrid>
                <a:gridCol w="1173163">
                  <a:extLst>
                    <a:ext uri="{9D8B030D-6E8A-4147-A177-3AD203B41FA5}">
                      <a16:colId xmlns:a16="http://schemas.microsoft.com/office/drawing/2014/main" xmlns="" val="20000"/>
                    </a:ext>
                  </a:extLst>
                </a:gridCol>
                <a:gridCol w="1174750">
                  <a:extLst>
                    <a:ext uri="{9D8B030D-6E8A-4147-A177-3AD203B41FA5}">
                      <a16:colId xmlns:a16="http://schemas.microsoft.com/office/drawing/2014/main" xmlns="" val="20001"/>
                    </a:ext>
                  </a:extLst>
                </a:gridCol>
                <a:gridCol w="1171575">
                  <a:extLst>
                    <a:ext uri="{9D8B030D-6E8A-4147-A177-3AD203B41FA5}">
                      <a16:colId xmlns:a16="http://schemas.microsoft.com/office/drawing/2014/main" xmlns="" val="20002"/>
                    </a:ext>
                  </a:extLst>
                </a:gridCol>
                <a:gridCol w="1174750">
                  <a:extLst>
                    <a:ext uri="{9D8B030D-6E8A-4147-A177-3AD203B41FA5}">
                      <a16:colId xmlns:a16="http://schemas.microsoft.com/office/drawing/2014/main" xmlns="" val="20003"/>
                    </a:ext>
                  </a:extLst>
                </a:gridCol>
                <a:gridCol w="1173162">
                  <a:extLst>
                    <a:ext uri="{9D8B030D-6E8A-4147-A177-3AD203B41FA5}">
                      <a16:colId xmlns:a16="http://schemas.microsoft.com/office/drawing/2014/main" xmlns=""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ctrTitle"/>
          </p:nvPr>
        </p:nvSpPr>
        <p:spPr/>
        <p:txBody>
          <a:bodyPr/>
          <a:lstStyle/>
          <a:p>
            <a:pPr eaLnBrk="1" hangingPunct="1"/>
            <a:r>
              <a:rPr lang="en-US">
                <a:ea typeface="ＭＳ Ｐゴシック" pitchFamily="-109" charset="-128"/>
                <a:cs typeface="ＭＳ Ｐゴシック" pitchFamily="-109" charset="-128"/>
              </a:rPr>
              <a:t>What is a Computer Program?</a:t>
            </a:r>
          </a:p>
        </p:txBody>
      </p:sp>
      <p:sp>
        <p:nvSpPr>
          <p:cNvPr id="30723" name="Rectangle 1027"/>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102403" name="Rectangle 3"/>
          <p:cNvSpPr>
            <a:spLocks noGrp="1" noChangeArrowheads="1"/>
          </p:cNvSpPr>
          <p:nvPr>
            <p:ph idx="1"/>
          </p:nvPr>
        </p:nvSpPr>
        <p:spPr/>
        <p:txBody>
          <a:bodyPr/>
          <a:lstStyle/>
          <a:p>
            <a:pPr eaLnBrk="1" hangingPunct="1">
              <a:buFont typeface="Wingdings" pitchFamily="-109" charset="2"/>
              <a:buNone/>
            </a:pPr>
            <a:r>
              <a:rPr lang="en-US">
                <a:ea typeface="ＭＳ Ｐゴシック" pitchFamily="-109" charset="-128"/>
                <a:cs typeface="ＭＳ Ｐゴシック" pitchFamily="-109" charset="-128"/>
              </a:rPr>
              <a:t>Reserved operators in Python (expressions)</a:t>
            </a:r>
          </a:p>
        </p:txBody>
      </p:sp>
      <p:graphicFrame>
        <p:nvGraphicFramePr>
          <p:cNvPr id="125008" name="Group 80"/>
          <p:cNvGraphicFramePr>
            <a:graphicFrameLocks noGrp="1"/>
          </p:cNvGraphicFramePr>
          <p:nvPr/>
        </p:nvGraphicFramePr>
        <p:xfrm>
          <a:off x="1600200" y="3352800"/>
          <a:ext cx="5638800" cy="1828800"/>
        </p:xfrm>
        <a:graphic>
          <a:graphicData uri="http://schemas.openxmlformats.org/drawingml/2006/table">
            <a:tbl>
              <a:tblPr/>
              <a:tblGrid>
                <a:gridCol w="806450">
                  <a:extLst>
                    <a:ext uri="{9D8B030D-6E8A-4147-A177-3AD203B41FA5}">
                      <a16:colId xmlns:a16="http://schemas.microsoft.com/office/drawing/2014/main" xmlns="" val="20000"/>
                    </a:ext>
                  </a:extLst>
                </a:gridCol>
                <a:gridCol w="804863">
                  <a:extLst>
                    <a:ext uri="{9D8B030D-6E8A-4147-A177-3AD203B41FA5}">
                      <a16:colId xmlns:a16="http://schemas.microsoft.com/office/drawing/2014/main" xmlns="" val="20001"/>
                    </a:ext>
                  </a:extLst>
                </a:gridCol>
                <a:gridCol w="806450">
                  <a:extLst>
                    <a:ext uri="{9D8B030D-6E8A-4147-A177-3AD203B41FA5}">
                      <a16:colId xmlns:a16="http://schemas.microsoft.com/office/drawing/2014/main" xmlns="" val="20002"/>
                    </a:ext>
                  </a:extLst>
                </a:gridCol>
                <a:gridCol w="803275">
                  <a:extLst>
                    <a:ext uri="{9D8B030D-6E8A-4147-A177-3AD203B41FA5}">
                      <a16:colId xmlns:a16="http://schemas.microsoft.com/office/drawing/2014/main" xmlns="" val="20003"/>
                    </a:ext>
                  </a:extLst>
                </a:gridCol>
                <a:gridCol w="806450">
                  <a:extLst>
                    <a:ext uri="{9D8B030D-6E8A-4147-A177-3AD203B41FA5}">
                      <a16:colId xmlns:a16="http://schemas.microsoft.com/office/drawing/2014/main" xmlns="" val="20004"/>
                    </a:ext>
                  </a:extLst>
                </a:gridCol>
                <a:gridCol w="804862">
                  <a:extLst>
                    <a:ext uri="{9D8B030D-6E8A-4147-A177-3AD203B41FA5}">
                      <a16:colId xmlns:a16="http://schemas.microsoft.com/office/drawing/2014/main" xmlns="" val="20005"/>
                    </a:ext>
                  </a:extLst>
                </a:gridCol>
                <a:gridCol w="806450">
                  <a:extLst>
                    <a:ext uri="{9D8B030D-6E8A-4147-A177-3AD203B41FA5}">
                      <a16:colId xmlns:a16="http://schemas.microsoft.com/office/drawing/2014/main" xmlns=""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Arial"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&lt;&gt;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Punctuators</a:t>
            </a:r>
          </a:p>
        </p:txBody>
      </p:sp>
      <p:sp>
        <p:nvSpPr>
          <p:cNvPr id="104451" name="Rectangle 3"/>
          <p:cNvSpPr>
            <a:spLocks noGrp="1" noChangeArrowheads="1"/>
          </p:cNvSpPr>
          <p:nvPr>
            <p:ph type="body" sz="half" idx="1"/>
          </p:nvPr>
        </p:nvSpPr>
        <p:spPr>
          <a:xfrm>
            <a:off x="457200" y="1752600"/>
            <a:ext cx="8305800" cy="10668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 not allowed). </a:t>
            </a:r>
          </a:p>
        </p:txBody>
      </p:sp>
      <p:graphicFrame>
        <p:nvGraphicFramePr>
          <p:cNvPr id="126101" name="Group 149"/>
          <p:cNvGraphicFramePr>
            <a:graphicFrameLocks noGrp="1"/>
          </p:cNvGraphicFramePr>
          <p:nvPr>
            <p:ph sz="half" idx="2"/>
          </p:nvPr>
        </p:nvGraphicFramePr>
        <p:xfrm>
          <a:off x="1524000" y="2743200"/>
          <a:ext cx="6324600" cy="3238500"/>
        </p:xfrm>
        <a:graphic>
          <a:graphicData uri="http://schemas.openxmlformats.org/drawingml/2006/table">
            <a:tbl>
              <a:tblPr/>
              <a:tblGrid>
                <a:gridCol w="904875">
                  <a:extLst>
                    <a:ext uri="{9D8B030D-6E8A-4147-A177-3AD203B41FA5}">
                      <a16:colId xmlns:a16="http://schemas.microsoft.com/office/drawing/2014/main" xmlns="" val="20000"/>
                    </a:ext>
                  </a:extLst>
                </a:gridCol>
                <a:gridCol w="901700">
                  <a:extLst>
                    <a:ext uri="{9D8B030D-6E8A-4147-A177-3AD203B41FA5}">
                      <a16:colId xmlns:a16="http://schemas.microsoft.com/office/drawing/2014/main" xmlns="" val="20001"/>
                    </a:ext>
                  </a:extLst>
                </a:gridCol>
                <a:gridCol w="904875">
                  <a:extLst>
                    <a:ext uri="{9D8B030D-6E8A-4147-A177-3AD203B41FA5}">
                      <a16:colId xmlns:a16="http://schemas.microsoft.com/office/drawing/2014/main" xmlns="" val="20002"/>
                    </a:ext>
                  </a:extLst>
                </a:gridCol>
                <a:gridCol w="901700">
                  <a:extLst>
                    <a:ext uri="{9D8B030D-6E8A-4147-A177-3AD203B41FA5}">
                      <a16:colId xmlns:a16="http://schemas.microsoft.com/office/drawing/2014/main" xmlns="" val="20003"/>
                    </a:ext>
                  </a:extLst>
                </a:gridCol>
                <a:gridCol w="958850">
                  <a:extLst>
                    <a:ext uri="{9D8B030D-6E8A-4147-A177-3AD203B41FA5}">
                      <a16:colId xmlns:a16="http://schemas.microsoft.com/office/drawing/2014/main" xmlns="" val="20004"/>
                    </a:ext>
                  </a:extLst>
                </a:gridCol>
                <a:gridCol w="847725">
                  <a:extLst>
                    <a:ext uri="{9D8B030D-6E8A-4147-A177-3AD203B41FA5}">
                      <a16:colId xmlns:a16="http://schemas.microsoft.com/office/drawing/2014/main" xmlns="" val="20005"/>
                    </a:ext>
                  </a:extLst>
                </a:gridCol>
                <a:gridCol w="904875">
                  <a:extLst>
                    <a:ext uri="{9D8B030D-6E8A-4147-A177-3AD203B41FA5}">
                      <a16:colId xmlns:a16="http://schemas.microsoft.com/office/drawing/2014/main" xmlns=""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800" b="0" i="0" u="none" strike="noStrike" cap="none" normalizeH="0" baseline="0" dirty="0">
                          <a:ln>
                            <a:noFill/>
                          </a:ln>
                          <a:solidFill>
                            <a:schemeClr val="tx1"/>
                          </a:solidFill>
                          <a:effectLst/>
                          <a:latin typeface="Times New Roman" pitchFamily="-107" charset="0"/>
                        </a:rPr>
                        <a:t>'</a:t>
                      </a:r>
                      <a:endParaRPr kumimoji="0" lang="en-US" sz="2800" b="0" i="0" u="none" strike="noStrike" cap="none" normalizeH="0" baseline="0" dirty="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Literals (</a:t>
            </a:r>
            <a:r>
              <a:rPr lang="en-US" dirty="0" err="1">
                <a:solidFill>
                  <a:srgbClr val="FF0000"/>
                </a:solidFill>
              </a:rPr>
              <a:t>lesgildi</a:t>
            </a:r>
            <a:r>
              <a:rPr lang="en-US" dirty="0"/>
              <a:t>)</a:t>
            </a:r>
          </a:p>
        </p:txBody>
      </p:sp>
      <p:sp>
        <p:nvSpPr>
          <p:cNvPr id="7" name="Content Placeholder 6"/>
          <p:cNvSpPr>
            <a:spLocks noGrp="1"/>
          </p:cNvSpPr>
          <p:nvPr>
            <p:ph idx="1"/>
          </p:nvPr>
        </p:nvSpPr>
        <p:spPr/>
        <p:txBody>
          <a:bodyPr/>
          <a:lstStyle/>
          <a:p>
            <a:pPr marL="0" indent="0">
              <a:buNone/>
            </a:pPr>
            <a:r>
              <a:rPr lang="en-US" dirty="0">
                <a:cs typeface="Courier New"/>
              </a:rPr>
              <a:t>Literal</a:t>
            </a:r>
            <a:r>
              <a:rPr lang="en-US" dirty="0"/>
              <a:t> is a programming notation for a </a:t>
            </a:r>
            <a:r>
              <a:rPr lang="en-US" b="1" i="1" dirty="0"/>
              <a:t>fixed value</a:t>
            </a:r>
            <a:r>
              <a:rPr lang="en-US" dirty="0"/>
              <a:t>.</a:t>
            </a:r>
          </a:p>
          <a:p>
            <a:r>
              <a:rPr lang="en-US" dirty="0"/>
              <a:t>For example, 123 is a fixed value, an integer</a:t>
            </a:r>
          </a:p>
          <a:p>
            <a:pPr lvl="1"/>
            <a:r>
              <a:rPr lang="en-US" dirty="0"/>
              <a:t>it would be weird if the symbol 123</a:t>
            </a:r>
            <a:r>
              <a:rPr lang="fr-FR" dirty="0"/>
              <a:t>'</a:t>
            </a:r>
            <a:r>
              <a:rPr lang="en-US" dirty="0"/>
              <a:t>s value could change to be 3.14!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pPr eaLnBrk="1" hangingPunct="1"/>
            <a:r>
              <a:rPr lang="en-US">
                <a:ea typeface="ＭＳ Ｐゴシック" pitchFamily="-109" charset="-128"/>
                <a:cs typeface="ＭＳ Ｐゴシック" pitchFamily="-109" charset="-128"/>
              </a:rPr>
              <a:t>Python name conventions</a:t>
            </a:r>
          </a:p>
        </p:txBody>
      </p:sp>
      <p:sp>
        <p:nvSpPr>
          <p:cNvPr id="47107" name="Rectangle 3"/>
          <p:cNvSpPr>
            <a:spLocks noGrp="1" noChangeArrowheads="1"/>
          </p:cNvSpPr>
          <p:nvPr>
            <p:ph idx="1"/>
          </p:nvPr>
        </p:nvSpPr>
        <p:spPr>
          <a:xfrm>
            <a:off x="0" y="1295400"/>
            <a:ext cx="9144000" cy="4495800"/>
          </a:xfrm>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underscore _</a:t>
            </a:r>
          </a:p>
          <a:p>
            <a:pPr lvl="1" eaLnBrk="1" hangingPunct="1">
              <a:lnSpc>
                <a:spcPct val="90000"/>
              </a:lnSpc>
            </a:pPr>
            <a:r>
              <a:rPr lang="en-US" dirty="0">
                <a:latin typeface="Courier New" pitchFamily="-109" charset="0"/>
              </a:rPr>
              <a:t>Ab_123</a:t>
            </a:r>
            <a:r>
              <a:rPr lang="en-US" dirty="0"/>
              <a:t> is OK, but </a:t>
            </a:r>
            <a:r>
              <a:rPr lang="en-US" dirty="0">
                <a:solidFill>
                  <a:srgbClr val="000000"/>
                </a:solidFill>
                <a:latin typeface="Courier New" pitchFamily="-109" charset="0"/>
              </a:rPr>
              <a:t>123_ABC</a:t>
            </a:r>
            <a:r>
              <a:rPr lang="en-US" dirty="0"/>
              <a:t> 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a:solidFill>
                  <a:srgbClr val="000000"/>
                </a:solidFill>
                <a:latin typeface="Courier New" pitchFamily="-109" charset="0"/>
              </a:rPr>
              <a:t>Length_Of_Rope</a:t>
            </a:r>
            <a:r>
              <a:rPr lang="en-US" dirty="0"/>
              <a:t> is not </a:t>
            </a:r>
            <a:r>
              <a:rPr lang="en-US" dirty="0" err="1">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a:ea typeface="Arial" pitchFamily="-109" charset="0"/>
                <a:cs typeface="Arial" pitchFamily="-109" charset="0"/>
              </a:rPr>
              <a:t>(underline) have special meaning. Be careful!</a:t>
            </a:r>
          </a:p>
          <a:p>
            <a:pPr lvl="1"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lstStyle/>
          <a:p>
            <a:r>
              <a:rPr lang="en-US" dirty="0"/>
              <a:t>Fully described by PEP8 or Google Style Guide for Python </a:t>
            </a:r>
          </a:p>
          <a:p>
            <a:pPr lvl="1"/>
            <a:r>
              <a:rPr lang="en-US" sz="2000" dirty="0">
                <a:hlinkClick r:id="rId2"/>
              </a:rPr>
              <a:t>https://github.com/google/styleguide/blob/gh-pages/</a:t>
            </a:r>
            <a:r>
              <a:rPr lang="en-US" sz="2000">
                <a:hlinkClick r:id="rId2"/>
              </a:rPr>
              <a:t>pyguide.md</a:t>
            </a:r>
            <a:endParaRPr lang="en-US" sz="2000" dirty="0"/>
          </a:p>
          <a:p>
            <a:r>
              <a:rPr lang="en-US" sz="2800" dirty="0"/>
              <a:t>the standard way for most things named in python is </a:t>
            </a:r>
            <a:r>
              <a:rPr lang="en-US" sz="2800" b="1" u="sng" dirty="0"/>
              <a:t>lower with under</a:t>
            </a:r>
            <a:r>
              <a:rPr lang="en-US" sz="2800" dirty="0"/>
              <a:t>, lower case with separate words joined by an underline:</a:t>
            </a:r>
          </a:p>
          <a:p>
            <a:pPr lvl="1"/>
            <a:r>
              <a:rPr lang="en-US" sz="2400" dirty="0" err="1"/>
              <a:t>this_is_a_var</a:t>
            </a:r>
            <a:endParaRPr lang="en-US" sz="2400" dirty="0"/>
          </a:p>
          <a:p>
            <a:pPr lvl="1"/>
            <a:r>
              <a:rPr lang="en-US" sz="2400" dirty="0" err="1"/>
              <a:t>my_list</a:t>
            </a:r>
            <a:endParaRPr lang="en-US" sz="2400" dirty="0"/>
          </a:p>
          <a:p>
            <a:pPr lvl="1"/>
            <a:r>
              <a:rPr lang="en-US" sz="2400" dirty="0" err="1"/>
              <a:t>square_root_function</a:t>
            </a:r>
            <a:endParaRPr lang="en-US" sz="2400" dirty="0"/>
          </a:p>
        </p:txBody>
      </p:sp>
    </p:spTree>
    <p:extLst>
      <p:ext uri="{BB962C8B-B14F-4D97-AF65-F5344CB8AC3E}">
        <p14:creationId xmlns:p14="http://schemas.microsoft.com/office/powerpoint/2010/main" val="146421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a:t>
            </a:r>
          </a:p>
        </p:txBody>
      </p:sp>
      <p:sp>
        <p:nvSpPr>
          <p:cNvPr id="3" name="Content Placeholder 2"/>
          <p:cNvSpPr>
            <a:spLocks noGrp="1"/>
          </p:cNvSpPr>
          <p:nvPr>
            <p:ph idx="1"/>
          </p:nvPr>
        </p:nvSpPr>
        <p:spPr/>
        <p:txBody>
          <a:bodyPr/>
          <a:lstStyle/>
          <a:p>
            <a:pPr marL="0" indent="0">
              <a:buNone/>
            </a:pPr>
            <a:r>
              <a:rPr lang="en-US" i="1" dirty="0"/>
              <a:t>A foolish consistency is the hobgoblin of little minds</a:t>
            </a:r>
          </a:p>
          <a:p>
            <a:pPr marL="0" indent="0">
              <a:buNone/>
            </a:pPr>
            <a:r>
              <a:rPr lang="en-US" dirty="0"/>
              <a:t>Quote from Ralph Waldo Emerson</a:t>
            </a:r>
          </a:p>
          <a:p>
            <a:pPr marL="0" indent="0">
              <a:buNone/>
            </a:pPr>
            <a:endParaRPr lang="en-US" dirty="0"/>
          </a:p>
          <a:p>
            <a:pPr marL="0" indent="0">
              <a:buNone/>
            </a:pPr>
            <a:r>
              <a:rPr lang="en-US" dirty="0"/>
              <a:t>We name things using conventions, but admit that, under the right circumstances, we do what is necessary to help readability.</a:t>
            </a:r>
          </a:p>
        </p:txBody>
      </p:sp>
    </p:spTree>
    <p:extLst>
      <p:ext uri="{BB962C8B-B14F-4D97-AF65-F5344CB8AC3E}">
        <p14:creationId xmlns:p14="http://schemas.microsoft.com/office/powerpoint/2010/main" val="1856913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err="1">
                <a:solidFill>
                  <a:srgbClr val="FF0000"/>
                </a:solidFill>
              </a:rPr>
              <a:t>breyta</a:t>
            </a:r>
            <a:r>
              <a:rPr lang="en-US" dirty="0"/>
              <a:t>)</a:t>
            </a:r>
          </a:p>
        </p:txBody>
      </p:sp>
      <p:sp>
        <p:nvSpPr>
          <p:cNvPr id="3" name="Content Placeholder 2"/>
          <p:cNvSpPr>
            <a:spLocks noGrp="1"/>
          </p:cNvSpPr>
          <p:nvPr>
            <p:ph idx="1"/>
          </p:nvPr>
        </p:nvSpPr>
        <p:spPr/>
        <p:txBody>
          <a:bodyPr/>
          <a:lstStyle/>
          <a:p>
            <a:r>
              <a:rPr lang="en-US" dirty="0"/>
              <a:t>A variable is a name we designate to represent an object (number, data structure, function, etc.) in our program</a:t>
            </a:r>
          </a:p>
          <a:p>
            <a:r>
              <a:rPr lang="en-US" dirty="0"/>
              <a:t>We use names to make our program more readable, so that the object is easily understood in the program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685800"/>
          </a:xfrm>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Rectangle 3"/>
          <p:cNvSpPr>
            <a:spLocks noGrp="1" noChangeArrowheads="1"/>
          </p:cNvSpPr>
          <p:nvPr>
            <p:ph type="body" sz="half" idx="1"/>
          </p:nvPr>
        </p:nvSpPr>
        <p:spPr>
          <a:xfrm>
            <a:off x="304800" y="1066800"/>
            <a:ext cx="8001000" cy="39624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sz="2000" dirty="0"/>
              <a:t>variable</a:t>
            </a:r>
            <a:r>
              <a:rPr lang="fr-FR" sz="2000" dirty="0"/>
              <a:t>'</a:t>
            </a:r>
            <a:r>
              <a:rPr lang="en-US" sz="2000" dirty="0"/>
              <a:t>s name</a:t>
            </a:r>
          </a:p>
          <a:p>
            <a:pPr lvl="1" eaLnBrk="1" hangingPunct="1"/>
            <a:r>
              <a:rPr lang="en-US" sz="2000" dirty="0"/>
              <a:t>variable</a:t>
            </a:r>
            <a:r>
              <a:rPr lang="fr-FR" sz="2000" dirty="0"/>
              <a:t>'</a:t>
            </a:r>
            <a:r>
              <a:rPr lang="en-US" sz="2000" dirty="0"/>
              <a:t>s value</a:t>
            </a:r>
          </a:p>
          <a:p>
            <a:pPr eaLnBrk="1" hangingPunct="1"/>
            <a:r>
              <a:rPr lang="en-US" sz="2400" dirty="0">
                <a:ea typeface="ＭＳ Ｐゴシック" pitchFamily="-109" charset="-128"/>
                <a:cs typeface="ＭＳ Ｐゴシック" pitchFamily="-109" charset="-128"/>
              </a:rPr>
              <a:t>A variable is </a:t>
            </a:r>
            <a:r>
              <a:rPr lang="en-US" sz="2400" u="sng" dirty="0">
                <a:ea typeface="ＭＳ Ｐゴシック" pitchFamily="-109" charset="-128"/>
                <a:cs typeface="ＭＳ Ｐゴシック" pitchFamily="-109" charset="-128"/>
              </a:rPr>
              <a:t>created when a value is assigned the first time</a:t>
            </a:r>
            <a:r>
              <a:rPr lang="en-US" sz="2400" dirty="0">
                <a:ea typeface="ＭＳ Ｐゴシック" pitchFamily="-109" charset="-128"/>
                <a:cs typeface="ＭＳ Ｐゴシック" pitchFamily="-109" charset="-128"/>
              </a:rPr>
              <a:t>. It associates a name and a value</a:t>
            </a:r>
            <a:endParaRPr lang="en-US" sz="2400" u="sng" dirty="0">
              <a:ea typeface="ＭＳ Ｐゴシック" pitchFamily="-109" charset="-128"/>
              <a:cs typeface="ＭＳ Ｐゴシック" pitchFamily="-109" charset="-128"/>
            </a:endParaRPr>
          </a:p>
          <a:p>
            <a:pPr eaLnBrk="1" hangingPunct="1"/>
            <a:r>
              <a:rPr lang="en-US" sz="2400" dirty="0">
                <a:ea typeface="ＭＳ Ｐゴシック" pitchFamily="-109" charset="-128"/>
                <a:cs typeface="ＭＳ Ｐゴシック" pitchFamily="-109" charset="-128"/>
              </a:rPr>
              <a:t>subsequent assignments update the associated value. </a:t>
            </a:r>
          </a:p>
          <a:p>
            <a:pPr eaLnBrk="1" hangingPunct="1"/>
            <a:r>
              <a:rPr lang="en-US" sz="2400" dirty="0">
                <a:ea typeface="ＭＳ Ｐゴシック" pitchFamily="-109" charset="-128"/>
                <a:cs typeface="ＭＳ Ｐゴシック" pitchFamily="-109" charset="-128"/>
              </a:rPr>
              <a:t>we say name </a:t>
            </a:r>
            <a:r>
              <a:rPr lang="en-US" sz="2400" u="sng" dirty="0">
                <a:ea typeface="ＭＳ Ｐゴシック" pitchFamily="-109" charset="-128"/>
                <a:cs typeface="ＭＳ Ｐゴシック" pitchFamily="-109" charset="-128"/>
              </a:rPr>
              <a:t>references</a:t>
            </a:r>
            <a:r>
              <a:rPr lang="en-US" sz="2400" dirty="0">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vísar</a:t>
            </a:r>
            <a:r>
              <a:rPr lang="en-US" sz="2400" dirty="0">
                <a:solidFill>
                  <a:srgbClr val="FF0000"/>
                </a:solidFill>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á</a:t>
            </a:r>
            <a:r>
              <a:rPr lang="en-US" sz="2400" dirty="0">
                <a:ea typeface="ＭＳ Ｐゴシック" pitchFamily="-109" charset="-128"/>
                <a:cs typeface="ＭＳ Ｐゴシック" pitchFamily="-109" charset="-128"/>
              </a:rPr>
              <a:t>) value (</a:t>
            </a:r>
            <a:r>
              <a:rPr lang="en-US" sz="2400" dirty="0" err="1">
                <a:solidFill>
                  <a:srgbClr val="FF0000"/>
                </a:solidFill>
                <a:ea typeface="ＭＳ Ｐゴシック" pitchFamily="-109" charset="-128"/>
                <a:cs typeface="ＭＳ Ｐゴシック" pitchFamily="-109" charset="-128"/>
              </a:rPr>
              <a:t>gildi</a:t>
            </a:r>
            <a:r>
              <a:rPr lang="en-US" sz="2400" dirty="0">
                <a:ea typeface="ＭＳ Ｐゴシック" pitchFamily="-109" charset="-128"/>
                <a:cs typeface="ＭＳ Ｐゴシック" pitchFamily="-109" charset="-128"/>
              </a:rPr>
              <a:t>)</a:t>
            </a:r>
          </a:p>
        </p:txBody>
      </p:sp>
      <p:graphicFrame>
        <p:nvGraphicFramePr>
          <p:cNvPr id="51229" name="Group 29"/>
          <p:cNvGraphicFramePr>
            <a:graphicFrameLocks noGrp="1"/>
          </p:cNvGraphicFramePr>
          <p:nvPr>
            <p:ph sz="half" idx="2"/>
            <p:extLst>
              <p:ext uri="{D42A27DB-BD31-4B8C-83A1-F6EECF244321}">
                <p14:modId xmlns:p14="http://schemas.microsoft.com/office/powerpoint/2010/main" val="1554802095"/>
              </p:ext>
            </p:extLst>
          </p:nvPr>
        </p:nvGraphicFramePr>
        <p:xfrm>
          <a:off x="4648200" y="4876800"/>
          <a:ext cx="4038600" cy="1143000"/>
        </p:xfrm>
        <a:graphic>
          <a:graphicData uri="http://schemas.openxmlformats.org/drawingml/2006/table">
            <a:tbl>
              <a:tblPr/>
              <a:tblGrid>
                <a:gridCol w="2019300">
                  <a:extLst>
                    <a:ext uri="{9D8B030D-6E8A-4147-A177-3AD203B41FA5}">
                      <a16:colId xmlns:a16="http://schemas.microsoft.com/office/drawing/2014/main" xmlns="" val="20000"/>
                    </a:ext>
                  </a:extLst>
                </a:gridCol>
                <a:gridCol w="2019300">
                  <a:extLst>
                    <a:ext uri="{9D8B030D-6E8A-4147-A177-3AD203B41FA5}">
                      <a16:colId xmlns:a16="http://schemas.microsoft.com/office/drawing/2014/main" xmlns=""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err="1">
                          <a:ln>
                            <a:noFill/>
                          </a:ln>
                          <a:solidFill>
                            <a:schemeClr val="tx1"/>
                          </a:solidFill>
                          <a:effectLst/>
                          <a:latin typeface="Courier New"/>
                          <a:cs typeface="Courier New"/>
                        </a:rPr>
                        <a:t>my_int</a:t>
                      </a:r>
                      <a:endParaRPr kumimoji="0" lang="en-US" sz="2800" b="0" i="0" u="none" strike="noStrike" cap="none" normalizeH="0" baseline="0" dirty="0">
                        <a:ln>
                          <a:noFill/>
                        </a:ln>
                        <a:solidFill>
                          <a:schemeClr val="tx1"/>
                        </a:solidFill>
                        <a:effectLst/>
                        <a:latin typeface="Courier New"/>
                        <a:cs typeface="Courier New"/>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84996" name="Text Box 7"/>
          <p:cNvSpPr txBox="1">
            <a:spLocks noChangeArrowheads="1"/>
          </p:cNvSpPr>
          <p:nvPr/>
        </p:nvSpPr>
        <p:spPr bwMode="auto">
          <a:xfrm>
            <a:off x="762000" y="5207000"/>
            <a:ext cx="2339453" cy="523220"/>
          </a:xfrm>
          <a:prstGeom prst="rect">
            <a:avLst/>
          </a:prstGeom>
          <a:noFill/>
          <a:ln w="9525">
            <a:noFill/>
            <a:miter lim="800000"/>
            <a:headEnd/>
            <a:tailEnd/>
          </a:ln>
        </p:spPr>
        <p:txBody>
          <a:bodyPr wrap="none">
            <a:prstTxWarp prst="textNoShape">
              <a:avLst/>
            </a:prstTxWarp>
            <a:spAutoFit/>
          </a:bodyPr>
          <a:lstStyle/>
          <a:p>
            <a:r>
              <a:rPr lang="en-US" sz="2800" dirty="0" err="1">
                <a:latin typeface="Courier New"/>
                <a:cs typeface="Courier New"/>
              </a:rPr>
              <a:t>my_int</a:t>
            </a:r>
            <a:r>
              <a:rPr lang="en-US" sz="2800" dirty="0">
                <a:latin typeface="Courier New"/>
                <a:cs typeface="Courier New"/>
              </a:rPr>
              <a:t> = 7</a:t>
            </a:r>
          </a:p>
        </p:txBody>
      </p:sp>
      <p:sp>
        <p:nvSpPr>
          <p:cNvPr id="85008" name="Line 31"/>
          <p:cNvSpPr>
            <a:spLocks noChangeShapeType="1"/>
          </p:cNvSpPr>
          <p:nvPr/>
        </p:nvSpPr>
        <p:spPr bwMode="auto">
          <a:xfrm>
            <a:off x="3048000" y="5486400"/>
            <a:ext cx="914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Namespace (</a:t>
            </a:r>
            <a:r>
              <a:rPr lang="en-US" dirty="0" err="1">
                <a:solidFill>
                  <a:srgbClr val="FF0000"/>
                </a:solidFill>
                <a:ea typeface="ＭＳ Ｐゴシック" pitchFamily="-109" charset="-128"/>
                <a:cs typeface="ＭＳ Ｐゴシック" pitchFamily="-109" charset="-128"/>
              </a:rPr>
              <a:t>nafnasvið</a:t>
            </a:r>
            <a:r>
              <a:rPr lang="en-US" dirty="0">
                <a:ea typeface="ＭＳ Ｐゴシック" pitchFamily="-109" charset="-128"/>
                <a:cs typeface="ＭＳ Ｐゴシック" pitchFamily="-109" charset="-128"/>
              </a:rPr>
              <a:t>)</a:t>
            </a:r>
          </a:p>
        </p:txBody>
      </p:sp>
      <p:sp>
        <p:nvSpPr>
          <p:cNvPr id="8704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rcRect t="-5790" b="-5790"/>
          <a:stretch>
            <a:fillRect/>
          </a:stretch>
        </p:blipFill>
        <p:spPr>
          <a:xfrm>
            <a:off x="457200" y="457200"/>
            <a:ext cx="8229600" cy="5668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457200"/>
            <a:ext cx="8229600" cy="762000"/>
          </a:xfrm>
        </p:spPr>
        <p:txBody>
          <a:bodyPr/>
          <a:lstStyle/>
          <a:p>
            <a:pPr eaLnBrk="1" hangingPunct="1"/>
            <a:r>
              <a:rPr lang="en-US" dirty="0">
                <a:ea typeface="ＭＳ Ｐゴシック" pitchFamily="-109" charset="-128"/>
                <a:cs typeface="ＭＳ Ｐゴシック" pitchFamily="-109" charset="-128"/>
              </a:rPr>
              <a:t>Program (</a:t>
            </a:r>
            <a:r>
              <a:rPr lang="en-US" dirty="0" err="1">
                <a:solidFill>
                  <a:srgbClr val="FF0000"/>
                </a:solidFill>
                <a:ea typeface="ＭＳ Ｐゴシック" pitchFamily="-109" charset="-128"/>
                <a:cs typeface="ＭＳ Ｐゴシック" pitchFamily="-109" charset="-128"/>
              </a:rPr>
              <a:t>forrit</a:t>
            </a:r>
            <a:r>
              <a:rPr lang="en-US" dirty="0">
                <a:ea typeface="ＭＳ Ｐゴシック" pitchFamily="-109" charset="-128"/>
                <a:cs typeface="ＭＳ Ｐゴシック" pitchFamily="-109" charset="-128"/>
              </a:rPr>
              <a:t>)</a:t>
            </a:r>
          </a:p>
        </p:txBody>
      </p:sp>
      <p:sp>
        <p:nvSpPr>
          <p:cNvPr id="200707" name="Rectangle 1027"/>
          <p:cNvSpPr>
            <a:spLocks noGrp="1" noChangeArrowheads="1"/>
          </p:cNvSpPr>
          <p:nvPr>
            <p:ph idx="1"/>
          </p:nvPr>
        </p:nvSpPr>
        <p:spPr>
          <a:xfrm>
            <a:off x="457200" y="1447800"/>
            <a:ext cx="8229600" cy="4419600"/>
          </a:xfrm>
        </p:spPr>
        <p:txBody>
          <a:bodyPr/>
          <a:lstStyle/>
          <a:p>
            <a:pPr eaLnBrk="1" hangingPunct="1"/>
            <a:r>
              <a:rPr lang="en-US" sz="2800" dirty="0">
                <a:ea typeface="ＭＳ Ｐゴシック" pitchFamily="-109" charset="-128"/>
                <a:cs typeface="ＭＳ Ｐゴシック" pitchFamily="-109" charset="-128"/>
              </a:rPr>
              <a:t>A program is a sequence (</a:t>
            </a:r>
            <a:r>
              <a:rPr lang="en-US" sz="2800" dirty="0" err="1">
                <a:solidFill>
                  <a:srgbClr val="FF0000"/>
                </a:solidFill>
                <a:ea typeface="ＭＳ Ｐゴシック" pitchFamily="-109" charset="-128"/>
                <a:cs typeface="ＭＳ Ｐゴシック" pitchFamily="-109" charset="-128"/>
              </a:rPr>
              <a:t>röð</a:t>
            </a:r>
            <a:r>
              <a:rPr lang="en-US" sz="2800" dirty="0">
                <a:ea typeface="ＭＳ Ｐゴシック" pitchFamily="-109" charset="-128"/>
                <a:cs typeface="ＭＳ Ｐゴシック" pitchFamily="-109" charset="-128"/>
              </a:rPr>
              <a:t>) of instructions (</a:t>
            </a:r>
            <a:r>
              <a:rPr lang="en-US" sz="2800" dirty="0" err="1">
                <a:solidFill>
                  <a:srgbClr val="FF0000"/>
                </a:solidFill>
                <a:ea typeface="ＭＳ Ｐゴシック" pitchFamily="-109" charset="-128"/>
                <a:cs typeface="ＭＳ Ｐゴシック" pitchFamily="-109" charset="-128"/>
              </a:rPr>
              <a:t>skipanir</a:t>
            </a:r>
            <a:r>
              <a:rPr lang="en-US" sz="2800" dirty="0">
                <a:ea typeface="ＭＳ Ｐゴシック" pitchFamily="-109" charset="-128"/>
                <a:cs typeface="ＭＳ Ｐゴシック" pitchFamily="-109" charset="-128"/>
              </a:rPr>
              <a:t>).</a:t>
            </a:r>
          </a:p>
          <a:p>
            <a:pPr eaLnBrk="1" hangingPunct="1"/>
            <a:r>
              <a:rPr lang="en-US" sz="2800" dirty="0">
                <a:ea typeface="ＭＳ Ｐゴシック" pitchFamily="-109" charset="-128"/>
                <a:cs typeface="ＭＳ Ｐゴシック" pitchFamily="-109" charset="-128"/>
              </a:rPr>
              <a:t>To </a:t>
            </a:r>
            <a:r>
              <a:rPr lang="en-US" sz="2800" i="1" dirty="0">
                <a:ea typeface="ＭＳ Ｐゴシック" pitchFamily="-109" charset="-128"/>
                <a:cs typeface="ＭＳ Ｐゴシック" pitchFamily="-109" charset="-128"/>
              </a:rPr>
              <a:t>run (</a:t>
            </a:r>
            <a:r>
              <a:rPr lang="en-US" sz="2800" i="1" dirty="0" err="1">
                <a:solidFill>
                  <a:srgbClr val="FF0000"/>
                </a:solidFill>
                <a:ea typeface="ＭＳ Ｐゴシック" pitchFamily="-109" charset="-128"/>
                <a:cs typeface="ＭＳ Ｐゴシック" pitchFamily="-109" charset="-128"/>
              </a:rPr>
              <a:t>keyra</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a program is to:</a:t>
            </a:r>
          </a:p>
          <a:p>
            <a:pPr lvl="1" eaLnBrk="1" hangingPunct="1"/>
            <a:r>
              <a:rPr lang="en-US" sz="2400" dirty="0"/>
              <a:t>create the sequence of instructions according to your design and the language rules</a:t>
            </a:r>
          </a:p>
          <a:p>
            <a:pPr lvl="1" eaLnBrk="1" hangingPunct="1"/>
            <a:r>
              <a:rPr lang="en-US" sz="2400" dirty="0"/>
              <a:t>turn that program into the binary commands the processor (</a:t>
            </a:r>
            <a:r>
              <a:rPr lang="en-US" sz="2400" dirty="0" err="1">
                <a:solidFill>
                  <a:srgbClr val="FF0000"/>
                </a:solidFill>
              </a:rPr>
              <a:t>örgjörvi</a:t>
            </a:r>
            <a:r>
              <a:rPr lang="en-US" sz="2400" dirty="0"/>
              <a:t>) understands</a:t>
            </a:r>
          </a:p>
          <a:p>
            <a:pPr lvl="1" eaLnBrk="1" hangingPunct="1"/>
            <a:r>
              <a:rPr lang="en-US" sz="2400" dirty="0"/>
              <a:t>give the binary code to the OS (</a:t>
            </a:r>
            <a:r>
              <a:rPr lang="en-US" sz="2400" dirty="0" err="1">
                <a:solidFill>
                  <a:srgbClr val="FF0000"/>
                </a:solidFill>
              </a:rPr>
              <a:t>stýrikerfi</a:t>
            </a:r>
            <a:r>
              <a:rPr lang="en-US" sz="2400" dirty="0"/>
              <a:t>), so it can give it to the processor</a:t>
            </a:r>
          </a:p>
          <a:p>
            <a:pPr lvl="1" eaLnBrk="1" hangingPunct="1"/>
            <a:r>
              <a:rPr lang="en-US" sz="2400" dirty="0"/>
              <a:t>OS tells the processor to run the program</a:t>
            </a:r>
          </a:p>
          <a:p>
            <a:pPr lvl="1" eaLnBrk="1" hangingPunct="1"/>
            <a:r>
              <a:rPr lang="en-US" sz="2400" dirty="0"/>
              <a:t>when finished (or it dies :-), OS cleans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 calcmode="lin" valueType="num">
                                      <p:cBhvr additive="base">
                                        <p:cTn id="17"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0707">
                                            <p:txEl>
                                              <p:pRg st="3" end="3"/>
                                            </p:txEl>
                                          </p:spTgt>
                                        </p:tgtEl>
                                        <p:attrNameLst>
                                          <p:attrName>style.visibility</p:attrName>
                                        </p:attrNameLst>
                                      </p:cBhvr>
                                      <p:to>
                                        <p:strVal val="visible"/>
                                      </p:to>
                                    </p:set>
                                    <p:anim calcmode="lin" valueType="num">
                                      <p:cBhvr additive="base">
                                        <p:cTn id="21"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0707">
                                            <p:txEl>
                                              <p:pRg st="4" end="4"/>
                                            </p:txEl>
                                          </p:spTgt>
                                        </p:tgtEl>
                                        <p:attrNameLst>
                                          <p:attrName>style.visibility</p:attrName>
                                        </p:attrNameLst>
                                      </p:cBhvr>
                                      <p:to>
                                        <p:strVal val="visible"/>
                                      </p:to>
                                    </p:set>
                                    <p:anim calcmode="lin" valueType="num">
                                      <p:cBhvr additive="base">
                                        <p:cTn id="25"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707">
                                            <p:txEl>
                                              <p:pRg st="5" end="5"/>
                                            </p:txEl>
                                          </p:spTgt>
                                        </p:tgtEl>
                                        <p:attrNameLst>
                                          <p:attrName>style.visibility</p:attrName>
                                        </p:attrNameLst>
                                      </p:cBhvr>
                                      <p:to>
                                        <p:strVal val="visible"/>
                                      </p:to>
                                    </p:set>
                                    <p:anim calcmode="lin" valueType="num">
                                      <p:cBhvr additive="base">
                                        <p:cTn id="2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0707">
                                            <p:txEl>
                                              <p:pRg st="6" end="6"/>
                                            </p:txEl>
                                          </p:spTgt>
                                        </p:tgtEl>
                                        <p:attrNameLst>
                                          <p:attrName>style.visibility</p:attrName>
                                        </p:attrNameLst>
                                      </p:cBhvr>
                                      <p:to>
                                        <p:strVal val="visible"/>
                                      </p:to>
                                    </p:set>
                                    <p:anim calcmode="lin" valueType="num">
                                      <p:cBhvr additive="base">
                                        <p:cTn id="33"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
        <p:nvSpPr>
          <p:cNvPr id="808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p>
          <a:p>
            <a:pPr marL="457200" lvl="1" indent="0" eaLnBrk="1" hangingPunct="1">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eaLnBrk="1" hangingPunct="1"/>
            <a:r>
              <a:rPr lang="en-US" dirty="0">
                <a:ea typeface="ＭＳ Ｐゴシック" pitchFamily="-109" charset="-128"/>
                <a:cs typeface="ＭＳ Ｐゴシック" pitchFamily="-109" charset="-128"/>
              </a:rPr>
              <a:t>You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have to be a math genius to figure out something is wrong there.</a:t>
            </a:r>
          </a:p>
          <a:p>
            <a:pPr eaLnBrk="1" hangingPunct="1"/>
            <a:r>
              <a:rPr lang="en-US" dirty="0">
                <a:ea typeface="ＭＳ Ｐゴシック" pitchFamily="-109" charset="-128"/>
                <a:cs typeface="ＭＳ Ｐゴシック" pitchFamily="-109" charset="-128"/>
              </a:rPr>
              <a:t>What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wrong is that </a:t>
            </a:r>
            <a:r>
              <a:rPr lang="en-US" dirty="0">
                <a:solidFill>
                  <a:srgbClr val="660066"/>
                </a:solidFill>
                <a:latin typeface="Courier New"/>
                <a:ea typeface="ＭＳ Ｐゴシック" pitchFamily="-109" charset="-128"/>
                <a:cs typeface="Courier New"/>
              </a:rPr>
              <a:t>=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Rectangle 3"/>
          <p:cNvSpPr>
            <a:spLocks noGrp="1" noChangeArrowheads="1"/>
          </p:cNvSpPr>
          <p:nvPr>
            <p:ph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 (</a:t>
            </a:r>
            <a:r>
              <a:rPr lang="en-US" dirty="0" err="1">
                <a:solidFill>
                  <a:srgbClr val="FF0000"/>
                </a:solidFill>
                <a:ea typeface="ＭＳ Ｐゴシック" pitchFamily="-109" charset="-128"/>
                <a:cs typeface="ＭＳ Ｐゴシック" pitchFamily="-109" charset="-128"/>
              </a:rPr>
              <a:t>gildisveiting</a:t>
            </a:r>
            <a:r>
              <a:rPr lang="en-US" dirty="0">
                <a:ea typeface="ＭＳ Ｐゴシック" pitchFamily="-109" charset="-128"/>
                <a:cs typeface="ＭＳ Ｐゴシック" pitchFamily="-109" charset="-128"/>
              </a:rPr>
              <a:t>).</a:t>
            </a:r>
          </a:p>
          <a:p>
            <a:pPr marL="457200" lvl="1" indent="0" eaLnBrk="1" hangingPunct="1">
              <a:lnSpc>
                <a:spcPct val="90000"/>
              </a:lnSpc>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marL="457200" lvl="1" indent="0" eaLnBrk="1" hangingPunct="1">
              <a:lnSpc>
                <a:spcPct val="90000"/>
              </a:lnSpc>
              <a:buNone/>
            </a:pPr>
            <a:r>
              <a:rPr lang="en-US" sz="3200" dirty="0">
                <a:latin typeface="Courier New"/>
                <a:cs typeface="Courier New"/>
              </a:rPr>
              <a:t>lhs = </a:t>
            </a:r>
            <a:r>
              <a:rPr lang="en-US" sz="3200" dirty="0" err="1">
                <a:latin typeface="Courier New"/>
                <a:cs typeface="Courier New"/>
              </a:rPr>
              <a:t>rhs</a:t>
            </a:r>
            <a:endParaRPr lang="en-US" sz="3200"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assignment means is:</a:t>
            </a:r>
          </a:p>
          <a:p>
            <a:pPr lvl="1" eaLnBrk="1" hangingPunct="1">
              <a:lnSpc>
                <a:spcPct val="90000"/>
              </a:lnSpc>
            </a:pPr>
            <a:r>
              <a:rPr lang="en-US" dirty="0"/>
              <a:t>evaluate 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More Assignment</a:t>
            </a:r>
          </a:p>
        </p:txBody>
      </p:sp>
      <p:sp>
        <p:nvSpPr>
          <p:cNvPr id="119811" name="Rectangle 3"/>
          <p:cNvSpPr>
            <a:spLocks noGrp="1" noChangeArrowheads="1"/>
          </p:cNvSpPr>
          <p:nvPr>
            <p:ph idx="1"/>
          </p:nvPr>
        </p:nvSpPr>
        <p:spPr>
          <a:xfrm>
            <a:off x="685800" y="1828800"/>
            <a:ext cx="7772400" cy="4114800"/>
          </a:xfrm>
        </p:spPr>
        <p:txBody>
          <a:bodyPr/>
          <a:lstStyle/>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my_var</a:t>
            </a:r>
            <a:r>
              <a:rPr lang="en-US" dirty="0">
                <a:latin typeface="Courier New"/>
                <a:ea typeface="ＭＳ Ｐゴシック" pitchFamily="-109" charset="-128"/>
                <a:cs typeface="Courier New"/>
              </a:rPr>
              <a:t> =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err="1">
                <a:latin typeface="Courier New"/>
                <a:cs typeface="Courier New"/>
              </a:rPr>
              <a:t>my_var</a:t>
            </a:r>
            <a:r>
              <a:rPr lang="en-US" dirty="0">
                <a:latin typeface="Monaco"/>
                <a:cs typeface="Monaco"/>
              </a:rPr>
              <a:t> </a:t>
            </a:r>
            <a:r>
              <a:rPr lang="en-US" dirty="0"/>
              <a:t>to reference 17</a:t>
            </a:r>
          </a:p>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my_int</a:t>
            </a:r>
            <a:r>
              <a:rPr lang="en-US" dirty="0">
                <a:ea typeface="ＭＳ Ｐゴシック" pitchFamily="-109" charset="-128"/>
                <a:cs typeface="ＭＳ Ｐゴシック" pitchFamily="-109" charset="-128"/>
              </a:rPr>
              <a:t> has value 2): </a:t>
            </a:r>
          </a:p>
          <a:p>
            <a:pPr marL="0" indent="0" eaLnBrk="1" hangingPunct="1">
              <a:buNone/>
            </a:pPr>
            <a:r>
              <a:rPr lang="en-US" dirty="0">
                <a:ea typeface="ＭＳ Ｐゴシック" pitchFamily="-109" charset="-128"/>
                <a:cs typeface="ＭＳ Ｐゴシック" pitchFamily="-109" charset="-128"/>
              </a:rPr>
              <a:t>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+ 3</a:t>
            </a:r>
          </a:p>
          <a:p>
            <a:pPr lvl="1" eaLnBrk="1" hangingPunct="1"/>
            <a:r>
              <a:rPr lang="en-US" dirty="0"/>
              <a:t>evaluate expression </a:t>
            </a:r>
            <a:r>
              <a:rPr lang="en-US" dirty="0">
                <a:latin typeface="Courier New"/>
                <a:cs typeface="Courier New"/>
              </a:rPr>
              <a:t>(</a:t>
            </a:r>
            <a:r>
              <a:rPr lang="en-US" dirty="0" err="1">
                <a:latin typeface="Courier New"/>
                <a:cs typeface="Courier New"/>
              </a:rPr>
              <a:t>my_int</a:t>
            </a:r>
            <a:r>
              <a:rPr lang="en-US" dirty="0">
                <a:latin typeface="Courier New"/>
                <a:cs typeface="Courier New"/>
              </a:rPr>
              <a:t> + 3): 5</a:t>
            </a:r>
          </a:p>
          <a:p>
            <a:pPr lvl="1" eaLnBrk="1" hangingPunct="1"/>
            <a:r>
              <a:rPr lang="en-US" dirty="0"/>
              <a:t>change the value of </a:t>
            </a:r>
            <a:r>
              <a:rPr lang="en-US" dirty="0" err="1">
                <a:latin typeface="Courier New"/>
                <a:cs typeface="Courier New"/>
              </a:rPr>
              <a:t>my_int</a:t>
            </a:r>
            <a:r>
              <a:rPr lang="en-US" dirty="0"/>
              <a:t> to reference </a:t>
            </a:r>
            <a:r>
              <a:rPr lang="en-US" dirty="0">
                <a:latin typeface="Monaco"/>
                <a:cs typeface="Monaco"/>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5924" b="-25924"/>
          <a:stretch>
            <a:fillRect/>
          </a:stretch>
        </p:blipFill>
        <p:spPr>
          <a:xfrm>
            <a:off x="228600" y="152400"/>
            <a:ext cx="8458200" cy="5973763"/>
          </a:xfrm>
        </p:spPr>
      </p:pic>
    </p:spTree>
    <p:extLst>
      <p:ext uri="{BB962C8B-B14F-4D97-AF65-F5344CB8AC3E}">
        <p14:creationId xmlns:p14="http://schemas.microsoft.com/office/powerpoint/2010/main" val="260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variables and types (</a:t>
            </a:r>
            <a:r>
              <a:rPr lang="en-US" dirty="0" err="1">
                <a:solidFill>
                  <a:srgbClr val="FF0000"/>
                </a:solidFill>
                <a:ea typeface="ＭＳ Ｐゴシック" pitchFamily="-109" charset="-128"/>
                <a:cs typeface="ＭＳ Ｐゴシック" pitchFamily="-109" charset="-128"/>
              </a:rPr>
              <a:t>tög</a:t>
            </a:r>
            <a:r>
              <a:rPr lang="en-US" dirty="0">
                <a:ea typeface="ＭＳ Ｐゴシック" pitchFamily="-109" charset="-128"/>
                <a:cs typeface="ＭＳ Ｐゴシック" pitchFamily="-109" charset="-128"/>
              </a:rPr>
              <a:t>)</a:t>
            </a:r>
          </a:p>
        </p:txBody>
      </p:sp>
      <p:sp>
        <p:nvSpPr>
          <p:cNvPr id="90115"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Python does not require you to pre-define what type (</a:t>
            </a:r>
            <a:r>
              <a:rPr lang="en-US" dirty="0">
                <a:solidFill>
                  <a:srgbClr val="FF0000"/>
                </a:solidFill>
                <a:ea typeface="ＭＳ Ｐゴシック" pitchFamily="-109" charset="-128"/>
                <a:cs typeface="ＭＳ Ｐゴシック" pitchFamily="-109" charset="-128"/>
              </a:rPr>
              <a:t>tag</a:t>
            </a:r>
            <a:r>
              <a:rPr lang="en-US" dirty="0">
                <a:ea typeface="ＭＳ Ｐゴシック" pitchFamily="-109" charset="-128"/>
                <a:cs typeface="ＭＳ Ｐゴシック" pitchFamily="-109" charset="-128"/>
              </a:rPr>
              <a:t>) can be associated with a variable</a:t>
            </a: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 Thus proper naming is important!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What can go on the lhs</a:t>
            </a:r>
          </a:p>
        </p:txBody>
      </p:sp>
      <p:sp>
        <p:nvSpPr>
          <p:cNvPr id="14233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rules</a:t>
            </a:r>
          </a:p>
          <a:p>
            <a:pPr marL="457200" lvl="1" indent="0" eaLnBrk="1" hangingPunct="1">
              <a:buNone/>
            </a:pPr>
            <a:r>
              <a:rPr lang="en-US" dirty="0" err="1">
                <a:latin typeface="Courier New"/>
                <a:cs typeface="Courier New"/>
              </a:rPr>
              <a:t>myInt</a:t>
            </a:r>
            <a:r>
              <a:rPr lang="en-US" dirty="0">
                <a:latin typeface="Courier New"/>
                <a:cs typeface="Courier New"/>
              </a:rPr>
              <a:t> = 5</a:t>
            </a:r>
            <a:r>
              <a:rPr lang="en-US" dirty="0"/>
              <a:t>			Yes</a:t>
            </a:r>
          </a:p>
          <a:p>
            <a:pPr marL="457200" lvl="1" indent="0" eaLnBrk="1" hangingPunct="1">
              <a:buNone/>
            </a:pPr>
            <a:r>
              <a:rPr lang="en-US" dirty="0" err="1">
                <a:latin typeface="Courier New"/>
                <a:cs typeface="Courier New"/>
              </a:rPr>
              <a:t>myInt</a:t>
            </a:r>
            <a:r>
              <a:rPr lang="en-US" dirty="0">
                <a:latin typeface="Courier New"/>
                <a:cs typeface="Courier New"/>
              </a:rPr>
              <a:t> + 5 = 7</a:t>
            </a:r>
            <a:r>
              <a:rPr lang="en-US" dirty="0"/>
              <a:t>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animEffect transition="in" filter="fade">
                                      <p:cBhvr>
                                        <p:cTn id="7" dur="2000"/>
                                        <p:tgtEl>
                                          <p:spTgt spid="14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4" end="4"/>
                                            </p:txEl>
                                          </p:spTgt>
                                        </p:tgtEl>
                                        <p:attrNameLst>
                                          <p:attrName>style.visibility</p:attrName>
                                        </p:attrNameLst>
                                      </p:cBhvr>
                                      <p:to>
                                        <p:strVal val="visible"/>
                                      </p:to>
                                    </p:set>
                                    <p:animEffect transition="in" filter="fade">
                                      <p:cBhvr>
                                        <p:cTn id="12" dur="20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Python “types”</a:t>
            </a:r>
          </a:p>
        </p:txBody>
      </p:sp>
      <p:sp>
        <p:nvSpPr>
          <p:cNvPr id="48131"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integers: </a:t>
            </a:r>
            <a:r>
              <a:rPr lang="en-US" b="1" dirty="0">
                <a:solidFill>
                  <a:srgbClr val="660066"/>
                </a:solidFill>
                <a:ea typeface="ＭＳ Ｐゴシック" pitchFamily="-109" charset="-128"/>
                <a:cs typeface="ＭＳ Ｐゴシック" pitchFamily="-109" charset="-128"/>
              </a:rPr>
              <a:t>5</a:t>
            </a:r>
          </a:p>
          <a:p>
            <a:pPr eaLnBrk="1" hangingPunct="1"/>
            <a:r>
              <a:rPr lang="en-US" dirty="0">
                <a:ea typeface="ＭＳ Ｐゴシック" pitchFamily="-109" charset="-128"/>
                <a:cs typeface="ＭＳ Ｐゴシック" pitchFamily="-109" charset="-128"/>
              </a:rPr>
              <a:t>floats: </a:t>
            </a:r>
            <a:r>
              <a:rPr lang="en-US" b="1" dirty="0">
                <a:solidFill>
                  <a:srgbClr val="660066"/>
                </a:solidFill>
                <a:ea typeface="ＭＳ Ｐゴシック" pitchFamily="-109" charset="-128"/>
                <a:cs typeface="ＭＳ Ｐゴシック" pitchFamily="-109" charset="-128"/>
              </a:rPr>
              <a:t>1.2</a:t>
            </a:r>
          </a:p>
          <a:p>
            <a:pPr eaLnBrk="1" hangingPunct="1"/>
            <a:r>
              <a:rPr lang="en-US" dirty="0" err="1">
                <a:ea typeface="ＭＳ Ｐゴシック" pitchFamily="-109" charset="-128"/>
                <a:cs typeface="ＭＳ Ｐゴシック" pitchFamily="-109" charset="-128"/>
              </a:rPr>
              <a:t>booleans</a:t>
            </a:r>
            <a:r>
              <a:rPr lang="en-US" dirty="0">
                <a:ea typeface="ＭＳ Ｐゴシック" pitchFamily="-109" charset="-128"/>
                <a:cs typeface="ＭＳ Ｐゴシック" pitchFamily="-109" charset="-128"/>
              </a:rPr>
              <a:t>: </a:t>
            </a:r>
            <a:r>
              <a:rPr lang="en-US" b="1" dirty="0">
                <a:solidFill>
                  <a:srgbClr val="660066"/>
                </a:solidFill>
                <a:ea typeface="ＭＳ Ｐゴシック" pitchFamily="-109" charset="-128"/>
                <a:cs typeface="ＭＳ Ｐゴシック" pitchFamily="-109" charset="-128"/>
              </a:rPr>
              <a:t>True</a:t>
            </a:r>
          </a:p>
          <a:p>
            <a:pPr eaLnBrk="1" hangingPunct="1"/>
            <a:r>
              <a:rPr lang="en-US" dirty="0">
                <a:ea typeface="ＭＳ Ｐゴシック" pitchFamily="-109" charset="-128"/>
                <a:cs typeface="ＭＳ Ｐゴシック" pitchFamily="-109" charset="-128"/>
              </a:rPr>
              <a:t>strings: </a:t>
            </a:r>
            <a:r>
              <a:rPr lang="en-US" dirty="0">
                <a:solidFill>
                  <a:srgbClr val="660066"/>
                </a:solidFill>
                <a:ea typeface="ＭＳ Ｐゴシック" pitchFamily="-109" charset="-128"/>
                <a:cs typeface="ＭＳ Ｐゴシック" pitchFamily="-109" charset="-128"/>
              </a:rPr>
              <a:t>"anything" </a:t>
            </a:r>
            <a:r>
              <a:rPr lang="en-US" dirty="0">
                <a:ea typeface="ＭＳ Ｐゴシック" pitchFamily="-109" charset="-128"/>
                <a:cs typeface="ＭＳ Ｐゴシック" pitchFamily="-109" charset="-128"/>
              </a:rPr>
              <a:t>or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something</a:t>
            </a:r>
            <a:r>
              <a:rPr lang="fr-FR" dirty="0">
                <a:solidFill>
                  <a:srgbClr val="660066"/>
                </a:solidFill>
                <a:ea typeface="ＭＳ Ｐゴシック" pitchFamily="-109" charset="-128"/>
                <a:cs typeface="ＭＳ Ｐゴシック" pitchFamily="-109" charset="-128"/>
              </a:rPr>
              <a:t>'</a:t>
            </a:r>
            <a:endParaRPr lang="en-US"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lists: </a:t>
            </a:r>
            <a:r>
              <a:rPr lang="en-US" dirty="0">
                <a:solidFill>
                  <a:srgbClr val="660066"/>
                </a:solidFill>
                <a:ea typeface="ＭＳ Ｐゴシック" pitchFamily="-109" charset="-128"/>
                <a:cs typeface="ＭＳ Ｐゴシック" pitchFamily="-109" charset="-128"/>
              </a:rPr>
              <a:t>[,]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a</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,1,1.3]</a:t>
            </a:r>
          </a:p>
          <a:p>
            <a:pPr eaLnBrk="1" hangingPunct="1"/>
            <a:r>
              <a:rPr lang="en-US" dirty="0">
                <a:ea typeface="ＭＳ Ｐゴシック" pitchFamily="-109" charset="-128"/>
                <a:cs typeface="ＭＳ Ｐゴシック" pitchFamily="-109" charset="-128"/>
              </a:rPr>
              <a:t>others we will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dirty="0">
                <a:ea typeface="ＭＳ Ｐゴシック" pitchFamily="-109" charset="-128"/>
                <a:cs typeface="ＭＳ Ｐゴシック" pitchFamily="-109" charset="-128"/>
              </a:rPr>
              <a:t>a type in Python essentially defines two things:</a:t>
            </a:r>
          </a:p>
          <a:p>
            <a:pPr lvl="1" eaLnBrk="1" hangingPunct="1">
              <a:lnSpc>
                <a:spcPct val="90000"/>
              </a:lnSpc>
            </a:pPr>
            <a:r>
              <a:rPr lang="en-US" dirty="0"/>
              <a:t>the internal structure of the type (what is contains)</a:t>
            </a:r>
          </a:p>
          <a:p>
            <a:pPr lvl="1" eaLnBrk="1" hangingPunct="1">
              <a:lnSpc>
                <a:spcPct val="90000"/>
              </a:lnSpc>
            </a:pPr>
            <a:r>
              <a:rPr lang="en-US" dirty="0"/>
              <a:t>the kinds of operations you can perform</a:t>
            </a:r>
          </a:p>
          <a:p>
            <a:pPr eaLnBrk="1" hangingPunct="1">
              <a:lnSpc>
                <a:spcPct val="90000"/>
              </a:lnSpc>
            </a:pPr>
            <a:r>
              <a:rPr lang="fr-FR"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abc</a:t>
            </a:r>
            <a:r>
              <a:rPr lang="fr-FR" dirty="0">
                <a:solidFill>
                  <a:srgbClr val="660066"/>
                </a:solidFill>
                <a:latin typeface="Courier New"/>
                <a:ea typeface="ＭＳ Ｐゴシック" pitchFamily="-109" charset="-128"/>
                <a:cs typeface="Courier New"/>
              </a:rPr>
              <a:t>'</a:t>
            </a:r>
            <a:r>
              <a:rPr lang="en-US" dirty="0">
                <a:solidFill>
                  <a:srgbClr val="660066"/>
                </a:solidFill>
                <a:latin typeface="Courier New"/>
                <a:ea typeface="ＭＳ Ｐゴシック" pitchFamily="-109" charset="-128"/>
                <a:cs typeface="Courier New"/>
              </a:rPr>
              <a:t>.capitalize() </a:t>
            </a:r>
            <a:r>
              <a:rPr lang="en-US" dirty="0">
                <a:ea typeface="ＭＳ Ｐゴシック" pitchFamily="-109" charset="-128"/>
                <a:cs typeface="ＭＳ Ｐゴシック" pitchFamily="-109" charset="-128"/>
              </a:rPr>
              <a:t>is a method you can call on strings, but not integers</a:t>
            </a:r>
          </a:p>
          <a:p>
            <a:pPr eaLnBrk="1" hangingPunct="1">
              <a:lnSpc>
                <a:spcPct val="90000"/>
              </a:lnSpc>
            </a:pPr>
            <a:r>
              <a:rPr lang="en-US" dirty="0">
                <a:ea typeface="ＭＳ Ｐゴシック" pitchFamily="-109" charset="-128"/>
                <a:cs typeface="ＭＳ Ｐゴシック" pitchFamily="-109" charset="-128"/>
              </a:rPr>
              <a:t>some types have multiple elements (collections),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those later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457200"/>
            <a:ext cx="7772400" cy="1143000"/>
          </a:xfrm>
        </p:spPr>
        <p:txBody>
          <a:bodyPr/>
          <a:lstStyle/>
          <a:p>
            <a:pPr eaLnBrk="1" hangingPunct="1"/>
            <a:r>
              <a:rPr lang="en-US">
                <a:ea typeface="ＭＳ Ｐゴシック" pitchFamily="-109" charset="-128"/>
                <a:cs typeface="ＭＳ Ｐゴシック" pitchFamily="-109" charset="-128"/>
              </a:rPr>
              <a:t>Fundamental Types</a:t>
            </a:r>
          </a:p>
        </p:txBody>
      </p:sp>
      <p:sp>
        <p:nvSpPr>
          <p:cNvPr id="53251" name="Rectangle 3"/>
          <p:cNvSpPr>
            <a:spLocks noGrp="1" noChangeArrowheads="1"/>
          </p:cNvSpPr>
          <p:nvPr>
            <p:ph idx="1"/>
          </p:nvPr>
        </p:nvSpPr>
        <p:spPr>
          <a:xfrm>
            <a:off x="685800" y="1371600"/>
            <a:ext cx="7772400" cy="4724400"/>
          </a:xfrm>
        </p:spPr>
        <p:txBody>
          <a:bodyPr/>
          <a:lstStyle/>
          <a:p>
            <a:pPr eaLnBrk="1" hangingPunct="1"/>
            <a:r>
              <a:rPr lang="en-US" sz="2800" dirty="0">
                <a:ea typeface="ＭＳ Ｐゴシック" pitchFamily="-109" charset="-128"/>
                <a:cs typeface="ＭＳ Ｐゴシック" pitchFamily="-109" charset="-128"/>
              </a:rPr>
              <a:t>Integers</a:t>
            </a:r>
          </a:p>
          <a:p>
            <a:pPr lvl="1" eaLnBrk="1" hangingPunct="1"/>
            <a:r>
              <a:rPr lang="en-US" sz="2400" b="1" dirty="0">
                <a:solidFill>
                  <a:srgbClr val="660066"/>
                </a:solidFill>
                <a:latin typeface="Courier New" pitchFamily="-109" charset="0"/>
              </a:rPr>
              <a:t>1, -27 </a:t>
            </a:r>
            <a:r>
              <a:rPr lang="en-US" sz="2400" b="1" dirty="0">
                <a:latin typeface="Courier New" pitchFamily="-109" charset="0"/>
              </a:rPr>
              <a:t>( to +/- 2</a:t>
            </a:r>
            <a:r>
              <a:rPr lang="en-US" sz="2400" b="1" baseline="30000" dirty="0">
                <a:latin typeface="Courier New" pitchFamily="-109" charset="0"/>
              </a:rPr>
              <a:t>32</a:t>
            </a:r>
            <a:r>
              <a:rPr lang="en-US" sz="2400" b="1" dirty="0">
                <a:latin typeface="Courier New" pitchFamily="-109" charset="0"/>
              </a:rPr>
              <a:t> – 1)</a:t>
            </a:r>
          </a:p>
          <a:p>
            <a:pPr lvl="1" eaLnBrk="1" hangingPunct="1"/>
            <a:r>
              <a:rPr lang="en-US" sz="2400" b="1" dirty="0">
                <a:solidFill>
                  <a:srgbClr val="660066"/>
                </a:solidFill>
                <a:latin typeface="Courier New" pitchFamily="-109" charset="0"/>
              </a:rPr>
              <a:t>123L</a:t>
            </a:r>
            <a:r>
              <a:rPr lang="en-US" sz="2400" b="1" dirty="0">
                <a:solidFill>
                  <a:schemeClr val="accent2"/>
                </a:solidFill>
                <a:latin typeface="Courier New" pitchFamily="-109" charset="0"/>
              </a:rPr>
              <a:t> </a:t>
            </a:r>
            <a:r>
              <a:rPr lang="en-US" sz="2400" b="1" dirty="0">
                <a:latin typeface="Courier New" pitchFamily="-109" charset="0"/>
              </a:rPr>
              <a:t>L suffix means any length, but potentially very slow. Python will convert if an integer gets too long automatically</a:t>
            </a:r>
            <a:endParaRPr lang="en-US" sz="2400" b="1" dirty="0">
              <a:solidFill>
                <a:schemeClr val="accent2"/>
              </a:solidFill>
              <a:latin typeface="Courier New" pitchFamily="-109" charset="0"/>
            </a:endParaRPr>
          </a:p>
          <a:p>
            <a:pPr eaLnBrk="1" hangingPunct="1"/>
            <a:r>
              <a:rPr lang="en-US" sz="2800" dirty="0">
                <a:ea typeface="ＭＳ Ｐゴシック" pitchFamily="-109" charset="-128"/>
                <a:cs typeface="ＭＳ Ｐゴシック" pitchFamily="-109" charset="-128"/>
              </a:rPr>
              <a:t>Floating Point (Real)</a:t>
            </a:r>
          </a:p>
          <a:p>
            <a:pPr lvl="1" eaLnBrk="1" hangingPunct="1"/>
            <a:r>
              <a:rPr lang="en-US" sz="2400" b="1" dirty="0">
                <a:solidFill>
                  <a:schemeClr val="hlink"/>
                </a:solidFill>
                <a:latin typeface="Courier New" pitchFamily="-109" charset="0"/>
              </a:rPr>
              <a:t> </a:t>
            </a:r>
            <a:r>
              <a:rPr lang="en-US" sz="2400" b="1" dirty="0">
                <a:solidFill>
                  <a:srgbClr val="660066"/>
                </a:solidFill>
                <a:latin typeface="Courier New" pitchFamily="-109" charset="0"/>
              </a:rPr>
              <a:t>3.14, 10., .001, 3.14e-10, 0e0</a:t>
            </a:r>
          </a:p>
          <a:p>
            <a:pPr eaLnBrk="1" hangingPunct="1"/>
            <a:r>
              <a:rPr lang="en-US" sz="2800" dirty="0">
                <a:ea typeface="ＭＳ Ｐゴシック" pitchFamily="-109" charset="-128"/>
                <a:cs typeface="ＭＳ Ｐゴシック" pitchFamily="-109" charset="-128"/>
              </a:rPr>
              <a:t>Booleans (True or False values)</a:t>
            </a:r>
          </a:p>
          <a:p>
            <a:pPr lvl="1" eaLnBrk="1" hangingPunct="1"/>
            <a:r>
              <a:rPr lang="en-US" sz="2400" b="1" dirty="0">
                <a:solidFill>
                  <a:srgbClr val="660066"/>
                </a:solidFill>
                <a:latin typeface="Courier New" pitchFamily="-109" charset="0"/>
              </a:rPr>
              <a:t>True, False </a:t>
            </a:r>
            <a:r>
              <a:rPr lang="en-US" sz="2400" b="1" dirty="0">
                <a:latin typeface="Courier New" pitchFamily="-109" charset="0"/>
              </a:rPr>
              <a:t>note the 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51">
                                            <p:txEl>
                                              <p:pRg st="6" end="6"/>
                                            </p:txEl>
                                          </p:spTgt>
                                        </p:tgtEl>
                                        <p:attrNameLst>
                                          <p:attrName>style.visibility</p:attrName>
                                        </p:attrNameLst>
                                      </p:cBhvr>
                                      <p:to>
                                        <p:strVal val="visible"/>
                                      </p:to>
                                    </p:set>
                                    <p:anim calcmode="lin" valueType="num">
                                      <p:cBhvr additive="base">
                                        <p:cTn id="3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types</a:t>
            </a:r>
          </a:p>
        </p:txBody>
      </p:sp>
      <p:sp>
        <p:nvSpPr>
          <p:cNvPr id="7577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character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 </a:t>
            </a:r>
            <a:r>
              <a:rPr lang="en-US" dirty="0">
                <a:solidFill>
                  <a:srgbClr val="660066"/>
                </a:solidFill>
                <a:latin typeface="Courier New"/>
                <a:ea typeface="Courier New" pitchFamily="-109" charset="0"/>
                <a:cs typeface="Courier New"/>
              </a:rPr>
              <a:t>input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a:latin typeface="Courier New"/>
                <a:ea typeface="Courier New" pitchFamily="-109" charset="0"/>
                <a:cs typeface="Courier New"/>
              </a:rPr>
              <a:t>int</a:t>
            </a:r>
            <a:r>
              <a:rPr lang="en-US" dirty="0">
                <a:latin typeface="Courier New"/>
                <a:ea typeface="Courier New" pitchFamily="-109" charset="0"/>
                <a:cs typeface="Courier New"/>
              </a:rPr>
              <a:t>("123")</a:t>
            </a:r>
            <a:r>
              <a:rPr lang="en-US" dirty="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457200" y="457200"/>
            <a:ext cx="8229600" cy="609600"/>
          </a:xfrm>
        </p:spPr>
        <p:txBody>
          <a:bodyPr>
            <a:normAutofit fontScale="90000"/>
          </a:bodyPr>
          <a:lstStyle/>
          <a:p>
            <a:pPr eaLnBrk="1" hangingPunct="1"/>
            <a:r>
              <a:rPr lang="en-US">
                <a:ea typeface="ＭＳ Ｐゴシック" pitchFamily="-109" charset="-128"/>
                <a:cs typeface="ＭＳ Ｐゴシック" pitchFamily="-109" charset="-128"/>
              </a:rPr>
              <a:t>Interpreted</a:t>
            </a:r>
          </a:p>
        </p:txBody>
      </p:sp>
      <p:sp>
        <p:nvSpPr>
          <p:cNvPr id="34819" name="Rectangle 1027"/>
          <p:cNvSpPr>
            <a:spLocks noGrp="1" noChangeArrowheads="1"/>
          </p:cNvSpPr>
          <p:nvPr>
            <p:ph idx="1"/>
          </p:nvPr>
        </p:nvSpPr>
        <p:spPr>
          <a:xfrm>
            <a:off x="304800" y="1219200"/>
            <a:ext cx="8382000" cy="4572000"/>
          </a:xfrm>
        </p:spPr>
        <p:txBody>
          <a:bodyPr/>
          <a:lstStyle/>
          <a:p>
            <a:pPr eaLnBrk="1" hangingPunct="1">
              <a:lnSpc>
                <a:spcPct val="90000"/>
              </a:lnSpc>
            </a:pPr>
            <a:r>
              <a:rPr lang="en-US" sz="2800" dirty="0">
                <a:ea typeface="ＭＳ Ｐゴシック" pitchFamily="-109" charset="-128"/>
                <a:cs typeface="ＭＳ Ｐゴシック" pitchFamily="-109" charset="-128"/>
              </a:rPr>
              <a:t>Python is an </a:t>
            </a:r>
            <a:r>
              <a:rPr lang="en-US" sz="2800" i="1" dirty="0">
                <a:ea typeface="ＭＳ Ｐゴシック" pitchFamily="-109" charset="-128"/>
                <a:cs typeface="ＭＳ Ｐゴシック" pitchFamily="-109" charset="-128"/>
              </a:rPr>
              <a:t>interpreted (</a:t>
            </a:r>
            <a:r>
              <a:rPr lang="en-US" sz="2800" i="1" dirty="0" err="1">
                <a:solidFill>
                  <a:srgbClr val="FF0000"/>
                </a:solidFill>
                <a:ea typeface="ＭＳ Ｐゴシック" pitchFamily="-109" charset="-128"/>
                <a:cs typeface="ＭＳ Ｐゴシック" pitchFamily="-109" charset="-128"/>
              </a:rPr>
              <a:t>túlkað</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language</a:t>
            </a:r>
          </a:p>
          <a:p>
            <a:pPr eaLnBrk="1" hangingPunct="1">
              <a:lnSpc>
                <a:spcPct val="90000"/>
              </a:lnSpc>
            </a:pPr>
            <a:r>
              <a:rPr lang="en-US" sz="2800" dirty="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sz="2800" dirty="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sz="2800" dirty="0">
                <a:ea typeface="ＭＳ Ｐゴシック" pitchFamily="-109" charset="-128"/>
                <a:cs typeface="ＭＳ Ｐゴシック" pitchFamily="-109" charset="-128"/>
              </a:rPr>
              <a:t>You can also </a:t>
            </a:r>
            <a:r>
              <a:rPr lang="en-US" sz="2800" i="1" dirty="0">
                <a:ea typeface="ＭＳ Ｐゴシック" pitchFamily="-109" charset="-128"/>
                <a:cs typeface="ＭＳ Ｐゴシック" pitchFamily="-109" charset="-128"/>
              </a:rPr>
              <a:t>import</a:t>
            </a:r>
            <a:r>
              <a:rPr lang="en-US" sz="2800" dirty="0">
                <a:ea typeface="ＭＳ Ｐゴシック" pitchFamily="-109" charset="-128"/>
                <a:cs typeface="ＭＳ Ｐゴシック" pitchFamily="-109" charset="-128"/>
              </a:rPr>
              <a:t> a program which causes the instructions in the program to be executed, as if you had typed them in.</a:t>
            </a:r>
          </a:p>
          <a:p>
            <a:pPr eaLnBrk="1" hangingPunct="1">
              <a:lnSpc>
                <a:spcPct val="90000"/>
              </a:lnSpc>
            </a:pPr>
            <a:r>
              <a:rPr lang="en-US" sz="2800" dirty="0">
                <a:ea typeface="ＭＳ Ｐゴシック" pitchFamily="-109" charset="-128"/>
                <a:cs typeface="ＭＳ Ｐゴシック" pitchFamily="-109" charset="-128"/>
              </a:rPr>
              <a:t>To rerun an imported program you </a:t>
            </a:r>
            <a:r>
              <a:rPr lang="en-US" sz="2800" i="1" dirty="0">
                <a:ea typeface="ＭＳ Ｐゴシック" pitchFamily="-109" charset="-128"/>
                <a:cs typeface="ＭＳ Ｐゴシック" pitchFamily="-109" charset="-128"/>
              </a:rPr>
              <a:t>reload</a:t>
            </a:r>
            <a:r>
              <a:rPr lang="en-US" sz="2800" dirty="0">
                <a:ea typeface="ＭＳ Ｐゴシック" pitchFamily="-109" charset="-128"/>
                <a:cs typeface="ＭＳ Ｐゴシック" pitchFamily="-109" charset="-128"/>
              </a:rPr>
              <a:t>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conversion (</a:t>
            </a:r>
            <a:r>
              <a:rPr lang="en-US" dirty="0" err="1">
                <a:solidFill>
                  <a:srgbClr val="FF0000"/>
                </a:solidFill>
                <a:ea typeface="ＭＳ Ｐゴシック" pitchFamily="-109" charset="-128"/>
                <a:cs typeface="ＭＳ Ｐゴシック" pitchFamily="-109" charset="-128"/>
              </a:rPr>
              <a:t>tagbreyting</a:t>
            </a:r>
            <a:r>
              <a:rPr lang="en-US" dirty="0">
                <a:ea typeface="ＭＳ Ｐゴシック" pitchFamily="-109" charset="-128"/>
                <a:cs typeface="ＭＳ Ｐゴシック" pitchFamily="-109" charset="-128"/>
              </a:rPr>
              <a:t>)</a:t>
            </a:r>
          </a:p>
        </p:txBody>
      </p:sp>
      <p:sp>
        <p:nvSpPr>
          <p:cNvPr id="77827" name="Rectangle 3"/>
          <p:cNvSpPr>
            <a:spLocks noGrp="1" noChangeArrowheads="1"/>
          </p:cNvSpPr>
          <p:nvPr>
            <p:ph idx="1"/>
          </p:nvPr>
        </p:nvSpPr>
        <p:spPr>
          <a:xfrm>
            <a:off x="457200" y="1371600"/>
            <a:ext cx="8229600" cy="4495800"/>
          </a:xfrm>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an integer</a:t>
            </a:r>
          </a:p>
          <a:p>
            <a:r>
              <a:rPr lang="en-US" dirty="0">
                <a:solidFill>
                  <a:srgbClr val="000000"/>
                </a:solidFill>
                <a:latin typeface="Courier New"/>
                <a:ea typeface="ＭＳ Ｐゴシック" pitchFamily="-109" charset="-128"/>
                <a:cs typeface="Courier New"/>
              </a:rPr>
              <a:t>float(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 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returns a string</a:t>
            </a:r>
          </a:p>
          <a:p>
            <a:pPr eaLnBrk="1" hangingPunct="1"/>
            <a:r>
              <a:rPr lang="en-US" dirty="0">
                <a:ea typeface="ＭＳ Ｐゴシック" pitchFamily="-109" charset="-128"/>
                <a:cs typeface="ＭＳ Ｐゴシック" pitchFamily="-109" charset="-128"/>
              </a:rPr>
              <a:t>should check out what works:</a:t>
            </a:r>
          </a:p>
          <a:p>
            <a:pPr lvl="1" eaLnBrk="1" hangingPunct="1"/>
            <a:r>
              <a:rPr lang="en-US" dirty="0" err="1"/>
              <a:t>int</a:t>
            </a:r>
            <a:r>
              <a:rPr lang="en-US" dirty="0"/>
              <a:t>(2.1) </a:t>
            </a:r>
            <a:r>
              <a:rPr lang="en-US" dirty="0">
                <a:sym typeface="Symbol" pitchFamily="-109" charset="2"/>
              </a:rPr>
              <a:t> 2,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 but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2.1</a:t>
            </a:r>
            <a:r>
              <a:rPr lang="fr-FR" dirty="0">
                <a:sym typeface="Symbol" pitchFamily="-109" charset="2"/>
              </a:rPr>
              <a:t>'</a:t>
            </a:r>
            <a:r>
              <a:rPr lang="en-US" dirty="0">
                <a:sym typeface="Symbol" pitchFamily="-109" charset="2"/>
              </a:rPr>
              <a:t>) fails</a:t>
            </a:r>
          </a:p>
          <a:p>
            <a:pPr lvl="1" eaLnBrk="1" hangingPunct="1"/>
            <a:r>
              <a:rPr lang="en-US" dirty="0">
                <a:sym typeface="Symbol" pitchFamily="-109" charset="2"/>
              </a:rPr>
              <a:t>float(2)  2.0, float(</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 2.0, float(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2.0, float(2.0)  2.0</a:t>
            </a:r>
          </a:p>
          <a:p>
            <a:pPr lvl="1" eaLnBrk="1" hangingPunct="1"/>
            <a:r>
              <a:rPr lang="en-US" dirty="0" err="1">
                <a:sym typeface="Symbol" pitchFamily="-109" charset="2"/>
              </a:rPr>
              <a:t>str</a:t>
            </a:r>
            <a:r>
              <a:rPr lang="en-US" dirty="0">
                <a:sym typeface="Symbol" pitchFamily="-109" charset="2"/>
              </a:rPr>
              <a:t>(2)  </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(2.0)  </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a:t>
            </a:r>
            <a:r>
              <a:rPr lang="fr-FR" dirty="0">
                <a:sym typeface="Symbol" pitchFamily="-109" charset="2"/>
              </a:rPr>
              <a:t>'</a:t>
            </a:r>
            <a:r>
              <a:rPr lang="en-US" dirty="0">
                <a:sym typeface="Symbol" pitchFamily="-109" charset="2"/>
              </a:rPr>
              <a:t>a</a:t>
            </a:r>
            <a:r>
              <a:rPr lang="fr-FR" dirty="0">
                <a:sym typeface="Symbol" pitchFamily="-109" charset="2"/>
              </a:rPr>
              <a:t>'</a:t>
            </a:r>
            <a:r>
              <a:rPr lang="en-US" dirty="0">
                <a:sym typeface="Symbol" pitchFamily="-109" charset="2"/>
              </a:rPr>
              <a:t>)  </a:t>
            </a:r>
            <a:r>
              <a:rPr lang="fr-FR" dirty="0">
                <a:sym typeface="Symbol" pitchFamily="-109" charset="2"/>
              </a:rPr>
              <a:t>'</a:t>
            </a:r>
            <a:r>
              <a:rPr lang="en-US" dirty="0">
                <a:sym typeface="Symbol" pitchFamily="-109" charset="2"/>
              </a:rPr>
              <a:t>a</a:t>
            </a:r>
            <a:r>
              <a:rPr lang="fr-FR" dirty="0">
                <a:sym typeface="Symbol" pitchFamily="-109" charset="2"/>
              </a:rPr>
              <a:t>'</a:t>
            </a:r>
            <a:endParaRPr lang="en-US" dirty="0">
              <a:sym typeface="Symbol" pitchFamily="-109"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81000"/>
            <a:ext cx="7772400" cy="685800"/>
          </a:xfrm>
        </p:spPr>
        <p:txBody>
          <a:bodyPr/>
          <a:lstStyle/>
          <a:p>
            <a:pPr eaLnBrk="1" hangingPunct="1"/>
            <a:r>
              <a:rPr lang="en-US" dirty="0">
                <a:ea typeface="ＭＳ Ｐゴシック" pitchFamily="-109" charset="-128"/>
                <a:cs typeface="ＭＳ Ｐゴシック" pitchFamily="-109" charset="-128"/>
              </a:rPr>
              <a:t>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54275" name="Rectangle 3"/>
          <p:cNvSpPr>
            <a:spLocks noGrp="1" noChangeArrowheads="1"/>
          </p:cNvSpPr>
          <p:nvPr>
            <p:ph idx="1"/>
          </p:nvPr>
        </p:nvSpPr>
        <p:spPr>
          <a:xfrm>
            <a:off x="762000" y="1295400"/>
            <a:ext cx="7772400" cy="4572000"/>
          </a:xfrm>
        </p:spPr>
        <p:txBody>
          <a:bodyPr/>
          <a:lstStyle/>
          <a:p>
            <a:pPr eaLnBrk="1" hangingPunct="1"/>
            <a:r>
              <a:rPr lang="en-US" sz="2800" dirty="0">
                <a:ea typeface="ＭＳ Ｐゴシック" pitchFamily="-109" charset="-128"/>
                <a:cs typeface="ＭＳ Ｐゴシック" pitchFamily="-109" charset="-128"/>
              </a:rPr>
              <a:t>Integer</a:t>
            </a:r>
          </a:p>
          <a:p>
            <a:pPr lvl="1" eaLnBrk="1" hangingPunct="1"/>
            <a:r>
              <a:rPr lang="en-US" sz="2400" dirty="0"/>
              <a:t>addition and subtraction: </a:t>
            </a:r>
            <a:r>
              <a:rPr lang="en-US" dirty="0">
                <a:solidFill>
                  <a:srgbClr val="660066"/>
                </a:solidFill>
                <a:latin typeface="Courier New" pitchFamily="-109" charset="0"/>
              </a:rPr>
              <a:t>+, -</a:t>
            </a:r>
          </a:p>
          <a:p>
            <a:pPr lvl="1" eaLnBrk="1" hangingPunct="1"/>
            <a:r>
              <a:rPr lang="en-US" sz="2400" dirty="0"/>
              <a:t>multiplication: </a:t>
            </a:r>
            <a:r>
              <a:rPr lang="en-US" dirty="0">
                <a:solidFill>
                  <a:srgbClr val="660066"/>
                </a:solidFill>
                <a:latin typeface="Courier New" pitchFamily="-109" charset="0"/>
              </a:rPr>
              <a:t>*</a:t>
            </a:r>
          </a:p>
          <a:p>
            <a:pPr lvl="1" eaLnBrk="1" hangingPunct="1"/>
            <a:r>
              <a:rPr lang="en-US" sz="2400" dirty="0"/>
              <a:t>division </a:t>
            </a:r>
          </a:p>
          <a:p>
            <a:pPr lvl="2" eaLnBrk="1" hangingPunct="1"/>
            <a:r>
              <a:rPr lang="en-US" sz="2000" dirty="0">
                <a:ea typeface="ＭＳ Ｐゴシック" pitchFamily="-109" charset="-128"/>
              </a:rPr>
              <a:t>quotient: </a:t>
            </a:r>
            <a:r>
              <a:rPr lang="en-US" sz="2800" dirty="0">
                <a:solidFill>
                  <a:srgbClr val="660066"/>
                </a:solidFill>
                <a:latin typeface="Courier New" pitchFamily="-109" charset="0"/>
                <a:ea typeface="ＭＳ Ｐゴシック" pitchFamily="-109" charset="-128"/>
              </a:rPr>
              <a:t>/</a:t>
            </a:r>
          </a:p>
          <a:p>
            <a:pPr lvl="2" eaLnBrk="1" hangingPunct="1"/>
            <a:r>
              <a:rPr lang="en-US" sz="2000" dirty="0">
                <a:solidFill>
                  <a:srgbClr val="000000"/>
                </a:solidFill>
                <a:latin typeface="+mj-lt"/>
                <a:ea typeface="ＭＳ Ｐゴシック" pitchFamily="-109" charset="-128"/>
              </a:rPr>
              <a:t>integer quotient:</a:t>
            </a:r>
            <a:r>
              <a:rPr lang="en-US" sz="2000" dirty="0">
                <a:solidFill>
                  <a:srgbClr val="660066"/>
                </a:solidFill>
                <a:latin typeface="+mj-lt"/>
                <a:ea typeface="ＭＳ Ｐゴシック" pitchFamily="-109" charset="-128"/>
              </a:rPr>
              <a:t> </a:t>
            </a:r>
            <a:r>
              <a:rPr lang="en-US" sz="2800" dirty="0">
                <a:solidFill>
                  <a:srgbClr val="660066"/>
                </a:solidFill>
                <a:latin typeface="Courier New" pitchFamily="-109" charset="0"/>
                <a:ea typeface="ＭＳ Ｐゴシック" pitchFamily="-109" charset="-128"/>
              </a:rPr>
              <a:t>//</a:t>
            </a:r>
          </a:p>
          <a:p>
            <a:pPr lvl="2" eaLnBrk="1" hangingPunct="1"/>
            <a:r>
              <a:rPr lang="en-US" sz="2000" dirty="0">
                <a:ea typeface="ＭＳ Ｐゴシック" pitchFamily="-109" charset="-128"/>
              </a:rPr>
              <a:t>remainder: </a:t>
            </a:r>
            <a:r>
              <a:rPr lang="en-US" sz="2800" dirty="0">
                <a:solidFill>
                  <a:srgbClr val="660066"/>
                </a:solidFill>
                <a:latin typeface="Courier New"/>
                <a:ea typeface="ＭＳ Ｐゴシック" pitchFamily="-109" charset="-128"/>
                <a:cs typeface="Courier New"/>
              </a:rPr>
              <a:t>%</a:t>
            </a:r>
          </a:p>
          <a:p>
            <a:pPr eaLnBrk="1" hangingPunct="1"/>
            <a:r>
              <a:rPr lang="en-US" sz="2800" dirty="0">
                <a:ea typeface="ＭＳ Ｐゴシック" pitchFamily="-109" charset="-128"/>
                <a:cs typeface="ＭＳ Ｐゴシック" pitchFamily="-109" charset="-128"/>
              </a:rPr>
              <a:t>Floating point</a:t>
            </a:r>
          </a:p>
          <a:p>
            <a:pPr lvl="1" eaLnBrk="1" hangingPunct="1"/>
            <a:r>
              <a:rPr lang="en-US" sz="2400" dirty="0"/>
              <a:t>add, subtract, multiply, divide: </a:t>
            </a:r>
            <a:r>
              <a:rPr lang="en-US" dirty="0">
                <a:solidFill>
                  <a:srgbClr val="660066"/>
                </a:solidFill>
                <a:latin typeface="Courier New" pitchFamily="-109" charset="0"/>
              </a:rPr>
              <a: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275">
                                            <p:txEl>
                                              <p:pRg st="7" end="7"/>
                                            </p:txEl>
                                          </p:spTgt>
                                        </p:tgtEl>
                                        <p:attrNameLst>
                                          <p:attrName>style.visibility</p:attrName>
                                        </p:attrNameLst>
                                      </p:cBhvr>
                                      <p:to>
                                        <p:strVal val="visible"/>
                                      </p:to>
                                    </p:set>
                                    <p:anim calcmode="lin" valueType="num">
                                      <p:cBhvr additive="base">
                                        <p:cTn id="37"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2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4275">
                                            <p:txEl>
                                              <p:pRg st="8" end="8"/>
                                            </p:txEl>
                                          </p:spTgt>
                                        </p:tgtEl>
                                        <p:attrNameLst>
                                          <p:attrName>style.visibility</p:attrName>
                                        </p:attrNameLst>
                                      </p:cBhvr>
                                      <p:to>
                                        <p:strVal val="visible"/>
                                      </p:to>
                                    </p:set>
                                    <p:anim calcmode="lin" valueType="num">
                                      <p:cBhvr additive="base">
                                        <p:cTn id="41"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operators (</a:t>
            </a:r>
            <a:r>
              <a:rPr lang="en-US" dirty="0" err="1">
                <a:solidFill>
                  <a:srgbClr val="FF0000"/>
                </a:solidFill>
              </a:rPr>
              <a:t>tvíundarvirkjar</a:t>
            </a:r>
            <a:r>
              <a:rPr lang="en-US" dirty="0"/>
              <a:t>)</a:t>
            </a:r>
          </a:p>
        </p:txBody>
      </p:sp>
      <p:sp>
        <p:nvSpPr>
          <p:cNvPr id="3" name="Content Placeholder 2"/>
          <p:cNvSpPr>
            <a:spLocks noGrp="1"/>
          </p:cNvSpPr>
          <p:nvPr>
            <p:ph idx="1"/>
          </p:nvPr>
        </p:nvSpPr>
        <p:spPr/>
        <p:txBody>
          <a:bodyPr/>
          <a:lstStyle/>
          <a:p>
            <a:pPr marL="0" indent="0">
              <a:buNone/>
            </a:pPr>
            <a:r>
              <a:rPr lang="en-US" dirty="0"/>
              <a:t>The operators addition(+), subtraction(-) and multiplication(*) work normally:</a:t>
            </a:r>
          </a:p>
          <a:p>
            <a:r>
              <a:rPr lang="en-US" dirty="0" err="1">
                <a:latin typeface="Courier New"/>
                <a:cs typeface="Courier New"/>
              </a:rPr>
              <a:t>a_int</a:t>
            </a:r>
            <a:r>
              <a:rPr lang="en-US" dirty="0">
                <a:latin typeface="Courier New"/>
                <a:cs typeface="Courier New"/>
              </a:rPr>
              <a:t> = 4</a:t>
            </a:r>
          </a:p>
          <a:p>
            <a:r>
              <a:rPr lang="en-US" dirty="0" err="1">
                <a:latin typeface="Courier New"/>
                <a:cs typeface="Courier New"/>
              </a:rPr>
              <a:t>b_int</a:t>
            </a:r>
            <a:r>
              <a:rPr lang="en-US" dirty="0">
                <a:latin typeface="Courier New"/>
                <a:cs typeface="Courier New"/>
              </a:rPr>
              <a:t> = 2</a:t>
            </a:r>
          </a:p>
          <a:p>
            <a:r>
              <a:rPr lang="en-US" dirty="0" err="1">
                <a:latin typeface="Courier New"/>
                <a:cs typeface="Courier New"/>
              </a:rPr>
              <a:t>a_int</a:t>
            </a:r>
            <a:r>
              <a:rPr lang="en-US" dirty="0">
                <a:latin typeface="Courier New"/>
                <a:cs typeface="Courier New"/>
              </a:rPr>
              <a:t> + </a:t>
            </a:r>
            <a:r>
              <a:rPr lang="en-US" dirty="0" err="1">
                <a:latin typeface="Courier New"/>
                <a:cs typeface="Courier New"/>
              </a:rPr>
              <a:t>b_int</a:t>
            </a:r>
            <a:r>
              <a:rPr lang="en-US" dirty="0">
                <a:latin typeface="Courier New"/>
                <a:cs typeface="Courier New"/>
              </a:rPr>
              <a:t>  	</a:t>
            </a:r>
            <a:r>
              <a:rPr lang="en-US" dirty="0">
                <a:latin typeface="Courier New"/>
                <a:cs typeface="Courier New"/>
                <a:sym typeface="Wingdings"/>
              </a:rPr>
              <a:t> </a:t>
            </a:r>
            <a:r>
              <a:rPr lang="en-US" dirty="0">
                <a:cs typeface="Courier New"/>
                <a:sym typeface="Wingdings"/>
              </a:rPr>
              <a:t>yields </a:t>
            </a:r>
            <a:r>
              <a:rPr lang="en-US" dirty="0">
                <a:latin typeface="Courier New"/>
                <a:cs typeface="Courier New"/>
                <a:sym typeface="Wingdings"/>
              </a:rPr>
              <a:t>6</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 </a:t>
            </a:r>
            <a:r>
              <a:rPr lang="en-US" dirty="0">
                <a:latin typeface="Courier New"/>
                <a:cs typeface="Courier New"/>
                <a:sym typeface="Wingdings"/>
              </a:rPr>
              <a:t>2</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a:t>
            </a:r>
            <a:r>
              <a:rPr lang="en-US" dirty="0">
                <a:latin typeface="Courier New"/>
                <a:cs typeface="Courier New"/>
                <a:sym typeface="Wingdings"/>
              </a:rPr>
              <a:t> 8</a:t>
            </a:r>
            <a:endParaRPr lang="en-US" dirty="0">
              <a:latin typeface="Courier New"/>
              <a:cs typeface="Courier New"/>
            </a:endParaRPr>
          </a:p>
        </p:txBody>
      </p:sp>
    </p:spTree>
    <p:extLst>
      <p:ext uri="{BB962C8B-B14F-4D97-AF65-F5344CB8AC3E}">
        <p14:creationId xmlns:p14="http://schemas.microsoft.com/office/powerpoint/2010/main" val="183021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a:ea typeface="ＭＳ Ｐゴシック" pitchFamily="-109" charset="-128"/>
                <a:cs typeface="ＭＳ Ｐゴシック" pitchFamily="-109" charset="-128"/>
              </a:rPr>
              <a:t>Two types of division</a:t>
            </a:r>
          </a:p>
        </p:txBody>
      </p:sp>
      <p:sp>
        <p:nvSpPr>
          <p:cNvPr id="108547" name="Content Placeholder 2"/>
          <p:cNvSpPr>
            <a:spLocks noGrp="1"/>
          </p:cNvSpPr>
          <p:nvPr>
            <p:ph idx="1"/>
          </p:nvPr>
        </p:nvSpPr>
        <p:spPr/>
        <p:txBody>
          <a:bodyPr/>
          <a:lstStyle/>
          <a:p>
            <a:pPr marL="0" indent="0">
              <a:buFont typeface="Wingdings" pitchFamily="-109" charset="2"/>
              <a:buNone/>
            </a:pPr>
            <a:r>
              <a:rPr lang="en-US" dirty="0">
                <a:ea typeface="ＭＳ Ｐゴシック" pitchFamily="-109" charset="-128"/>
                <a:cs typeface="ＭＳ Ｐゴシック" pitchFamily="-109" charset="-128"/>
              </a:rPr>
              <a:t>The standard division operator (/) yields a floating point result no matter the type of its operands:</a:t>
            </a:r>
          </a:p>
          <a:p>
            <a:r>
              <a:rPr lang="en-US" sz="2800" dirty="0">
                <a:latin typeface="Courier New"/>
                <a:ea typeface="ＭＳ Ｐゴシック" pitchFamily="-109" charset="-128"/>
                <a:cs typeface="Courier New"/>
              </a:rPr>
              <a:t>2/3 </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yields </a:t>
            </a:r>
            <a:r>
              <a:rPr lang="en-US" sz="2800" dirty="0">
                <a:latin typeface="Courier New"/>
                <a:ea typeface="ＭＳ Ｐゴシック" pitchFamily="-109" charset="-128"/>
                <a:cs typeface="Courier New"/>
                <a:sym typeface="Wingdings"/>
              </a:rPr>
              <a:t>0.6666666666666666</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yields </a:t>
            </a:r>
            <a:r>
              <a:rPr lang="en-US" sz="2800" dirty="0">
                <a:latin typeface="Courier New"/>
                <a:ea typeface="ＭＳ Ｐゴシック" pitchFamily="-109" charset="-128"/>
                <a:cs typeface="Courier New"/>
                <a:sym typeface="Wingdings"/>
              </a:rPr>
              <a:t>2.0</a:t>
            </a:r>
          </a:p>
          <a:p>
            <a:pPr marL="0" indent="0">
              <a:buNone/>
            </a:pPr>
            <a:r>
              <a:rPr lang="en-US" sz="2800" dirty="0">
                <a:ea typeface="ＭＳ Ｐゴシック" pitchFamily="-109" charset="-128"/>
                <a:cs typeface="ＭＳ Ｐゴシック" pitchFamily="-109" charset="-128"/>
                <a:sym typeface="Wingdings"/>
              </a:rPr>
              <a:t>Integer division (//) yields only the integer part of the divide (its type depends on its operands):</a:t>
            </a:r>
          </a:p>
          <a:p>
            <a:r>
              <a:rPr lang="en-US" sz="2800" dirty="0">
                <a:latin typeface="Courier New"/>
                <a:ea typeface="ＭＳ Ｐゴシック" pitchFamily="-109" charset="-128"/>
                <a:cs typeface="Courier New"/>
              </a:rPr>
              <a:t>2//3</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a:t>
            </a:r>
            <a:r>
              <a:rPr lang="en-US" sz="2800" dirty="0">
                <a:latin typeface="Courier New"/>
                <a:ea typeface="ＭＳ Ｐゴシック" pitchFamily="-109" charset="-128"/>
                <a:cs typeface="Courier New"/>
                <a:sym typeface="Wingdings"/>
              </a:rPr>
              <a:t>0</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a:t>
            </a:r>
            <a:r>
              <a:rPr lang="en-US" sz="2800" dirty="0">
                <a:latin typeface="Courier New"/>
                <a:ea typeface="ＭＳ Ｐゴシック" pitchFamily="-109" charset="-128"/>
                <a:cs typeface="Courier New"/>
                <a:sym typeface="Wingdings"/>
              </a:rPr>
              <a:t>2.0</a:t>
            </a:r>
            <a:endParaRPr lang="en-US" sz="2800" dirty="0">
              <a:latin typeface="Courier New"/>
              <a:ea typeface="ＭＳ Ｐゴシック" pitchFamily="-109" charset="-128"/>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marL="0" indent="0">
              <a:buNone/>
            </a:pPr>
            <a:r>
              <a:rPr lang="en-US" dirty="0"/>
              <a:t>The modulus operator (</a:t>
            </a:r>
            <a:r>
              <a:rPr lang="en-US" dirty="0">
                <a:latin typeface="Courier New"/>
                <a:cs typeface="Courier New"/>
              </a:rPr>
              <a:t>%</a:t>
            </a:r>
            <a:r>
              <a:rPr lang="en-US" dirty="0"/>
              <a:t>) give the integer remainder of division:</a:t>
            </a:r>
          </a:p>
          <a:p>
            <a:r>
              <a:rPr lang="en-US" dirty="0">
                <a:latin typeface="Courier New"/>
                <a:cs typeface="Courier New"/>
              </a:rPr>
              <a:t>5 % 3</a:t>
            </a:r>
            <a:r>
              <a:rPr lang="en-US" dirty="0"/>
              <a:t>		</a:t>
            </a:r>
            <a:r>
              <a:rPr lang="en-US" dirty="0">
                <a:sym typeface="Wingdings"/>
              </a:rPr>
              <a:t> </a:t>
            </a:r>
            <a:r>
              <a:rPr lang="en-US" dirty="0">
                <a:latin typeface="Courier New"/>
                <a:cs typeface="Courier New"/>
                <a:sym typeface="Wingdings"/>
              </a:rPr>
              <a:t>2</a:t>
            </a:r>
          </a:p>
          <a:p>
            <a:r>
              <a:rPr lang="en-US" dirty="0">
                <a:latin typeface="Courier New"/>
                <a:cs typeface="Courier New"/>
                <a:sym typeface="Wingdings"/>
              </a:rPr>
              <a:t>7.0 % 3</a:t>
            </a:r>
            <a:r>
              <a:rPr lang="en-US" dirty="0">
                <a:sym typeface="Wingdings"/>
              </a:rPr>
              <a:t>	 </a:t>
            </a:r>
            <a:r>
              <a:rPr lang="en-US" dirty="0">
                <a:latin typeface="Courier New"/>
                <a:cs typeface="Courier New"/>
                <a:sym typeface="Wingdings"/>
              </a:rPr>
              <a:t>1.0</a:t>
            </a:r>
          </a:p>
          <a:p>
            <a:endParaRPr lang="en-US" dirty="0">
              <a:sym typeface="Wingdings"/>
            </a:endParaRPr>
          </a:p>
          <a:p>
            <a:pPr marL="0" indent="0">
              <a:buNone/>
            </a:pPr>
            <a:r>
              <a:rPr lang="en-US" dirty="0">
                <a:sym typeface="Wingdings"/>
              </a:rPr>
              <a:t>Again, the type of the result depends on the type of the operands.</a:t>
            </a:r>
            <a:endParaRPr lang="en-US" dirty="0"/>
          </a:p>
        </p:txBody>
      </p:sp>
    </p:spTree>
    <p:extLst>
      <p:ext uri="{BB962C8B-B14F-4D97-AF65-F5344CB8AC3E}">
        <p14:creationId xmlns:p14="http://schemas.microsoft.com/office/powerpoint/2010/main" val="1070643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Rectangle 3"/>
          <p:cNvSpPr>
            <a:spLocks noGrp="1" noChangeArrowheads="1"/>
          </p:cNvSpPr>
          <p:nvPr>
            <p:ph idx="1"/>
          </p:nvPr>
        </p:nvSpPr>
        <p:spPr>
          <a:xfrm>
            <a:off x="457200" y="1219200"/>
            <a:ext cx="8229600" cy="4906963"/>
          </a:xfrm>
        </p:spPr>
        <p:txBody>
          <a:bodyPr/>
          <a:lstStyle/>
          <a:p>
            <a:pPr marL="0" indent="0" eaLnBrk="1" hangingPunct="1">
              <a:buNone/>
            </a:pPr>
            <a:r>
              <a:rPr lang="en-US" dirty="0">
                <a:sym typeface="Symbol" pitchFamily="-109" charset="2"/>
              </a:rPr>
              <a:t>What is the difference between </a:t>
            </a:r>
            <a:r>
              <a:rPr lang="en-US" dirty="0">
                <a:latin typeface="Courier New"/>
                <a:cs typeface="Courier New"/>
                <a:sym typeface="Symbol" pitchFamily="-109" charset="2"/>
              </a:rPr>
              <a:t>42</a:t>
            </a:r>
            <a:r>
              <a:rPr lang="en-US" dirty="0">
                <a:sym typeface="Symbol" pitchFamily="-109" charset="2"/>
              </a:rPr>
              <a:t> and </a:t>
            </a:r>
            <a:r>
              <a:rPr lang="en-US" dirty="0">
                <a:latin typeface="Courier New"/>
                <a:cs typeface="Courier New"/>
                <a:sym typeface="Symbol" pitchFamily="-109" charset="2"/>
              </a:rPr>
              <a:t>42.0 </a:t>
            </a:r>
            <a:r>
              <a:rPr lang="en-US" dirty="0">
                <a:latin typeface="+mj-lt"/>
                <a:cs typeface="Courier New"/>
                <a:sym typeface="Symbol" pitchFamily="-109" charset="2"/>
              </a:rPr>
              <a:t>?</a:t>
            </a:r>
          </a:p>
          <a:p>
            <a:r>
              <a:rPr lang="en-US" dirty="0">
                <a:latin typeface="+mj-lt"/>
                <a:cs typeface="Courier New"/>
                <a:sym typeface="Symbol" pitchFamily="-109" charset="2"/>
              </a:rPr>
              <a:t>their types: the first is an integer, the second is a float</a:t>
            </a:r>
          </a:p>
          <a:p>
            <a:pPr marL="0" indent="0">
              <a:buNone/>
            </a:pPr>
            <a:r>
              <a:rPr lang="en-US" dirty="0">
                <a:latin typeface="+mj-lt"/>
                <a:cs typeface="Courier New"/>
                <a:sym typeface="Symbol" pitchFamily="-109" charset="2"/>
              </a:rPr>
              <a:t>What happens when you mix types:</a:t>
            </a:r>
          </a:p>
          <a:p>
            <a:r>
              <a:rPr lang="en-US" dirty="0">
                <a:latin typeface="+mj-lt"/>
                <a:cs typeface="Courier New"/>
                <a:sym typeface="Symbol" pitchFamily="-109" charset="2"/>
              </a:rPr>
              <a:t>done so no information is lost</a:t>
            </a:r>
          </a:p>
          <a:p>
            <a:pPr marL="457200" lvl="1" indent="0">
              <a:buNone/>
            </a:pPr>
            <a:r>
              <a:rPr lang="en-US" dirty="0">
                <a:latin typeface="Courier New"/>
                <a:cs typeface="Courier New"/>
                <a:sym typeface="Symbol" pitchFamily="-109" charset="2"/>
              </a:rPr>
              <a:t>42 * 3 </a:t>
            </a:r>
            <a:r>
              <a:rPr lang="en-US" dirty="0">
                <a:latin typeface="Courier New"/>
                <a:cs typeface="Courier New"/>
                <a:sym typeface="Wingdings"/>
              </a:rPr>
              <a:t> 126</a:t>
            </a:r>
          </a:p>
          <a:p>
            <a:pPr marL="457200" lvl="1" indent="0">
              <a:buNone/>
            </a:pPr>
            <a:r>
              <a:rPr lang="en-US" dirty="0">
                <a:latin typeface="Courier New"/>
                <a:cs typeface="Courier New"/>
                <a:sym typeface="Wingdings"/>
              </a:rPr>
              <a:t>42.0 * 3  126.0</a:t>
            </a:r>
            <a:endParaRPr lang="en-US" dirty="0">
              <a:latin typeface="Courier New"/>
              <a:cs typeface="Courier New"/>
              <a:sym typeface="Symbol" pitchFamily="-109"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0807" b="-10807"/>
          <a:stretch>
            <a:fillRect/>
          </a:stretch>
        </p:blipFill>
        <p:spPr>
          <a:xfrm>
            <a:off x="0" y="685800"/>
            <a:ext cx="8686800" cy="5440363"/>
          </a:xfrm>
        </p:spPr>
      </p:pic>
    </p:spTree>
    <p:extLst>
      <p:ext uri="{BB962C8B-B14F-4D97-AF65-F5344CB8AC3E}">
        <p14:creationId xmlns:p14="http://schemas.microsoft.com/office/powerpoint/2010/main" val="2954045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operations and parentheses</a:t>
            </a:r>
          </a:p>
        </p:txBody>
      </p:sp>
      <p:sp>
        <p:nvSpPr>
          <p:cNvPr id="3" name="Content Placeholder 2"/>
          <p:cNvSpPr>
            <a:spLocks noGrp="1"/>
          </p:cNvSpPr>
          <p:nvPr>
            <p:ph idx="1"/>
          </p:nvPr>
        </p:nvSpPr>
        <p:spPr>
          <a:xfrm>
            <a:off x="228600" y="3962400"/>
            <a:ext cx="8382000" cy="2362200"/>
          </a:xfrm>
        </p:spPr>
        <p:txBody>
          <a:bodyPr/>
          <a:lstStyle/>
          <a:p>
            <a:r>
              <a:rPr lang="en-US" dirty="0"/>
              <a:t>Precedence (</a:t>
            </a:r>
            <a:r>
              <a:rPr lang="en-US" dirty="0" err="1">
                <a:solidFill>
                  <a:srgbClr val="FF0000"/>
                </a:solidFill>
              </a:rPr>
              <a:t>forgangur</a:t>
            </a:r>
            <a:r>
              <a:rPr lang="en-US" dirty="0"/>
              <a:t>) of *,/ over +,- is the same, but there precedents for other operators as well</a:t>
            </a:r>
          </a:p>
          <a:p>
            <a:r>
              <a:rPr lang="en-US" dirty="0">
                <a:solidFill>
                  <a:srgbClr val="000000"/>
                </a:solidFill>
              </a:rPr>
              <a:t>Remember, parentheses always takes precedence</a:t>
            </a:r>
            <a:r>
              <a:rPr lang="en-US" dirty="0"/>
              <a:t> </a:t>
            </a:r>
          </a:p>
        </p:txBody>
      </p:sp>
      <p:pic>
        <p:nvPicPr>
          <p:cNvPr id="4" name="Picture 3"/>
          <p:cNvPicPr>
            <a:picLocks noChangeAspect="1"/>
          </p:cNvPicPr>
          <p:nvPr/>
        </p:nvPicPr>
        <p:blipFill>
          <a:blip r:embed="rId2"/>
          <a:stretch>
            <a:fillRect/>
          </a:stretch>
        </p:blipFill>
        <p:spPr>
          <a:xfrm>
            <a:off x="304800" y="1600200"/>
            <a:ext cx="8264046" cy="2209800"/>
          </a:xfrm>
          <a:prstGeom prst="rect">
            <a:avLst/>
          </a:prstGeom>
        </p:spPr>
      </p:pic>
    </p:spTree>
    <p:extLst>
      <p:ext uri="{BB962C8B-B14F-4D97-AF65-F5344CB8AC3E}">
        <p14:creationId xmlns:p14="http://schemas.microsoft.com/office/powerpoint/2010/main" val="3511661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assignment</a:t>
            </a:r>
          </a:p>
        </p:txBody>
      </p:sp>
      <p:sp>
        <p:nvSpPr>
          <p:cNvPr id="3" name="Content Placeholder 2"/>
          <p:cNvSpPr>
            <a:spLocks noGrp="1"/>
          </p:cNvSpPr>
          <p:nvPr>
            <p:ph idx="1"/>
          </p:nvPr>
        </p:nvSpPr>
        <p:spPr/>
        <p:txBody>
          <a:bodyPr/>
          <a:lstStyle/>
          <a:p>
            <a:pPr marL="0" indent="0">
              <a:buNone/>
            </a:pPr>
            <a:r>
              <a:rPr lang="en-US" dirty="0"/>
              <a:t>Shortcuts can be distracting, but one that is often used is augmented assignment:</a:t>
            </a:r>
          </a:p>
          <a:p>
            <a:r>
              <a:rPr lang="en-US" dirty="0"/>
              <a:t>combines an operation and reassignment to the same variable</a:t>
            </a:r>
          </a:p>
          <a:p>
            <a:r>
              <a:rPr lang="en-US" dirty="0"/>
              <a:t>useful for increment/decrement</a:t>
            </a:r>
          </a:p>
        </p:txBody>
      </p:sp>
      <p:pic>
        <p:nvPicPr>
          <p:cNvPr id="4" name="Picture 3"/>
          <p:cNvPicPr>
            <a:picLocks noChangeAspect="1"/>
          </p:cNvPicPr>
          <p:nvPr/>
        </p:nvPicPr>
        <p:blipFill>
          <a:blip r:embed="rId2"/>
          <a:stretch>
            <a:fillRect/>
          </a:stretch>
        </p:blipFill>
        <p:spPr>
          <a:xfrm>
            <a:off x="2438400" y="4343400"/>
            <a:ext cx="5560142" cy="1981200"/>
          </a:xfrm>
          <a:prstGeom prst="rect">
            <a:avLst/>
          </a:prstGeom>
        </p:spPr>
      </p:pic>
    </p:spTree>
    <p:extLst>
      <p:ext uri="{BB962C8B-B14F-4D97-AF65-F5344CB8AC3E}">
        <p14:creationId xmlns:p14="http://schemas.microsoft.com/office/powerpoint/2010/main" val="3119036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marL="0" indent="0">
              <a:buNone/>
            </a:pPr>
            <a:r>
              <a:rPr lang="en-US" dirty="0"/>
              <a:t>Modules are files that can be imported into your Python program.</a:t>
            </a:r>
          </a:p>
          <a:p>
            <a:r>
              <a:rPr lang="en-US" dirty="0"/>
              <a:t>use other, well proven code with yours</a:t>
            </a:r>
          </a:p>
          <a:p>
            <a:pPr marL="0" indent="0">
              <a:buNone/>
            </a:pPr>
            <a:r>
              <a:rPr lang="en-US" dirty="0"/>
              <a:t>Example is the math module</a:t>
            </a:r>
          </a:p>
          <a:p>
            <a:r>
              <a:rPr lang="en-US" dirty="0"/>
              <a:t>we </a:t>
            </a:r>
            <a:r>
              <a:rPr lang="en-US" dirty="0">
                <a:latin typeface="Courier New"/>
                <a:cs typeface="Courier New"/>
              </a:rPr>
              <a:t>import</a:t>
            </a:r>
            <a:r>
              <a:rPr lang="en-US" dirty="0"/>
              <a:t> a module to use its contents</a:t>
            </a:r>
          </a:p>
          <a:p>
            <a:r>
              <a:rPr lang="en-US" dirty="0"/>
              <a:t>we use the name of the module as part of the content we imported</a:t>
            </a:r>
          </a:p>
        </p:txBody>
      </p:sp>
    </p:spTree>
    <p:extLst>
      <p:ext uri="{BB962C8B-B14F-4D97-AF65-F5344CB8AC3E}">
        <p14:creationId xmlns:p14="http://schemas.microsoft.com/office/powerpoint/2010/main" val="337159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prstGeom prst="rect">
            <a:avLst/>
          </a:prstGeom>
        </p:spPr>
        <p:txBody>
          <a:bodyPr/>
          <a:lstStyle/>
          <a:p>
            <a:pPr eaLnBrk="1" hangingPunct="1">
              <a:buFont typeface="Wingdings" pitchFamily="-109" charset="2"/>
              <a:buNone/>
            </a:pPr>
            <a:endParaRPr lang="en-US" dirty="0">
              <a:ea typeface="ＭＳ Ｐゴシック" pitchFamily="-109" charset="-128"/>
              <a:cs typeface="ＭＳ Ｐゴシック" pitchFamily="-109" charset="-128"/>
            </a:endParaRPr>
          </a:p>
          <a:p>
            <a:pPr eaLnBrk="1" hangingPunct="1">
              <a:buFont typeface="Wingdings" pitchFamily="-109" charset="2"/>
              <a:buNone/>
            </a:pPr>
            <a:endParaRPr lang="en-US" dirty="0">
              <a:ea typeface="ＭＳ Ｐゴシック" pitchFamily="-109" charset="-128"/>
              <a:cs typeface="ＭＳ Ｐゴシック" pitchFamily="-109" charset="-128"/>
            </a:endParaRPr>
          </a:p>
        </p:txBody>
      </p:sp>
      <p:sp>
        <p:nvSpPr>
          <p:cNvPr id="36866" name="Rectangle 2"/>
          <p:cNvSpPr>
            <a:spLocks noGrp="1" noChangeArrowheads="1"/>
          </p:cNvSpPr>
          <p:nvPr>
            <p:ph type="ctrTitle" idx="4294967295"/>
          </p:nvPr>
        </p:nvSpPr>
        <p:spPr>
          <a:xfrm>
            <a:off x="1752600" y="1143000"/>
            <a:ext cx="5562600" cy="1143000"/>
          </a:xfrm>
          <a:prstGeom prst="rect">
            <a:avLst/>
          </a:prstGeom>
        </p:spPr>
        <p:txBody>
          <a:bodyPr>
            <a:normAutofit fontScale="90000"/>
          </a:bodyPr>
          <a:lstStyle/>
          <a:p>
            <a:pPr eaLnBrk="1" hangingPunct="1"/>
            <a:r>
              <a:rPr lang="en-US" dirty="0">
                <a:ea typeface="ＭＳ Ｐゴシック" pitchFamily="-109" charset="-128"/>
                <a:cs typeface="ＭＳ Ｐゴシック" pitchFamily="-109" charset="-128"/>
              </a:rPr>
              <a:t>Your First Program</a:t>
            </a:r>
            <a:br>
              <a:rPr lang="en-US" dirty="0">
                <a:ea typeface="ＭＳ Ｐゴシック" pitchFamily="-109" charset="-128"/>
                <a:cs typeface="ＭＳ Ｐゴシック" pitchFamily="-109" charset="-128"/>
              </a:rPr>
            </a:br>
            <a:r>
              <a:rPr lang="en-US" dirty="0" err="1">
                <a:ea typeface="ＭＳ Ｐゴシック" pitchFamily="-109" charset="-128"/>
                <a:cs typeface="ＭＳ Ｐゴシック" pitchFamily="-109" charset="-128"/>
              </a:rPr>
              <a:t>QuickStart</a:t>
            </a:r>
            <a:r>
              <a:rPr lang="en-US" dirty="0">
                <a:ea typeface="ＭＳ Ｐゴシック" pitchFamily="-109" charset="-128"/>
                <a:cs typeface="ＭＳ Ｐゴシック" pitchFamily="-109" charset="-128"/>
              </a:rPr>
              <a:t> 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module</a:t>
            </a:r>
          </a:p>
        </p:txBody>
      </p:sp>
      <p:sp>
        <p:nvSpPr>
          <p:cNvPr id="3" name="Content Placeholder 2"/>
          <p:cNvSpPr>
            <a:spLocks noGrp="1"/>
          </p:cNvSpPr>
          <p:nvPr>
            <p:ph idx="1"/>
          </p:nvPr>
        </p:nvSpPr>
        <p:spPr>
          <a:xfrm>
            <a:off x="457200" y="1600200"/>
            <a:ext cx="8610600" cy="4525963"/>
          </a:xfrm>
        </p:spPr>
        <p:txBody>
          <a:bodyPr/>
          <a:lstStyle/>
          <a:p>
            <a:pPr marL="0" indent="0">
              <a:buNone/>
            </a:pPr>
            <a:r>
              <a:rPr lang="en-US" sz="2400" dirty="0">
                <a:latin typeface="Courier New"/>
                <a:cs typeface="Courier New"/>
              </a:rPr>
              <a:t>import math</a:t>
            </a:r>
          </a:p>
          <a:p>
            <a:pPr marL="0" indent="0">
              <a:buNone/>
            </a:pPr>
            <a:r>
              <a:rPr lang="en-US" sz="2400" dirty="0">
                <a:latin typeface="Courier New"/>
                <a:cs typeface="Courier New"/>
              </a:rPr>
              <a:t>print(</a:t>
            </a:r>
            <a:r>
              <a:rPr lang="en-US" sz="2400" dirty="0" err="1">
                <a:latin typeface="Courier New"/>
                <a:cs typeface="Courier New"/>
              </a:rPr>
              <a:t>math.pi</a:t>
            </a:r>
            <a:r>
              <a:rPr lang="en-US" sz="2400" dirty="0">
                <a:latin typeface="Courier New"/>
                <a:cs typeface="Courier New"/>
              </a:rPr>
              <a:t>)		# constant in math module</a:t>
            </a:r>
          </a:p>
          <a:p>
            <a:pPr marL="0" indent="0">
              <a:buNone/>
            </a:pPr>
            <a:r>
              <a:rPr lang="en-US" sz="2400" dirty="0">
                <a:latin typeface="Courier New"/>
                <a:cs typeface="Courier New"/>
              </a:rPr>
              <a:t>print(</a:t>
            </a:r>
            <a:r>
              <a:rPr lang="en-US" sz="2400" dirty="0" err="1">
                <a:latin typeface="Courier New"/>
                <a:cs typeface="Courier New"/>
              </a:rPr>
              <a:t>math.sin</a:t>
            </a:r>
            <a:r>
              <a:rPr lang="en-US" sz="2400" dirty="0">
                <a:latin typeface="Courier New"/>
                <a:cs typeface="Courier New"/>
              </a:rPr>
              <a:t>(1.0))# a function in math</a:t>
            </a:r>
          </a:p>
          <a:p>
            <a:pPr marL="0" indent="0">
              <a:buNone/>
            </a:pPr>
            <a:r>
              <a:rPr lang="en-US" sz="2400" dirty="0">
                <a:latin typeface="Courier New"/>
                <a:cs typeface="Courier New"/>
              </a:rPr>
              <a:t>help(</a:t>
            </a:r>
            <a:r>
              <a:rPr lang="en-US" sz="2400" dirty="0" err="1">
                <a:latin typeface="Courier New"/>
                <a:cs typeface="Courier New"/>
              </a:rPr>
              <a:t>math.pow</a:t>
            </a:r>
            <a:r>
              <a:rPr lang="en-US" sz="2400" dirty="0">
                <a:latin typeface="Courier New"/>
                <a:cs typeface="Courier New"/>
              </a:rPr>
              <a:t>)		# help info on </a:t>
            </a:r>
            <a:r>
              <a:rPr lang="en-US" sz="2400" dirty="0" err="1">
                <a:latin typeface="Courier New"/>
                <a:cs typeface="Courier New"/>
              </a:rPr>
              <a:t>pow</a:t>
            </a:r>
            <a:endParaRPr lang="en-US" sz="2400" dirty="0">
              <a:latin typeface="Courier New"/>
              <a:cs typeface="Courier New"/>
            </a:endParaRPr>
          </a:p>
        </p:txBody>
      </p:sp>
    </p:spTree>
    <p:extLst>
      <p:ext uri="{BB962C8B-B14F-4D97-AF65-F5344CB8AC3E}">
        <p14:creationId xmlns:p14="http://schemas.microsoft.com/office/powerpoint/2010/main" val="1680115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dirty="0">
                <a:ea typeface="ＭＳ Ｐゴシック" pitchFamily="-109" charset="-128"/>
                <a:cs typeface="ＭＳ Ｐゴシック" pitchFamily="-109" charset="-128"/>
              </a:rPr>
              <a:t>Developing an Algorithm</a:t>
            </a:r>
          </a:p>
        </p:txBody>
      </p:sp>
      <p:sp>
        <p:nvSpPr>
          <p:cNvPr id="116739" name="Rectangle 3"/>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 Algorithm (</a:t>
            </a:r>
            <a:r>
              <a:rPr lang="en-US" dirty="0" err="1">
                <a:solidFill>
                  <a:srgbClr val="FF0000"/>
                </a:solidFill>
              </a:rPr>
              <a:t>algrím</a:t>
            </a:r>
            <a:r>
              <a:rPr lang="en-US" dirty="0"/>
              <a:t>)</a:t>
            </a:r>
          </a:p>
        </p:txBody>
      </p:sp>
      <p:sp>
        <p:nvSpPr>
          <p:cNvPr id="3" name="Content Placeholder 2"/>
          <p:cNvSpPr>
            <a:spLocks noGrp="1"/>
          </p:cNvSpPr>
          <p:nvPr>
            <p:ph idx="1"/>
          </p:nvPr>
        </p:nvSpPr>
        <p:spPr/>
        <p:txBody>
          <a:bodyPr/>
          <a:lstStyle/>
          <a:p>
            <a:pPr>
              <a:buNone/>
            </a:pPr>
            <a:r>
              <a:rPr lang="en-US" dirty="0"/>
              <a:t>How do we solve the following?</a:t>
            </a:r>
          </a:p>
          <a:p>
            <a:r>
              <a:rPr lang="en-US" dirty="0"/>
              <a:t>If one inch of rain falls on an acre of land, how many gallons of water have accumulated on that acre?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marL="0" indent="0">
              <a:buNone/>
            </a:pPr>
            <a:r>
              <a:rPr lang="en-US" i="1" dirty="0"/>
              <a:t>A method – a sequence of steps – that describes how to solve a problem of class of problems</a:t>
            </a:r>
          </a:p>
          <a:p>
            <a:pPr marL="0" indent="0">
              <a:buNone/>
            </a:pPr>
            <a:endParaRPr lang="en-US" dirty="0"/>
          </a:p>
        </p:txBody>
      </p:sp>
    </p:spTree>
    <p:extLst>
      <p:ext uri="{BB962C8B-B14F-4D97-AF65-F5344CB8AC3E}">
        <p14:creationId xmlns:p14="http://schemas.microsoft.com/office/powerpoint/2010/main" val="2140712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a:t>
            </a:r>
          </a:p>
        </p:txBody>
      </p:sp>
      <p:sp>
        <p:nvSpPr>
          <p:cNvPr id="3" name="Content Placeholder 2"/>
          <p:cNvSpPr>
            <a:spLocks noGrp="1"/>
          </p:cNvSpPr>
          <p:nvPr>
            <p:ph idx="1"/>
          </p:nvPr>
        </p:nvSpPr>
        <p:spPr/>
        <p:txBody>
          <a:bodyPr/>
          <a:lstStyle/>
          <a:p>
            <a:pPr marL="0" indent="0">
              <a:buNone/>
            </a:pPr>
            <a:r>
              <a:rPr lang="en-US" dirty="0"/>
              <a:t>Test your code, often and thoroughly!</a:t>
            </a:r>
          </a:p>
          <a:p>
            <a:pPr marL="0" indent="0">
              <a:buNone/>
            </a:pPr>
            <a:endParaRPr lang="en-US" dirty="0"/>
          </a:p>
          <a:p>
            <a:pPr marL="0" indent="0">
              <a:buNone/>
            </a:pPr>
            <a:r>
              <a:rPr lang="en-US" dirty="0"/>
              <a:t>One thing we learn in writing our code is that we must test it, especially against a number of conditions, to assure ourselves that it works</a:t>
            </a:r>
          </a:p>
          <a:p>
            <a:r>
              <a:rPr lang="en-US" dirty="0"/>
              <a:t>it turns out that testing is very hard and "correct" is a difficult thing to establish!</a:t>
            </a:r>
          </a:p>
        </p:txBody>
      </p:sp>
    </p:spTree>
    <p:extLst>
      <p:ext uri="{BB962C8B-B14F-4D97-AF65-F5344CB8AC3E}">
        <p14:creationId xmlns:p14="http://schemas.microsoft.com/office/powerpoint/2010/main" val="2533075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1.2-1.3</a:t>
            </a:r>
          </a:p>
        </p:txBody>
      </p:sp>
    </p:spTree>
    <p:extLst>
      <p:ext uri="{BB962C8B-B14F-4D97-AF65-F5344CB8AC3E}">
        <p14:creationId xmlns:p14="http://schemas.microsoft.com/office/powerpoint/2010/main" val="2440221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04800"/>
            <a:ext cx="8991600" cy="5821363"/>
          </a:xfrm>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1749" y="838200"/>
            <a:ext cx="8834051" cy="1752600"/>
          </a:xfrm>
          <a:prstGeom prst="rect">
            <a:avLst/>
          </a:prstGeom>
        </p:spPr>
      </p:pic>
      <p:pic>
        <p:nvPicPr>
          <p:cNvPr id="6" name="Picture 5"/>
          <p:cNvPicPr>
            <a:picLocks noChangeAspect="1"/>
          </p:cNvPicPr>
          <p:nvPr/>
        </p:nvPicPr>
        <p:blipFill>
          <a:blip r:embed="rId3"/>
          <a:stretch>
            <a:fillRect/>
          </a:stretch>
        </p:blipFill>
        <p:spPr>
          <a:xfrm>
            <a:off x="3175" y="3581400"/>
            <a:ext cx="8927432" cy="1828800"/>
          </a:xfrm>
          <a:prstGeom prst="rect">
            <a:avLst/>
          </a:prstGeom>
        </p:spPr>
      </p:pic>
    </p:spTree>
    <p:extLst>
      <p:ext uri="{BB962C8B-B14F-4D97-AF65-F5344CB8AC3E}">
        <p14:creationId xmlns:p14="http://schemas.microsoft.com/office/powerpoint/2010/main" val="130566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a:t>
            </a:r>
          </a:p>
        </p:txBody>
      </p:sp>
      <p:sp>
        <p:nvSpPr>
          <p:cNvPr id="3" name="Content Placeholder 2"/>
          <p:cNvSpPr>
            <a:spLocks noGrp="1"/>
          </p:cNvSpPr>
          <p:nvPr>
            <p:ph idx="1"/>
          </p:nvPr>
        </p:nvSpPr>
        <p:spPr/>
        <p:txBody>
          <a:bodyPr/>
          <a:lstStyle/>
          <a:p>
            <a:pPr marL="514350" indent="-514350">
              <a:buFont typeface="+mj-lt"/>
              <a:buAutoNum type="arabicPeriod"/>
            </a:pPr>
            <a:r>
              <a:rPr lang="en-US" sz="2800" dirty="0"/>
              <a:t>Think before you program</a:t>
            </a:r>
          </a:p>
          <a:p>
            <a:pPr marL="514350" indent="-514350">
              <a:buFont typeface="+mj-lt"/>
              <a:buAutoNum type="arabicPeriod"/>
            </a:pPr>
            <a:r>
              <a:rPr lang="en-US" sz="2800" dirty="0"/>
              <a:t>A program is a human-readable essay on problem solving that also happens </a:t>
            </a:r>
            <a:r>
              <a:rPr lang="en-US" sz="2800" dirty="0" err="1"/>
              <a:t>ot</a:t>
            </a:r>
            <a:r>
              <a:rPr lang="en-US" sz="2800" dirty="0"/>
              <a:t> execute on a computer.</a:t>
            </a:r>
          </a:p>
          <a:p>
            <a:pPr marL="514350" indent="-514350">
              <a:buFont typeface="+mj-lt"/>
              <a:buAutoNum type="arabicPeriod"/>
            </a:pPr>
            <a:r>
              <a:rPr lang="en-US" sz="2800" dirty="0"/>
              <a:t>The best way to improve your programming and problem solving skills is to practice. </a:t>
            </a:r>
          </a:p>
          <a:p>
            <a:pPr marL="514350" indent="-514350">
              <a:buFont typeface="+mj-lt"/>
              <a:buAutoNum type="arabicPeriod"/>
            </a:pPr>
            <a:r>
              <a:rPr lang="en-US" sz="2800" dirty="0"/>
              <a:t>A foolish consistency is the hobgoblin of little minds</a:t>
            </a:r>
          </a:p>
          <a:p>
            <a:pPr marL="514350" indent="-514350">
              <a:buFont typeface="+mj-lt"/>
              <a:buAutoNum type="arabicPeriod"/>
            </a:pPr>
            <a:r>
              <a:rPr lang="en-US" sz="2800" dirty="0"/>
              <a:t>Test your code, often and thoroughly!</a:t>
            </a:r>
          </a:p>
          <a:p>
            <a:pPr marL="0" indent="0">
              <a:buNone/>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958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00" y="1143000"/>
            <a:ext cx="9118600" cy="4280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Getting input</a:t>
            </a:r>
          </a:p>
        </p:txBody>
      </p:sp>
      <p:sp>
        <p:nvSpPr>
          <p:cNvPr id="40963" name="Rectangle 3"/>
          <p:cNvSpPr>
            <a:spLocks noGrp="1" noChangeArrowheads="1"/>
          </p:cNvSpPr>
          <p:nvPr>
            <p:ph idx="1"/>
          </p:nvPr>
        </p:nvSpPr>
        <p:spPr>
          <a:xfrm>
            <a:off x="457200" y="1447800"/>
            <a:ext cx="8229600" cy="4419600"/>
          </a:xfrm>
        </p:spPr>
        <p:txBody>
          <a:bodyPr/>
          <a:lstStyle/>
          <a:p>
            <a:pPr marL="509588" indent="-509588" eaLnBrk="1" hangingPunct="1">
              <a:lnSpc>
                <a:spcPct val="90000"/>
              </a:lnSpc>
              <a:buFont typeface="Wingdings" pitchFamily="-109" charset="2"/>
              <a:buNone/>
            </a:pPr>
            <a:r>
              <a:rPr lang="en-US" dirty="0">
                <a:ea typeface="ＭＳ Ｐゴシック" pitchFamily="-109" charset="-128"/>
                <a:cs typeface="ＭＳ Ｐゴシック" pitchFamily="-109" charset="-128"/>
              </a:rPr>
              <a:t>The function:</a:t>
            </a:r>
          </a:p>
          <a:p>
            <a:pPr marL="509588" indent="-509588" eaLnBrk="1" hangingPunct="1">
              <a:lnSpc>
                <a:spcPct val="90000"/>
              </a:lnSpc>
              <a:buFont typeface="Wingdings" pitchFamily="-109" charset="2"/>
              <a:buNone/>
            </a:pPr>
            <a:r>
              <a:rPr lang="en-US" dirty="0">
                <a:latin typeface="Courier New" pitchFamily="-109" charset="0"/>
                <a:ea typeface="Courier New" pitchFamily="-109" charset="0"/>
                <a:cs typeface="Courier New" pitchFamily="-109" charset="0"/>
              </a:rPr>
              <a:t>input(“Give me a value”)</a:t>
            </a:r>
          </a:p>
          <a:p>
            <a:pPr marL="509588" indent="-509588" eaLnBrk="1" hangingPunct="1">
              <a:lnSpc>
                <a:spcPct val="90000"/>
              </a:lnSpc>
            </a:pPr>
            <a:r>
              <a:rPr lang="en-US" dirty="0">
                <a:ea typeface="ＭＳ Ｐゴシック" pitchFamily="-109" charset="-128"/>
                <a:cs typeface="ＭＳ Ｐゴシック" pitchFamily="-109" charset="-128"/>
              </a:rPr>
              <a:t>prints “Give me a value” on the python screen and waits till the user types something (anything), ending with Enter</a:t>
            </a:r>
          </a:p>
          <a:p>
            <a:pPr marL="509588" indent="-509588" eaLnBrk="1" hangingPunct="1">
              <a:lnSpc>
                <a:spcPct val="90000"/>
              </a:lnSpc>
            </a:pPr>
            <a:r>
              <a:rPr lang="en-US" dirty="0">
                <a:ea typeface="ＭＳ Ｐゴシック" pitchFamily="-109" charset="-128"/>
                <a:cs typeface="ＭＳ Ｐゴシック" pitchFamily="-109" charset="-128"/>
              </a:rPr>
              <a:t>Warning, it returns a string (sequence of characters), no matter what is given, even a number (</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1</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 is not the same as 1, different types)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import of math</a:t>
            </a:r>
          </a:p>
        </p:txBody>
      </p:sp>
      <p:sp>
        <p:nvSpPr>
          <p:cNvPr id="78851"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a:ea typeface="ＭＳ Ｐゴシック" pitchFamily="-109" charset="-128"/>
                <a:cs typeface="ＭＳ Ｐゴシック" pitchFamily="-109" charset="-128"/>
              </a:rPr>
              <a:t>One thing we did was to import the math module with </a:t>
            </a:r>
            <a:r>
              <a:rPr lang="en-US">
                <a:latin typeface="Courier New" pitchFamily="-109" charset="0"/>
                <a:ea typeface="Courier New" pitchFamily="-109" charset="0"/>
                <a:cs typeface="Courier New" pitchFamily="-109" charset="0"/>
              </a:rPr>
              <a:t>import math</a:t>
            </a:r>
          </a:p>
          <a:p>
            <a:pPr eaLnBrk="1" hangingPunct="1">
              <a:lnSpc>
                <a:spcPct val="90000"/>
              </a:lnSpc>
            </a:pPr>
            <a:r>
              <a:rPr lang="en-US">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a:ea typeface="ＭＳ Ｐゴシック" pitchFamily="-109" charset="-128"/>
                <a:cs typeface="ＭＳ Ｐゴシック" pitchFamily="-109" charset="-128"/>
              </a:rPr>
              <a:t>We precede all operations of math with </a:t>
            </a:r>
            <a:r>
              <a:rPr lang="en-US">
                <a:latin typeface="Courier New" pitchFamily="-109" charset="0"/>
                <a:ea typeface="Courier New" pitchFamily="-109" charset="0"/>
                <a:cs typeface="Courier New" pitchFamily="-109" charset="0"/>
              </a:rPr>
              <a:t>math.xxx</a:t>
            </a:r>
          </a:p>
          <a:p>
            <a:pPr eaLnBrk="1" hangingPunct="1">
              <a:lnSpc>
                <a:spcPct val="90000"/>
              </a:lnSpc>
            </a:pPr>
            <a:r>
              <a:rPr lang="en-US">
                <a:latin typeface="Courier New" pitchFamily="-109" charset="0"/>
                <a:ea typeface="Courier New" pitchFamily="-109" charset="0"/>
                <a:cs typeface="Courier New" pitchFamily="-109" charset="0"/>
              </a:rPr>
              <a:t>math.pi</a:t>
            </a:r>
            <a:r>
              <a:rPr lang="en-US">
                <a:ea typeface="ＭＳ Ｐゴシック" pitchFamily="-109" charset="-128"/>
                <a:cs typeface="ＭＳ Ｐゴシック" pitchFamily="-109" charset="-128"/>
              </a:rPr>
              <a:t>, for example, is pi. </a:t>
            </a:r>
            <a:r>
              <a:rPr lang="en-US">
                <a:latin typeface="Courier New" pitchFamily="-109" charset="0"/>
                <a:ea typeface="Courier New" pitchFamily="-109" charset="0"/>
                <a:cs typeface="Courier New" pitchFamily="-109" charset="0"/>
              </a:rPr>
              <a:t>math.pow(x,y)</a:t>
            </a:r>
            <a:r>
              <a:rPr lang="en-US">
                <a:ea typeface="ＭＳ Ｐゴシック" pitchFamily="-109" charset="-128"/>
                <a:cs typeface="ＭＳ Ｐゴシック" pitchFamily="-109" charset="-128"/>
              </a:rPr>
              <a:t> raises x to the y</a:t>
            </a:r>
            <a:r>
              <a:rPr lang="en-US" baseline="30000">
                <a:ea typeface="ＭＳ Ｐゴシック" pitchFamily="-109" charset="-128"/>
                <a:cs typeface="ＭＳ Ｐゴシック" pitchFamily="-109" charset="-128"/>
              </a:rPr>
              <a:t>th</a:t>
            </a:r>
            <a:r>
              <a:rPr lang="en-US">
                <a:ea typeface="ＭＳ Ｐゴシック" pitchFamily="-109" charset="-128"/>
                <a:cs typeface="ＭＳ Ｐゴシック" pitchFamily="-109" charset="-128"/>
              </a:rPr>
              <a:t> power.</a:t>
            </a:r>
          </a:p>
          <a:p>
            <a:pPr eaLnBrk="1" hangingPunct="1">
              <a:lnSpc>
                <a:spcPct val="90000"/>
              </a:lnSpc>
            </a:pPr>
            <a:endParaRPr lang="en-US">
              <a:ea typeface="ＭＳ Ｐゴシック" pitchFamily="-109" charset="-128"/>
              <a:cs typeface="ＭＳ Ｐゴシック" pitchFamily="-109" charset="-128"/>
            </a:endParaRP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984</TotalTime>
  <Words>2743</Words>
  <Application>Microsoft Office PowerPoint</Application>
  <PresentationFormat>On-screen Show (4:3)</PresentationFormat>
  <Paragraphs>417</Paragraphs>
  <Slides>67</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ＭＳ Ｐゴシック</vt:lpstr>
      <vt:lpstr>Arial</vt:lpstr>
      <vt:lpstr>Bernard MT Condensed</vt:lpstr>
      <vt:lpstr>Calibri</vt:lpstr>
      <vt:lpstr>Courier New</vt:lpstr>
      <vt:lpstr>Monaco</vt:lpstr>
      <vt:lpstr>Rosewood Std Regular</vt:lpstr>
      <vt:lpstr>Symbol</vt:lpstr>
      <vt:lpstr>Times New Roman</vt:lpstr>
      <vt:lpstr>Wingdings</vt:lpstr>
      <vt:lpstr>template</vt:lpstr>
      <vt:lpstr>PowerPoint Presentation</vt:lpstr>
      <vt:lpstr>The Three Rules</vt:lpstr>
      <vt:lpstr>What is a Computer Program?</vt:lpstr>
      <vt:lpstr>Program (forrit)</vt:lpstr>
      <vt:lpstr>Interpreted</vt:lpstr>
      <vt:lpstr>Your First Program QuickStart 1</vt:lpstr>
      <vt:lpstr>PowerPoint Presentation</vt:lpstr>
      <vt:lpstr>Getting input</vt:lpstr>
      <vt:lpstr>import of math</vt:lpstr>
      <vt:lpstr>Assignment (gildisveiting)</vt:lpstr>
      <vt:lpstr>Conversion (umbreyting/umskráning)</vt:lpstr>
      <vt:lpstr>Printing output</vt:lpstr>
      <vt:lpstr>At the core of any language</vt:lpstr>
      <vt:lpstr>Save as a “module”</vt:lpstr>
      <vt:lpstr>Errors (villur)</vt:lpstr>
      <vt:lpstr>Common Error</vt:lpstr>
      <vt:lpstr>Syntax (málskipan)</vt:lpstr>
      <vt:lpstr>Modules</vt:lpstr>
      <vt:lpstr>Statements (setningar)</vt:lpstr>
      <vt:lpstr>Expressions (segðir)</vt:lpstr>
      <vt:lpstr>side effects and returns</vt:lpstr>
      <vt:lpstr>Whitespace (hvít bil)</vt:lpstr>
      <vt:lpstr>continuation</vt:lpstr>
      <vt:lpstr>also, tabbing is special</vt:lpstr>
      <vt:lpstr>Python comments (athugasemdir)</vt:lpstr>
      <vt:lpstr>Code as essay, an aside</vt:lpstr>
      <vt:lpstr>Knuth, Literate Programming (84)</vt:lpstr>
      <vt:lpstr>Some of the details</vt:lpstr>
      <vt:lpstr>Python Tokens (tókar)</vt:lpstr>
      <vt:lpstr>Python Operators (virkjar)</vt:lpstr>
      <vt:lpstr>Python Punctuators</vt:lpstr>
      <vt:lpstr>Literals (lesgildi)</vt:lpstr>
      <vt:lpstr>Python name conventions</vt:lpstr>
      <vt:lpstr>Naming conventions</vt:lpstr>
      <vt:lpstr>Rule 4</vt:lpstr>
      <vt:lpstr>Variable (breyta)</vt:lpstr>
      <vt:lpstr>Variable Objects</vt:lpstr>
      <vt:lpstr>Namespace (nafnasvið)</vt:lpstr>
      <vt:lpstr>PowerPoint Presentation</vt:lpstr>
      <vt:lpstr>When = doesn't mean equal</vt:lpstr>
      <vt:lpstr>= is assignment</vt:lpstr>
      <vt:lpstr>More Assignment</vt:lpstr>
      <vt:lpstr>PowerPoint Presentation</vt:lpstr>
      <vt:lpstr>variables and types (tög)</vt:lpstr>
      <vt:lpstr>What can go on the lhs</vt:lpstr>
      <vt:lpstr>Python “types”</vt:lpstr>
      <vt:lpstr>What is a type</vt:lpstr>
      <vt:lpstr>Fundamental Types</vt:lpstr>
      <vt:lpstr>Converting types</vt:lpstr>
      <vt:lpstr>Type conversion (tagbreyting)</vt:lpstr>
      <vt:lpstr>Operators (virkjar)</vt:lpstr>
      <vt:lpstr>Binary operators (tvíundarvirkjar)</vt:lpstr>
      <vt:lpstr>Two types of division</vt:lpstr>
      <vt:lpstr>Modulus Operator</vt:lpstr>
      <vt:lpstr>Mixed Types</vt:lpstr>
      <vt:lpstr>PowerPoint Presentation</vt:lpstr>
      <vt:lpstr>Order of operations and parentheses</vt:lpstr>
      <vt:lpstr>Augmented assignment</vt:lpstr>
      <vt:lpstr>Modules</vt:lpstr>
      <vt:lpstr>math module</vt:lpstr>
      <vt:lpstr>Developing an Algorithm</vt:lpstr>
      <vt:lpstr>Develop an Algorithm (algrím)</vt:lpstr>
      <vt:lpstr>Algorithm</vt:lpstr>
      <vt:lpstr>Rule 5</vt:lpstr>
      <vt:lpstr>PowerPoint Presentation</vt:lpstr>
      <vt:lpstr>PowerPoint Presentation</vt:lpstr>
      <vt:lpstr>The Rules</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Inga</cp:lastModifiedBy>
  <cp:revision>47</cp:revision>
  <dcterms:created xsi:type="dcterms:W3CDTF">2012-03-21T18:49:41Z</dcterms:created>
  <dcterms:modified xsi:type="dcterms:W3CDTF">2019-08-19T15:15:05Z</dcterms:modified>
</cp:coreProperties>
</file>